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64" r:id="rId2"/>
    <p:sldId id="311" r:id="rId3"/>
    <p:sldId id="263" r:id="rId4"/>
    <p:sldId id="269" r:id="rId5"/>
    <p:sldId id="333" r:id="rId6"/>
    <p:sldId id="355" r:id="rId7"/>
    <p:sldId id="351" r:id="rId8"/>
    <p:sldId id="335" r:id="rId9"/>
    <p:sldId id="301" r:id="rId10"/>
    <p:sldId id="316" r:id="rId11"/>
    <p:sldId id="312" r:id="rId12"/>
    <p:sldId id="285" r:id="rId13"/>
    <p:sldId id="339" r:id="rId14"/>
    <p:sldId id="361" r:id="rId15"/>
    <p:sldId id="331" r:id="rId16"/>
    <p:sldId id="336" r:id="rId17"/>
    <p:sldId id="337" r:id="rId18"/>
    <p:sldId id="304" r:id="rId19"/>
    <p:sldId id="305" r:id="rId20"/>
    <p:sldId id="306" r:id="rId21"/>
    <p:sldId id="308" r:id="rId22"/>
    <p:sldId id="309" r:id="rId23"/>
    <p:sldId id="310" r:id="rId24"/>
    <p:sldId id="314" r:id="rId25"/>
    <p:sldId id="34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D50316-A3E2-4582-AD98-8D471D9A8260}">
          <p14:sldIdLst>
            <p14:sldId id="264"/>
            <p14:sldId id="311"/>
            <p14:sldId id="263"/>
            <p14:sldId id="269"/>
            <p14:sldId id="333"/>
            <p14:sldId id="355"/>
            <p14:sldId id="351"/>
            <p14:sldId id="335"/>
            <p14:sldId id="301"/>
            <p14:sldId id="316"/>
          </p14:sldIdLst>
        </p14:section>
        <p14:section name="Untitled Section" id="{E87C827D-EDB4-436D-9A9D-34799C929A27}">
          <p14:sldIdLst>
            <p14:sldId id="312"/>
            <p14:sldId id="285"/>
            <p14:sldId id="339"/>
            <p14:sldId id="361"/>
            <p14:sldId id="331"/>
            <p14:sldId id="336"/>
            <p14:sldId id="337"/>
            <p14:sldId id="304"/>
            <p14:sldId id="305"/>
            <p14:sldId id="306"/>
            <p14:sldId id="308"/>
            <p14:sldId id="309"/>
            <p14:sldId id="310"/>
            <p14:sldId id="314"/>
            <p14:sldId id="343"/>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AB"/>
    <a:srgbClr val="FF7575"/>
    <a:srgbClr val="A3FFCD"/>
    <a:srgbClr val="FF9B9B"/>
    <a:srgbClr val="5DB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20" autoAdjust="0"/>
  </p:normalViewPr>
  <p:slideViewPr>
    <p:cSldViewPr snapToObjects="1">
      <p:cViewPr>
        <p:scale>
          <a:sx n="91" d="100"/>
          <a:sy n="91" d="100"/>
        </p:scale>
        <p:origin x="-1046" y="-37"/>
      </p:cViewPr>
      <p:guideLst>
        <p:guide orient="horz" pos="2208"/>
        <p:guide pos="2880"/>
      </p:guideLst>
    </p:cSldViewPr>
  </p:slideViewPr>
  <p:notesTextViewPr>
    <p:cViewPr>
      <p:scale>
        <a:sx n="1" d="1"/>
        <a:sy n="1" d="1"/>
      </p:scale>
      <p:origin x="0" y="0"/>
    </p:cViewPr>
  </p:notesTextViewPr>
  <p:sorterViewPr>
    <p:cViewPr>
      <p:scale>
        <a:sx n="100" d="100"/>
        <a:sy n="100" d="100"/>
      </p:scale>
      <p:origin x="0" y="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00C63-AF75-4033-8ECA-63F77B192A7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529AF12-1FD1-4B89-9E5A-1012D32A9986}">
      <dgm:prSet custT="1"/>
      <dgm:spPr/>
      <dgm:t>
        <a:bodyPr/>
        <a:lstStyle/>
        <a:p>
          <a:pPr rtl="0"/>
          <a:r>
            <a:rPr lang="en-US" sz="1800" b="1" dirty="0" smtClean="0">
              <a:solidFill>
                <a:srgbClr val="00B050"/>
              </a:solidFill>
            </a:rPr>
            <a:t>Markov approximation framework</a:t>
          </a:r>
          <a:endParaRPr lang="en-US" sz="1800" b="1" dirty="0">
            <a:solidFill>
              <a:srgbClr val="00B050"/>
            </a:solidFill>
          </a:endParaRPr>
        </a:p>
      </dgm:t>
    </dgm:pt>
    <dgm:pt modelId="{C88790E0-A0CB-454F-A2B1-67568151986C}" type="parTrans" cxnId="{A529AFCD-BDD3-458E-AD8B-85E73BE23238}">
      <dgm:prSet/>
      <dgm:spPr/>
      <dgm:t>
        <a:bodyPr/>
        <a:lstStyle/>
        <a:p>
          <a:endParaRPr lang="en-US"/>
        </a:p>
      </dgm:t>
    </dgm:pt>
    <dgm:pt modelId="{C8EE6861-8B0E-432A-9A99-2C5552821670}" type="sibTrans" cxnId="{A529AFCD-BDD3-458E-AD8B-85E73BE23238}">
      <dgm:prSet/>
      <dgm:spPr/>
      <dgm:t>
        <a:bodyPr/>
        <a:lstStyle/>
        <a:p>
          <a:endParaRPr lang="en-US"/>
        </a:p>
      </dgm:t>
    </dgm:pt>
    <dgm:pt modelId="{9B716935-E126-4ED7-A34B-6156C1A15AC3}">
      <dgm:prSet custT="1"/>
      <dgm:spPr/>
      <dgm:t>
        <a:bodyPr/>
        <a:lstStyle/>
        <a:p>
          <a:pPr algn="ctr" rtl="0"/>
          <a:r>
            <a:rPr lang="en-US" sz="1500" dirty="0" smtClean="0"/>
            <a:t>We are still doing a search in feasible configurations</a:t>
          </a:r>
          <a:endParaRPr lang="en-US" sz="1500" dirty="0"/>
        </a:p>
      </dgm:t>
    </dgm:pt>
    <dgm:pt modelId="{DDB5FBC1-BF76-47E3-93B4-95DD1D5BBDF5}" type="parTrans" cxnId="{6C4EA0EB-7C16-4FB9-8325-D9F753370F95}">
      <dgm:prSet/>
      <dgm:spPr/>
      <dgm:t>
        <a:bodyPr/>
        <a:lstStyle/>
        <a:p>
          <a:endParaRPr lang="en-US"/>
        </a:p>
      </dgm:t>
    </dgm:pt>
    <dgm:pt modelId="{DB9C590F-3E5B-4870-96DC-4501B4BE3E1A}" type="sibTrans" cxnId="{6C4EA0EB-7C16-4FB9-8325-D9F753370F95}">
      <dgm:prSet/>
      <dgm:spPr/>
      <dgm:t>
        <a:bodyPr/>
        <a:lstStyle/>
        <a:p>
          <a:endParaRPr lang="en-US"/>
        </a:p>
      </dgm:t>
    </dgm:pt>
    <dgm:pt modelId="{F5632F77-74DE-40A5-8E16-9AE3FD3CAECA}">
      <dgm:prSet custT="1"/>
      <dgm:spPr/>
      <dgm:t>
        <a:bodyPr/>
        <a:lstStyle/>
        <a:p>
          <a:pPr algn="ctr" rtl="0"/>
          <a:r>
            <a:rPr lang="en-US" sz="1500" dirty="0" smtClean="0"/>
            <a:t>The search is intelligent and is guided by an underlying Markov chain </a:t>
          </a:r>
          <a:endParaRPr lang="en-US" sz="1500" dirty="0"/>
        </a:p>
      </dgm:t>
    </dgm:pt>
    <dgm:pt modelId="{51E59AAE-BC67-4824-8829-69A6B8E4F52D}" type="parTrans" cxnId="{B90EEE25-21ED-4BD6-97EB-B4A7C98BE7D0}">
      <dgm:prSet/>
      <dgm:spPr/>
      <dgm:t>
        <a:bodyPr/>
        <a:lstStyle/>
        <a:p>
          <a:endParaRPr lang="en-US"/>
        </a:p>
      </dgm:t>
    </dgm:pt>
    <dgm:pt modelId="{9DC59F65-CF06-4A4E-8115-7F2E424D1F6C}" type="sibTrans" cxnId="{B90EEE25-21ED-4BD6-97EB-B4A7C98BE7D0}">
      <dgm:prSet/>
      <dgm:spPr/>
      <dgm:t>
        <a:bodyPr/>
        <a:lstStyle/>
        <a:p>
          <a:endParaRPr lang="en-US"/>
        </a:p>
      </dgm:t>
    </dgm:pt>
    <dgm:pt modelId="{4D0854B9-D366-408D-A1AA-4168B542B523}">
      <dgm:prSet custT="1"/>
      <dgm:spPr/>
      <dgm:t>
        <a:bodyPr/>
        <a:lstStyle/>
        <a:p>
          <a:pPr rtl="0"/>
          <a:r>
            <a:rPr lang="en-US" sz="1500" dirty="0" smtClean="0"/>
            <a:t>The objective is to design the Markov in a way so that move towards a good configuration and stay there for most of the time</a:t>
          </a:r>
          <a:endParaRPr lang="en-US" sz="1500" dirty="0"/>
        </a:p>
      </dgm:t>
    </dgm:pt>
    <dgm:pt modelId="{79FB8A68-7735-4D1D-8932-2632EE15AAB8}" type="parTrans" cxnId="{EA749F27-0AD7-46A5-A9D3-4A65B17AA76F}">
      <dgm:prSet/>
      <dgm:spPr/>
      <dgm:t>
        <a:bodyPr/>
        <a:lstStyle/>
        <a:p>
          <a:endParaRPr lang="en-US"/>
        </a:p>
      </dgm:t>
    </dgm:pt>
    <dgm:pt modelId="{8A0E354C-535A-4782-A0D1-D3C1A800A766}" type="sibTrans" cxnId="{EA749F27-0AD7-46A5-A9D3-4A65B17AA76F}">
      <dgm:prSet/>
      <dgm:spPr/>
      <dgm:t>
        <a:bodyPr/>
        <a:lstStyle/>
        <a:p>
          <a:endParaRPr lang="en-US"/>
        </a:p>
      </dgm:t>
    </dgm:pt>
    <dgm:pt modelId="{B58FBD02-B72E-487A-BCB8-F020CBA321D8}" type="pres">
      <dgm:prSet presAssocID="{95300C63-AF75-4033-8ECA-63F77B192A74}" presName="Name0" presStyleCnt="0">
        <dgm:presLayoutVars>
          <dgm:dir/>
          <dgm:resizeHandles val="exact"/>
        </dgm:presLayoutVars>
      </dgm:prSet>
      <dgm:spPr/>
      <dgm:t>
        <a:bodyPr/>
        <a:lstStyle/>
        <a:p>
          <a:endParaRPr lang="en-US"/>
        </a:p>
      </dgm:t>
    </dgm:pt>
    <dgm:pt modelId="{82EF6F28-C9FF-46A4-96C0-DB15DB393AF1}" type="pres">
      <dgm:prSet presAssocID="{95300C63-AF75-4033-8ECA-63F77B192A74}" presName="arrow" presStyleLbl="bgShp" presStyleIdx="0" presStyleCnt="1"/>
      <dgm:spPr/>
    </dgm:pt>
    <dgm:pt modelId="{9DA875C5-DCEF-475C-9EC3-1FA84403C208}" type="pres">
      <dgm:prSet presAssocID="{95300C63-AF75-4033-8ECA-63F77B192A74}" presName="points" presStyleCnt="0"/>
      <dgm:spPr/>
    </dgm:pt>
    <dgm:pt modelId="{C5738A58-83C5-436D-B86D-88A4BBE84E44}" type="pres">
      <dgm:prSet presAssocID="{5529AF12-1FD1-4B89-9E5A-1012D32A9986}" presName="compositeA" presStyleCnt="0"/>
      <dgm:spPr/>
    </dgm:pt>
    <dgm:pt modelId="{11CFC256-4685-40D1-BF44-BF230899C33A}" type="pres">
      <dgm:prSet presAssocID="{5529AF12-1FD1-4B89-9E5A-1012D32A9986}" presName="textA" presStyleLbl="revTx" presStyleIdx="0" presStyleCnt="4" custScaleX="129504">
        <dgm:presLayoutVars>
          <dgm:bulletEnabled val="1"/>
        </dgm:presLayoutVars>
      </dgm:prSet>
      <dgm:spPr/>
      <dgm:t>
        <a:bodyPr/>
        <a:lstStyle/>
        <a:p>
          <a:endParaRPr lang="en-US"/>
        </a:p>
      </dgm:t>
    </dgm:pt>
    <dgm:pt modelId="{92AE47AB-DBFB-4938-9D05-A5F19894BAEC}" type="pres">
      <dgm:prSet presAssocID="{5529AF12-1FD1-4B89-9E5A-1012D32A9986}" presName="circleA" presStyleLbl="node1" presStyleIdx="0" presStyleCnt="4"/>
      <dgm:spPr/>
    </dgm:pt>
    <dgm:pt modelId="{0891D324-0F0B-41E1-845D-7DA4CAD62345}" type="pres">
      <dgm:prSet presAssocID="{5529AF12-1FD1-4B89-9E5A-1012D32A9986}" presName="spaceA" presStyleCnt="0"/>
      <dgm:spPr/>
    </dgm:pt>
    <dgm:pt modelId="{D18E3F10-B6D0-405E-AB13-EEB9C1BD8783}" type="pres">
      <dgm:prSet presAssocID="{C8EE6861-8B0E-432A-9A99-2C5552821670}" presName="space" presStyleCnt="0"/>
      <dgm:spPr/>
    </dgm:pt>
    <dgm:pt modelId="{A26BDD68-6CE0-4897-B75D-B86B16A20C68}" type="pres">
      <dgm:prSet presAssocID="{9B716935-E126-4ED7-A34B-6156C1A15AC3}" presName="compositeB" presStyleCnt="0"/>
      <dgm:spPr/>
    </dgm:pt>
    <dgm:pt modelId="{99B02A92-7113-4EB0-B2E8-8EF3B25548CE}" type="pres">
      <dgm:prSet presAssocID="{9B716935-E126-4ED7-A34B-6156C1A15AC3}" presName="textB" presStyleLbl="revTx" presStyleIdx="1" presStyleCnt="4">
        <dgm:presLayoutVars>
          <dgm:bulletEnabled val="1"/>
        </dgm:presLayoutVars>
      </dgm:prSet>
      <dgm:spPr/>
      <dgm:t>
        <a:bodyPr/>
        <a:lstStyle/>
        <a:p>
          <a:endParaRPr lang="en-US"/>
        </a:p>
      </dgm:t>
    </dgm:pt>
    <dgm:pt modelId="{705CA2F5-BC05-4729-BFEE-857CD4E5B362}" type="pres">
      <dgm:prSet presAssocID="{9B716935-E126-4ED7-A34B-6156C1A15AC3}" presName="circleB" presStyleLbl="node1" presStyleIdx="1" presStyleCnt="4"/>
      <dgm:spPr/>
    </dgm:pt>
    <dgm:pt modelId="{4FF2A7E9-FDA1-4084-927D-ADC76318916D}" type="pres">
      <dgm:prSet presAssocID="{9B716935-E126-4ED7-A34B-6156C1A15AC3}" presName="spaceB" presStyleCnt="0"/>
      <dgm:spPr/>
    </dgm:pt>
    <dgm:pt modelId="{53572208-4CB5-4230-97C3-9E39201F28BB}" type="pres">
      <dgm:prSet presAssocID="{DB9C590F-3E5B-4870-96DC-4501B4BE3E1A}" presName="space" presStyleCnt="0"/>
      <dgm:spPr/>
    </dgm:pt>
    <dgm:pt modelId="{3FA7B14D-131B-4505-8209-AE84EAF44C0F}" type="pres">
      <dgm:prSet presAssocID="{F5632F77-74DE-40A5-8E16-9AE3FD3CAECA}" presName="compositeA" presStyleCnt="0"/>
      <dgm:spPr/>
    </dgm:pt>
    <dgm:pt modelId="{B5461273-D8E1-4E59-8914-8F75AD104C63}" type="pres">
      <dgm:prSet presAssocID="{F5632F77-74DE-40A5-8E16-9AE3FD3CAECA}" presName="textA" presStyleLbl="revTx" presStyleIdx="2" presStyleCnt="4" custScaleX="125129">
        <dgm:presLayoutVars>
          <dgm:bulletEnabled val="1"/>
        </dgm:presLayoutVars>
      </dgm:prSet>
      <dgm:spPr/>
      <dgm:t>
        <a:bodyPr/>
        <a:lstStyle/>
        <a:p>
          <a:endParaRPr lang="en-US"/>
        </a:p>
      </dgm:t>
    </dgm:pt>
    <dgm:pt modelId="{99E5EEFF-CC73-4DA8-9CF5-38D05A6BB969}" type="pres">
      <dgm:prSet presAssocID="{F5632F77-74DE-40A5-8E16-9AE3FD3CAECA}" presName="circleA" presStyleLbl="node1" presStyleIdx="2" presStyleCnt="4"/>
      <dgm:spPr/>
    </dgm:pt>
    <dgm:pt modelId="{895B1C81-73DF-4F3F-9444-382478F79E7F}" type="pres">
      <dgm:prSet presAssocID="{F5632F77-74DE-40A5-8E16-9AE3FD3CAECA}" presName="spaceA" presStyleCnt="0"/>
      <dgm:spPr/>
    </dgm:pt>
    <dgm:pt modelId="{263BEA8D-B226-403D-A678-EAB67E7AF8E5}" type="pres">
      <dgm:prSet presAssocID="{9DC59F65-CF06-4A4E-8115-7F2E424D1F6C}" presName="space" presStyleCnt="0"/>
      <dgm:spPr/>
    </dgm:pt>
    <dgm:pt modelId="{0873AB48-3E7E-487E-95D4-6CFA03A4975B}" type="pres">
      <dgm:prSet presAssocID="{4D0854B9-D366-408D-A1AA-4168B542B523}" presName="compositeB" presStyleCnt="0"/>
      <dgm:spPr/>
    </dgm:pt>
    <dgm:pt modelId="{3C1D3AB4-D704-4BB2-A966-F40176C87594}" type="pres">
      <dgm:prSet presAssocID="{4D0854B9-D366-408D-A1AA-4168B542B523}" presName="textB" presStyleLbl="revTx" presStyleIdx="3" presStyleCnt="4" custScaleX="170390">
        <dgm:presLayoutVars>
          <dgm:bulletEnabled val="1"/>
        </dgm:presLayoutVars>
      </dgm:prSet>
      <dgm:spPr/>
      <dgm:t>
        <a:bodyPr/>
        <a:lstStyle/>
        <a:p>
          <a:endParaRPr lang="en-US"/>
        </a:p>
      </dgm:t>
    </dgm:pt>
    <dgm:pt modelId="{CED7B0FC-DE64-4A9A-B0F9-13D87A592F55}" type="pres">
      <dgm:prSet presAssocID="{4D0854B9-D366-408D-A1AA-4168B542B523}" presName="circleB" presStyleLbl="node1" presStyleIdx="3" presStyleCnt="4"/>
      <dgm:spPr/>
    </dgm:pt>
    <dgm:pt modelId="{574E284B-4F79-4B62-8471-7D5D31367815}" type="pres">
      <dgm:prSet presAssocID="{4D0854B9-D366-408D-A1AA-4168B542B523}" presName="spaceB" presStyleCnt="0"/>
      <dgm:spPr/>
    </dgm:pt>
  </dgm:ptLst>
  <dgm:cxnLst>
    <dgm:cxn modelId="{B90EEE25-21ED-4BD6-97EB-B4A7C98BE7D0}" srcId="{95300C63-AF75-4033-8ECA-63F77B192A74}" destId="{F5632F77-74DE-40A5-8E16-9AE3FD3CAECA}" srcOrd="2" destOrd="0" parTransId="{51E59AAE-BC67-4824-8829-69A6B8E4F52D}" sibTransId="{9DC59F65-CF06-4A4E-8115-7F2E424D1F6C}"/>
    <dgm:cxn modelId="{2E6B8251-3F6A-47D0-B714-DA0A9BE5BC74}" type="presOf" srcId="{9B716935-E126-4ED7-A34B-6156C1A15AC3}" destId="{99B02A92-7113-4EB0-B2E8-8EF3B25548CE}" srcOrd="0" destOrd="0" presId="urn:microsoft.com/office/officeart/2005/8/layout/hProcess11"/>
    <dgm:cxn modelId="{A529AFCD-BDD3-458E-AD8B-85E73BE23238}" srcId="{95300C63-AF75-4033-8ECA-63F77B192A74}" destId="{5529AF12-1FD1-4B89-9E5A-1012D32A9986}" srcOrd="0" destOrd="0" parTransId="{C88790E0-A0CB-454F-A2B1-67568151986C}" sibTransId="{C8EE6861-8B0E-432A-9A99-2C5552821670}"/>
    <dgm:cxn modelId="{8271F9A1-3C46-42CE-9300-F4442CAE815E}" type="presOf" srcId="{F5632F77-74DE-40A5-8E16-9AE3FD3CAECA}" destId="{B5461273-D8E1-4E59-8914-8F75AD104C63}" srcOrd="0" destOrd="0" presId="urn:microsoft.com/office/officeart/2005/8/layout/hProcess11"/>
    <dgm:cxn modelId="{3DE8A0A1-2BA1-4C86-8F53-5097F4B2D032}" type="presOf" srcId="{95300C63-AF75-4033-8ECA-63F77B192A74}" destId="{B58FBD02-B72E-487A-BCB8-F020CBA321D8}" srcOrd="0" destOrd="0" presId="urn:microsoft.com/office/officeart/2005/8/layout/hProcess11"/>
    <dgm:cxn modelId="{E9E16586-267F-491D-837D-F6E3A28DFEA5}" type="presOf" srcId="{4D0854B9-D366-408D-A1AA-4168B542B523}" destId="{3C1D3AB4-D704-4BB2-A966-F40176C87594}" srcOrd="0" destOrd="0" presId="urn:microsoft.com/office/officeart/2005/8/layout/hProcess11"/>
    <dgm:cxn modelId="{EA749F27-0AD7-46A5-A9D3-4A65B17AA76F}" srcId="{95300C63-AF75-4033-8ECA-63F77B192A74}" destId="{4D0854B9-D366-408D-A1AA-4168B542B523}" srcOrd="3" destOrd="0" parTransId="{79FB8A68-7735-4D1D-8932-2632EE15AAB8}" sibTransId="{8A0E354C-535A-4782-A0D1-D3C1A800A766}"/>
    <dgm:cxn modelId="{48E19207-AE40-4EB7-8875-3D4455A76837}" type="presOf" srcId="{5529AF12-1FD1-4B89-9E5A-1012D32A9986}" destId="{11CFC256-4685-40D1-BF44-BF230899C33A}" srcOrd="0" destOrd="0" presId="urn:microsoft.com/office/officeart/2005/8/layout/hProcess11"/>
    <dgm:cxn modelId="{6C4EA0EB-7C16-4FB9-8325-D9F753370F95}" srcId="{95300C63-AF75-4033-8ECA-63F77B192A74}" destId="{9B716935-E126-4ED7-A34B-6156C1A15AC3}" srcOrd="1" destOrd="0" parTransId="{DDB5FBC1-BF76-47E3-93B4-95DD1D5BBDF5}" sibTransId="{DB9C590F-3E5B-4870-96DC-4501B4BE3E1A}"/>
    <dgm:cxn modelId="{E9A7C0BC-44B4-4027-B8AC-639FBFC10D9F}" type="presParOf" srcId="{B58FBD02-B72E-487A-BCB8-F020CBA321D8}" destId="{82EF6F28-C9FF-46A4-96C0-DB15DB393AF1}" srcOrd="0" destOrd="0" presId="urn:microsoft.com/office/officeart/2005/8/layout/hProcess11"/>
    <dgm:cxn modelId="{AF11CA82-E394-437F-9B7C-B8678F49038F}" type="presParOf" srcId="{B58FBD02-B72E-487A-BCB8-F020CBA321D8}" destId="{9DA875C5-DCEF-475C-9EC3-1FA84403C208}" srcOrd="1" destOrd="0" presId="urn:microsoft.com/office/officeart/2005/8/layout/hProcess11"/>
    <dgm:cxn modelId="{149EB1E6-4159-4F81-8BE4-C48779DFB111}" type="presParOf" srcId="{9DA875C5-DCEF-475C-9EC3-1FA84403C208}" destId="{C5738A58-83C5-436D-B86D-88A4BBE84E44}" srcOrd="0" destOrd="0" presId="urn:microsoft.com/office/officeart/2005/8/layout/hProcess11"/>
    <dgm:cxn modelId="{5F24409D-7AD0-4FA1-8BDD-5C631450D3E5}" type="presParOf" srcId="{C5738A58-83C5-436D-B86D-88A4BBE84E44}" destId="{11CFC256-4685-40D1-BF44-BF230899C33A}" srcOrd="0" destOrd="0" presId="urn:microsoft.com/office/officeart/2005/8/layout/hProcess11"/>
    <dgm:cxn modelId="{428172E1-CFD9-4C1A-AC7C-FA356C456CA2}" type="presParOf" srcId="{C5738A58-83C5-436D-B86D-88A4BBE84E44}" destId="{92AE47AB-DBFB-4938-9D05-A5F19894BAEC}" srcOrd="1" destOrd="0" presId="urn:microsoft.com/office/officeart/2005/8/layout/hProcess11"/>
    <dgm:cxn modelId="{3F735AFD-0B4E-4BA7-BDC0-8CB6EEF28116}" type="presParOf" srcId="{C5738A58-83C5-436D-B86D-88A4BBE84E44}" destId="{0891D324-0F0B-41E1-845D-7DA4CAD62345}" srcOrd="2" destOrd="0" presId="urn:microsoft.com/office/officeart/2005/8/layout/hProcess11"/>
    <dgm:cxn modelId="{18ADBB9E-A77B-4C43-A72D-E5B71DBD4A97}" type="presParOf" srcId="{9DA875C5-DCEF-475C-9EC3-1FA84403C208}" destId="{D18E3F10-B6D0-405E-AB13-EEB9C1BD8783}" srcOrd="1" destOrd="0" presId="urn:microsoft.com/office/officeart/2005/8/layout/hProcess11"/>
    <dgm:cxn modelId="{4DD11C60-02BF-41C1-8538-3AD13ABE83CA}" type="presParOf" srcId="{9DA875C5-DCEF-475C-9EC3-1FA84403C208}" destId="{A26BDD68-6CE0-4897-B75D-B86B16A20C68}" srcOrd="2" destOrd="0" presId="urn:microsoft.com/office/officeart/2005/8/layout/hProcess11"/>
    <dgm:cxn modelId="{C5978FE2-EC6B-4EEB-8B4B-82595FC7E87F}" type="presParOf" srcId="{A26BDD68-6CE0-4897-B75D-B86B16A20C68}" destId="{99B02A92-7113-4EB0-B2E8-8EF3B25548CE}" srcOrd="0" destOrd="0" presId="urn:microsoft.com/office/officeart/2005/8/layout/hProcess11"/>
    <dgm:cxn modelId="{FC5F9D1F-0DA0-4D66-8071-E84CF9A45F3B}" type="presParOf" srcId="{A26BDD68-6CE0-4897-B75D-B86B16A20C68}" destId="{705CA2F5-BC05-4729-BFEE-857CD4E5B362}" srcOrd="1" destOrd="0" presId="urn:microsoft.com/office/officeart/2005/8/layout/hProcess11"/>
    <dgm:cxn modelId="{19062FE6-BBEC-4B3F-BAE2-96D1A88C24B1}" type="presParOf" srcId="{A26BDD68-6CE0-4897-B75D-B86B16A20C68}" destId="{4FF2A7E9-FDA1-4084-927D-ADC76318916D}" srcOrd="2" destOrd="0" presId="urn:microsoft.com/office/officeart/2005/8/layout/hProcess11"/>
    <dgm:cxn modelId="{8C916151-CA64-4244-AC3C-A19C6CE0308E}" type="presParOf" srcId="{9DA875C5-DCEF-475C-9EC3-1FA84403C208}" destId="{53572208-4CB5-4230-97C3-9E39201F28BB}" srcOrd="3" destOrd="0" presId="urn:microsoft.com/office/officeart/2005/8/layout/hProcess11"/>
    <dgm:cxn modelId="{B63AE41D-E6B2-45BB-92ED-461EA258B72F}" type="presParOf" srcId="{9DA875C5-DCEF-475C-9EC3-1FA84403C208}" destId="{3FA7B14D-131B-4505-8209-AE84EAF44C0F}" srcOrd="4" destOrd="0" presId="urn:microsoft.com/office/officeart/2005/8/layout/hProcess11"/>
    <dgm:cxn modelId="{CA76D560-19F9-47CE-864E-2F2EE7C6E47B}" type="presParOf" srcId="{3FA7B14D-131B-4505-8209-AE84EAF44C0F}" destId="{B5461273-D8E1-4E59-8914-8F75AD104C63}" srcOrd="0" destOrd="0" presId="urn:microsoft.com/office/officeart/2005/8/layout/hProcess11"/>
    <dgm:cxn modelId="{4BC7475D-5752-4555-A984-DE69F15997CC}" type="presParOf" srcId="{3FA7B14D-131B-4505-8209-AE84EAF44C0F}" destId="{99E5EEFF-CC73-4DA8-9CF5-38D05A6BB969}" srcOrd="1" destOrd="0" presId="urn:microsoft.com/office/officeart/2005/8/layout/hProcess11"/>
    <dgm:cxn modelId="{1EA91ACA-E914-43D2-B3E2-DB678F4697D7}" type="presParOf" srcId="{3FA7B14D-131B-4505-8209-AE84EAF44C0F}" destId="{895B1C81-73DF-4F3F-9444-382478F79E7F}" srcOrd="2" destOrd="0" presId="urn:microsoft.com/office/officeart/2005/8/layout/hProcess11"/>
    <dgm:cxn modelId="{6118CED0-C727-41EE-A932-67B2C48025DA}" type="presParOf" srcId="{9DA875C5-DCEF-475C-9EC3-1FA84403C208}" destId="{263BEA8D-B226-403D-A678-EAB67E7AF8E5}" srcOrd="5" destOrd="0" presId="urn:microsoft.com/office/officeart/2005/8/layout/hProcess11"/>
    <dgm:cxn modelId="{32DE0890-D938-4141-8048-4F8B5E4C5F8B}" type="presParOf" srcId="{9DA875C5-DCEF-475C-9EC3-1FA84403C208}" destId="{0873AB48-3E7E-487E-95D4-6CFA03A4975B}" srcOrd="6" destOrd="0" presId="urn:microsoft.com/office/officeart/2005/8/layout/hProcess11"/>
    <dgm:cxn modelId="{B58C6BE3-80D3-46FC-9219-29CF2B6C9E59}" type="presParOf" srcId="{0873AB48-3E7E-487E-95D4-6CFA03A4975B}" destId="{3C1D3AB4-D704-4BB2-A966-F40176C87594}" srcOrd="0" destOrd="0" presId="urn:microsoft.com/office/officeart/2005/8/layout/hProcess11"/>
    <dgm:cxn modelId="{B698A4ED-8ECA-4BA3-82DA-DB4F11D95B80}" type="presParOf" srcId="{0873AB48-3E7E-487E-95D4-6CFA03A4975B}" destId="{CED7B0FC-DE64-4A9A-B0F9-13D87A592F55}" srcOrd="1" destOrd="0" presId="urn:microsoft.com/office/officeart/2005/8/layout/hProcess11"/>
    <dgm:cxn modelId="{2E242DAB-2934-4B05-880E-3195C17346A6}" type="presParOf" srcId="{0873AB48-3E7E-487E-95D4-6CFA03A4975B}" destId="{574E284B-4F79-4B62-8471-7D5D3136781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9ABDE-FDDB-41F3-B16C-088D81B7673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6B3C027-0919-4205-B61E-4989ED87B49B}">
      <dgm:prSet custT="1"/>
      <dgm:spPr/>
      <dgm:t>
        <a:bodyPr/>
        <a:lstStyle/>
        <a:p>
          <a:pPr rtl="0"/>
          <a:r>
            <a:rPr lang="en-US" sz="1800" b="1" dirty="0" smtClean="0">
              <a:solidFill>
                <a:srgbClr val="FF0000"/>
              </a:solidFill>
            </a:rPr>
            <a:t>Naïve exhaustive search </a:t>
          </a:r>
          <a:endParaRPr lang="en-US" sz="1800" b="1" dirty="0">
            <a:solidFill>
              <a:srgbClr val="FF0000"/>
            </a:solidFill>
          </a:endParaRPr>
        </a:p>
      </dgm:t>
    </dgm:pt>
    <dgm:pt modelId="{4F77F9BD-F3D3-4723-BDAF-B8CF1A091016}" type="parTrans" cxnId="{8096BB3B-86D3-43CD-AE30-E998FFD63492}">
      <dgm:prSet/>
      <dgm:spPr/>
      <dgm:t>
        <a:bodyPr/>
        <a:lstStyle/>
        <a:p>
          <a:endParaRPr lang="en-US" sz="2000"/>
        </a:p>
      </dgm:t>
    </dgm:pt>
    <dgm:pt modelId="{8504635F-F954-487A-9BEC-D65D18CF542F}" type="sibTrans" cxnId="{8096BB3B-86D3-43CD-AE30-E998FFD63492}">
      <dgm:prSet/>
      <dgm:spPr/>
      <dgm:t>
        <a:bodyPr/>
        <a:lstStyle/>
        <a:p>
          <a:endParaRPr lang="en-US" sz="2000"/>
        </a:p>
      </dgm:t>
    </dgm:pt>
    <dgm:pt modelId="{0F09F0E3-7622-4174-91DD-6298AAD5B9C0}">
      <dgm:prSet custT="1"/>
      <dgm:spPr/>
      <dgm:t>
        <a:bodyPr/>
        <a:lstStyle/>
        <a:p>
          <a:pPr rtl="0"/>
          <a:r>
            <a:rPr lang="en-US" sz="1500" dirty="0" smtClean="0"/>
            <a:t>Multiple feasible configurations, Performance in each configuration </a:t>
          </a:r>
          <a:endParaRPr lang="en-US" sz="1500" dirty="0"/>
        </a:p>
      </dgm:t>
    </dgm:pt>
    <dgm:pt modelId="{A97183D5-640E-427A-B011-EEEABBD6E008}" type="parTrans" cxnId="{7F8356AD-042C-405C-A656-8857E16FE0D8}">
      <dgm:prSet/>
      <dgm:spPr/>
      <dgm:t>
        <a:bodyPr/>
        <a:lstStyle/>
        <a:p>
          <a:endParaRPr lang="en-US" sz="2000"/>
        </a:p>
      </dgm:t>
    </dgm:pt>
    <dgm:pt modelId="{79628F73-A470-419E-A9A6-D251C3EC06DC}" type="sibTrans" cxnId="{7F8356AD-042C-405C-A656-8857E16FE0D8}">
      <dgm:prSet/>
      <dgm:spPr/>
      <dgm:t>
        <a:bodyPr/>
        <a:lstStyle/>
        <a:p>
          <a:endParaRPr lang="en-US" sz="2000"/>
        </a:p>
      </dgm:t>
    </dgm:pt>
    <dgm:pt modelId="{295F2317-22EE-4092-82BF-54B55B67F555}">
      <dgm:prSet custT="1"/>
      <dgm:spPr/>
      <dgm:t>
        <a:bodyPr/>
        <a:lstStyle/>
        <a:p>
          <a:pPr rtl="0"/>
          <a:r>
            <a:rPr lang="en-US" sz="1500" dirty="0" smtClean="0"/>
            <a:t>Visit configurations and keep the track of the best configuration </a:t>
          </a:r>
          <a:endParaRPr lang="en-US" sz="1500" dirty="0"/>
        </a:p>
      </dgm:t>
    </dgm:pt>
    <dgm:pt modelId="{25CA8C23-1D8B-4396-97CD-B50F038C5DA0}" type="parTrans" cxnId="{03E47EEF-190C-4E9F-B050-3C6168204EED}">
      <dgm:prSet/>
      <dgm:spPr/>
      <dgm:t>
        <a:bodyPr/>
        <a:lstStyle/>
        <a:p>
          <a:endParaRPr lang="en-US" sz="2000"/>
        </a:p>
      </dgm:t>
    </dgm:pt>
    <dgm:pt modelId="{D2B0FC7A-8EC0-4F02-A09A-FFD2B7B14A01}" type="sibTrans" cxnId="{03E47EEF-190C-4E9F-B050-3C6168204EED}">
      <dgm:prSet/>
      <dgm:spPr/>
      <dgm:t>
        <a:bodyPr/>
        <a:lstStyle/>
        <a:p>
          <a:endParaRPr lang="en-US" sz="2000"/>
        </a:p>
      </dgm:t>
    </dgm:pt>
    <dgm:pt modelId="{8750F6BE-4D9F-422A-BB9A-BD504AC3D669}">
      <dgm:prSet custT="1"/>
      <dgm:spPr/>
      <dgm:t>
        <a:bodyPr/>
        <a:lstStyle/>
        <a:p>
          <a:pPr rtl="0"/>
          <a:r>
            <a:rPr lang="en-US" sz="1500" smtClean="0"/>
            <a:t>After visit all the configurations we will find the best</a:t>
          </a:r>
          <a:endParaRPr lang="en-US" sz="1500"/>
        </a:p>
      </dgm:t>
    </dgm:pt>
    <dgm:pt modelId="{DAAF5CA4-62A5-4567-9661-A0E927984FFF}" type="parTrans" cxnId="{1EE8C0C3-A933-4CAD-851A-44B6153B198C}">
      <dgm:prSet/>
      <dgm:spPr/>
      <dgm:t>
        <a:bodyPr/>
        <a:lstStyle/>
        <a:p>
          <a:endParaRPr lang="en-US" sz="2000"/>
        </a:p>
      </dgm:t>
    </dgm:pt>
    <dgm:pt modelId="{9209E745-7C66-4450-90BC-01A638326EF7}" type="sibTrans" cxnId="{1EE8C0C3-A933-4CAD-851A-44B6153B198C}">
      <dgm:prSet/>
      <dgm:spPr/>
      <dgm:t>
        <a:bodyPr/>
        <a:lstStyle/>
        <a:p>
          <a:endParaRPr lang="en-US" sz="2000"/>
        </a:p>
      </dgm:t>
    </dgm:pt>
    <dgm:pt modelId="{2D06F83F-C5B9-4785-932E-15B394CC8D88}" type="pres">
      <dgm:prSet presAssocID="{EE69ABDE-FDDB-41F3-B16C-088D81B7673D}" presName="Name0" presStyleCnt="0">
        <dgm:presLayoutVars>
          <dgm:dir/>
          <dgm:resizeHandles val="exact"/>
        </dgm:presLayoutVars>
      </dgm:prSet>
      <dgm:spPr/>
      <dgm:t>
        <a:bodyPr/>
        <a:lstStyle/>
        <a:p>
          <a:endParaRPr lang="en-US"/>
        </a:p>
      </dgm:t>
    </dgm:pt>
    <dgm:pt modelId="{89BB502F-8CF0-4404-8263-7EA22FC1F1A7}" type="pres">
      <dgm:prSet presAssocID="{EE69ABDE-FDDB-41F3-B16C-088D81B7673D}" presName="arrow" presStyleLbl="bgShp" presStyleIdx="0" presStyleCnt="1"/>
      <dgm:spPr/>
    </dgm:pt>
    <dgm:pt modelId="{A8BB8553-7E70-4B0C-B182-023C47DA12A9}" type="pres">
      <dgm:prSet presAssocID="{EE69ABDE-FDDB-41F3-B16C-088D81B7673D}" presName="points" presStyleCnt="0"/>
      <dgm:spPr/>
    </dgm:pt>
    <dgm:pt modelId="{6D5B1A48-1365-40FA-92A5-63CE2EB4905D}" type="pres">
      <dgm:prSet presAssocID="{B6B3C027-0919-4205-B61E-4989ED87B49B}" presName="compositeA" presStyleCnt="0"/>
      <dgm:spPr/>
    </dgm:pt>
    <dgm:pt modelId="{83DE9E47-4AE2-4186-96BA-3C8A3138063D}" type="pres">
      <dgm:prSet presAssocID="{B6B3C027-0919-4205-B61E-4989ED87B49B}" presName="textA" presStyleLbl="revTx" presStyleIdx="0" presStyleCnt="4">
        <dgm:presLayoutVars>
          <dgm:bulletEnabled val="1"/>
        </dgm:presLayoutVars>
      </dgm:prSet>
      <dgm:spPr/>
      <dgm:t>
        <a:bodyPr/>
        <a:lstStyle/>
        <a:p>
          <a:endParaRPr lang="en-US"/>
        </a:p>
      </dgm:t>
    </dgm:pt>
    <dgm:pt modelId="{9C5E56CC-E3A0-4BA8-9074-30C5EB7A6993}" type="pres">
      <dgm:prSet presAssocID="{B6B3C027-0919-4205-B61E-4989ED87B49B}" presName="circleA" presStyleLbl="node1" presStyleIdx="0" presStyleCnt="4"/>
      <dgm:spPr/>
    </dgm:pt>
    <dgm:pt modelId="{1E6FC22E-6A17-4DF4-A1AA-1A3C47B23BD6}" type="pres">
      <dgm:prSet presAssocID="{B6B3C027-0919-4205-B61E-4989ED87B49B}" presName="spaceA" presStyleCnt="0"/>
      <dgm:spPr/>
    </dgm:pt>
    <dgm:pt modelId="{C66DD737-96EC-455B-987A-CB4E244E1D9E}" type="pres">
      <dgm:prSet presAssocID="{8504635F-F954-487A-9BEC-D65D18CF542F}" presName="space" presStyleCnt="0"/>
      <dgm:spPr/>
    </dgm:pt>
    <dgm:pt modelId="{D20FC598-49D7-4F59-BEF6-3515A3AB2ED4}" type="pres">
      <dgm:prSet presAssocID="{0F09F0E3-7622-4174-91DD-6298AAD5B9C0}" presName="compositeB" presStyleCnt="0"/>
      <dgm:spPr/>
    </dgm:pt>
    <dgm:pt modelId="{33F09BEB-5DC5-48D2-829E-E5DB5F7DC00C}" type="pres">
      <dgm:prSet presAssocID="{0F09F0E3-7622-4174-91DD-6298AAD5B9C0}" presName="textB" presStyleLbl="revTx" presStyleIdx="1" presStyleCnt="4">
        <dgm:presLayoutVars>
          <dgm:bulletEnabled val="1"/>
        </dgm:presLayoutVars>
      </dgm:prSet>
      <dgm:spPr/>
      <dgm:t>
        <a:bodyPr/>
        <a:lstStyle/>
        <a:p>
          <a:endParaRPr lang="en-US"/>
        </a:p>
      </dgm:t>
    </dgm:pt>
    <dgm:pt modelId="{BD9B4F45-FAC5-419F-B49B-8F9E71B76E8C}" type="pres">
      <dgm:prSet presAssocID="{0F09F0E3-7622-4174-91DD-6298AAD5B9C0}" presName="circleB" presStyleLbl="node1" presStyleIdx="1" presStyleCnt="4"/>
      <dgm:spPr/>
    </dgm:pt>
    <dgm:pt modelId="{BAF9E81C-EAC7-41BE-ADFE-1AF13B7881D1}" type="pres">
      <dgm:prSet presAssocID="{0F09F0E3-7622-4174-91DD-6298AAD5B9C0}" presName="spaceB" presStyleCnt="0"/>
      <dgm:spPr/>
    </dgm:pt>
    <dgm:pt modelId="{65C6D796-64A3-439B-870C-F9D868CCA023}" type="pres">
      <dgm:prSet presAssocID="{79628F73-A470-419E-A9A6-D251C3EC06DC}" presName="space" presStyleCnt="0"/>
      <dgm:spPr/>
    </dgm:pt>
    <dgm:pt modelId="{91EB8DC7-429F-4823-B730-5B81D91DEBF3}" type="pres">
      <dgm:prSet presAssocID="{295F2317-22EE-4092-82BF-54B55B67F555}" presName="compositeA" presStyleCnt="0"/>
      <dgm:spPr/>
    </dgm:pt>
    <dgm:pt modelId="{DD34A7EA-5C8B-4AAA-8D8C-D8D4BFF1DA03}" type="pres">
      <dgm:prSet presAssocID="{295F2317-22EE-4092-82BF-54B55B67F555}" presName="textA" presStyleLbl="revTx" presStyleIdx="2" presStyleCnt="4">
        <dgm:presLayoutVars>
          <dgm:bulletEnabled val="1"/>
        </dgm:presLayoutVars>
      </dgm:prSet>
      <dgm:spPr/>
      <dgm:t>
        <a:bodyPr/>
        <a:lstStyle/>
        <a:p>
          <a:endParaRPr lang="en-US"/>
        </a:p>
      </dgm:t>
    </dgm:pt>
    <dgm:pt modelId="{8F97E7E5-C883-412F-884C-E85AE6B9CAE0}" type="pres">
      <dgm:prSet presAssocID="{295F2317-22EE-4092-82BF-54B55B67F555}" presName="circleA" presStyleLbl="node1" presStyleIdx="2" presStyleCnt="4"/>
      <dgm:spPr/>
    </dgm:pt>
    <dgm:pt modelId="{71514AA2-8A44-46B2-BE55-A73A6D8A2E79}" type="pres">
      <dgm:prSet presAssocID="{295F2317-22EE-4092-82BF-54B55B67F555}" presName="spaceA" presStyleCnt="0"/>
      <dgm:spPr/>
    </dgm:pt>
    <dgm:pt modelId="{94549243-86A3-447D-9A40-6CDAC731164F}" type="pres">
      <dgm:prSet presAssocID="{D2B0FC7A-8EC0-4F02-A09A-FFD2B7B14A01}" presName="space" presStyleCnt="0"/>
      <dgm:spPr/>
    </dgm:pt>
    <dgm:pt modelId="{E2B161F9-678C-4823-870A-0F4BEFFE98C7}" type="pres">
      <dgm:prSet presAssocID="{8750F6BE-4D9F-422A-BB9A-BD504AC3D669}" presName="compositeB" presStyleCnt="0"/>
      <dgm:spPr/>
    </dgm:pt>
    <dgm:pt modelId="{4AAAE619-3F4D-4F17-991D-E71D68E88253}" type="pres">
      <dgm:prSet presAssocID="{8750F6BE-4D9F-422A-BB9A-BD504AC3D669}" presName="textB" presStyleLbl="revTx" presStyleIdx="3" presStyleCnt="4">
        <dgm:presLayoutVars>
          <dgm:bulletEnabled val="1"/>
        </dgm:presLayoutVars>
      </dgm:prSet>
      <dgm:spPr/>
      <dgm:t>
        <a:bodyPr/>
        <a:lstStyle/>
        <a:p>
          <a:endParaRPr lang="en-US"/>
        </a:p>
      </dgm:t>
    </dgm:pt>
    <dgm:pt modelId="{1B0BADC5-F60A-4137-9260-A59A43114145}" type="pres">
      <dgm:prSet presAssocID="{8750F6BE-4D9F-422A-BB9A-BD504AC3D669}" presName="circleB" presStyleLbl="node1" presStyleIdx="3" presStyleCnt="4"/>
      <dgm:spPr/>
    </dgm:pt>
    <dgm:pt modelId="{971EF252-D133-4716-83CD-CAC825DC44C4}" type="pres">
      <dgm:prSet presAssocID="{8750F6BE-4D9F-422A-BB9A-BD504AC3D669}" presName="spaceB" presStyleCnt="0"/>
      <dgm:spPr/>
    </dgm:pt>
  </dgm:ptLst>
  <dgm:cxnLst>
    <dgm:cxn modelId="{BF5FE114-4379-43A3-BEC7-0FC66A3E7387}" type="presOf" srcId="{8750F6BE-4D9F-422A-BB9A-BD504AC3D669}" destId="{4AAAE619-3F4D-4F17-991D-E71D68E88253}" srcOrd="0" destOrd="0" presId="urn:microsoft.com/office/officeart/2005/8/layout/hProcess11"/>
    <dgm:cxn modelId="{C41F6A24-D252-469C-9B8C-929B2415BEE6}" type="presOf" srcId="{295F2317-22EE-4092-82BF-54B55B67F555}" destId="{DD34A7EA-5C8B-4AAA-8D8C-D8D4BFF1DA03}" srcOrd="0" destOrd="0" presId="urn:microsoft.com/office/officeart/2005/8/layout/hProcess11"/>
    <dgm:cxn modelId="{03E47EEF-190C-4E9F-B050-3C6168204EED}" srcId="{EE69ABDE-FDDB-41F3-B16C-088D81B7673D}" destId="{295F2317-22EE-4092-82BF-54B55B67F555}" srcOrd="2" destOrd="0" parTransId="{25CA8C23-1D8B-4396-97CD-B50F038C5DA0}" sibTransId="{D2B0FC7A-8EC0-4F02-A09A-FFD2B7B14A01}"/>
    <dgm:cxn modelId="{7F8356AD-042C-405C-A656-8857E16FE0D8}" srcId="{EE69ABDE-FDDB-41F3-B16C-088D81B7673D}" destId="{0F09F0E3-7622-4174-91DD-6298AAD5B9C0}" srcOrd="1" destOrd="0" parTransId="{A97183D5-640E-427A-B011-EEEABBD6E008}" sibTransId="{79628F73-A470-419E-A9A6-D251C3EC06DC}"/>
    <dgm:cxn modelId="{1EE8C0C3-A933-4CAD-851A-44B6153B198C}" srcId="{EE69ABDE-FDDB-41F3-B16C-088D81B7673D}" destId="{8750F6BE-4D9F-422A-BB9A-BD504AC3D669}" srcOrd="3" destOrd="0" parTransId="{DAAF5CA4-62A5-4567-9661-A0E927984FFF}" sibTransId="{9209E745-7C66-4450-90BC-01A638326EF7}"/>
    <dgm:cxn modelId="{2370F254-9751-4885-939C-ED83882951BF}" type="presOf" srcId="{EE69ABDE-FDDB-41F3-B16C-088D81B7673D}" destId="{2D06F83F-C5B9-4785-932E-15B394CC8D88}" srcOrd="0" destOrd="0" presId="urn:microsoft.com/office/officeart/2005/8/layout/hProcess11"/>
    <dgm:cxn modelId="{588C8766-2246-40FF-9F6E-BBFD0CE68907}" type="presOf" srcId="{B6B3C027-0919-4205-B61E-4989ED87B49B}" destId="{83DE9E47-4AE2-4186-96BA-3C8A3138063D}" srcOrd="0" destOrd="0" presId="urn:microsoft.com/office/officeart/2005/8/layout/hProcess11"/>
    <dgm:cxn modelId="{8096BB3B-86D3-43CD-AE30-E998FFD63492}" srcId="{EE69ABDE-FDDB-41F3-B16C-088D81B7673D}" destId="{B6B3C027-0919-4205-B61E-4989ED87B49B}" srcOrd="0" destOrd="0" parTransId="{4F77F9BD-F3D3-4723-BDAF-B8CF1A091016}" sibTransId="{8504635F-F954-487A-9BEC-D65D18CF542F}"/>
    <dgm:cxn modelId="{6ACB0452-3041-4EFE-9681-361C37E7E8D2}" type="presOf" srcId="{0F09F0E3-7622-4174-91DD-6298AAD5B9C0}" destId="{33F09BEB-5DC5-48D2-829E-E5DB5F7DC00C}" srcOrd="0" destOrd="0" presId="urn:microsoft.com/office/officeart/2005/8/layout/hProcess11"/>
    <dgm:cxn modelId="{6B9C9A9B-81D2-468F-A4EE-868F109AD958}" type="presParOf" srcId="{2D06F83F-C5B9-4785-932E-15B394CC8D88}" destId="{89BB502F-8CF0-4404-8263-7EA22FC1F1A7}" srcOrd="0" destOrd="0" presId="urn:microsoft.com/office/officeart/2005/8/layout/hProcess11"/>
    <dgm:cxn modelId="{8EE257E7-D206-4225-9C25-845809AEFD56}" type="presParOf" srcId="{2D06F83F-C5B9-4785-932E-15B394CC8D88}" destId="{A8BB8553-7E70-4B0C-B182-023C47DA12A9}" srcOrd="1" destOrd="0" presId="urn:microsoft.com/office/officeart/2005/8/layout/hProcess11"/>
    <dgm:cxn modelId="{AFD4DD51-3007-4DC7-84E7-779A0DBD09E3}" type="presParOf" srcId="{A8BB8553-7E70-4B0C-B182-023C47DA12A9}" destId="{6D5B1A48-1365-40FA-92A5-63CE2EB4905D}" srcOrd="0" destOrd="0" presId="urn:microsoft.com/office/officeart/2005/8/layout/hProcess11"/>
    <dgm:cxn modelId="{2C6B262E-7BD4-4339-9DF7-6C8D225500A6}" type="presParOf" srcId="{6D5B1A48-1365-40FA-92A5-63CE2EB4905D}" destId="{83DE9E47-4AE2-4186-96BA-3C8A3138063D}" srcOrd="0" destOrd="0" presId="urn:microsoft.com/office/officeart/2005/8/layout/hProcess11"/>
    <dgm:cxn modelId="{5E385D45-B81E-45E2-8B38-38B88B81A0F5}" type="presParOf" srcId="{6D5B1A48-1365-40FA-92A5-63CE2EB4905D}" destId="{9C5E56CC-E3A0-4BA8-9074-30C5EB7A6993}" srcOrd="1" destOrd="0" presId="urn:microsoft.com/office/officeart/2005/8/layout/hProcess11"/>
    <dgm:cxn modelId="{E796223D-FD05-492F-85D5-BFF1BC2995BC}" type="presParOf" srcId="{6D5B1A48-1365-40FA-92A5-63CE2EB4905D}" destId="{1E6FC22E-6A17-4DF4-A1AA-1A3C47B23BD6}" srcOrd="2" destOrd="0" presId="urn:microsoft.com/office/officeart/2005/8/layout/hProcess11"/>
    <dgm:cxn modelId="{153AA9BE-3863-4EA7-AFAE-77B04F95BC1D}" type="presParOf" srcId="{A8BB8553-7E70-4B0C-B182-023C47DA12A9}" destId="{C66DD737-96EC-455B-987A-CB4E244E1D9E}" srcOrd="1" destOrd="0" presId="urn:microsoft.com/office/officeart/2005/8/layout/hProcess11"/>
    <dgm:cxn modelId="{F46A08AB-731A-4048-BEE0-EE16DA3FCA5A}" type="presParOf" srcId="{A8BB8553-7E70-4B0C-B182-023C47DA12A9}" destId="{D20FC598-49D7-4F59-BEF6-3515A3AB2ED4}" srcOrd="2" destOrd="0" presId="urn:microsoft.com/office/officeart/2005/8/layout/hProcess11"/>
    <dgm:cxn modelId="{57CEC374-9F22-4A7B-B9DB-25BAA2196C2F}" type="presParOf" srcId="{D20FC598-49D7-4F59-BEF6-3515A3AB2ED4}" destId="{33F09BEB-5DC5-48D2-829E-E5DB5F7DC00C}" srcOrd="0" destOrd="0" presId="urn:microsoft.com/office/officeart/2005/8/layout/hProcess11"/>
    <dgm:cxn modelId="{0E055BF4-F366-42D2-9F1A-AB5A7F7BE234}" type="presParOf" srcId="{D20FC598-49D7-4F59-BEF6-3515A3AB2ED4}" destId="{BD9B4F45-FAC5-419F-B49B-8F9E71B76E8C}" srcOrd="1" destOrd="0" presId="urn:microsoft.com/office/officeart/2005/8/layout/hProcess11"/>
    <dgm:cxn modelId="{8A31E1F6-AB46-424B-9AF4-E30464E1EED9}" type="presParOf" srcId="{D20FC598-49D7-4F59-BEF6-3515A3AB2ED4}" destId="{BAF9E81C-EAC7-41BE-ADFE-1AF13B7881D1}" srcOrd="2" destOrd="0" presId="urn:microsoft.com/office/officeart/2005/8/layout/hProcess11"/>
    <dgm:cxn modelId="{120D5BBC-E48F-4BF4-B2AE-4BA380F51BEF}" type="presParOf" srcId="{A8BB8553-7E70-4B0C-B182-023C47DA12A9}" destId="{65C6D796-64A3-439B-870C-F9D868CCA023}" srcOrd="3" destOrd="0" presId="urn:microsoft.com/office/officeart/2005/8/layout/hProcess11"/>
    <dgm:cxn modelId="{90EF8F30-CF45-4782-AFAC-FE05D8721330}" type="presParOf" srcId="{A8BB8553-7E70-4B0C-B182-023C47DA12A9}" destId="{91EB8DC7-429F-4823-B730-5B81D91DEBF3}" srcOrd="4" destOrd="0" presId="urn:microsoft.com/office/officeart/2005/8/layout/hProcess11"/>
    <dgm:cxn modelId="{16B7D500-0C28-4DD9-81EE-F7B220DA664A}" type="presParOf" srcId="{91EB8DC7-429F-4823-B730-5B81D91DEBF3}" destId="{DD34A7EA-5C8B-4AAA-8D8C-D8D4BFF1DA03}" srcOrd="0" destOrd="0" presId="urn:microsoft.com/office/officeart/2005/8/layout/hProcess11"/>
    <dgm:cxn modelId="{AA183B51-82EB-473E-986B-2FA68AC7A404}" type="presParOf" srcId="{91EB8DC7-429F-4823-B730-5B81D91DEBF3}" destId="{8F97E7E5-C883-412F-884C-E85AE6B9CAE0}" srcOrd="1" destOrd="0" presId="urn:microsoft.com/office/officeart/2005/8/layout/hProcess11"/>
    <dgm:cxn modelId="{1C2E543F-AEB4-4DCC-9796-CF86D8C0E461}" type="presParOf" srcId="{91EB8DC7-429F-4823-B730-5B81D91DEBF3}" destId="{71514AA2-8A44-46B2-BE55-A73A6D8A2E79}" srcOrd="2" destOrd="0" presId="urn:microsoft.com/office/officeart/2005/8/layout/hProcess11"/>
    <dgm:cxn modelId="{676EF95C-D803-4200-930A-3375881FFE7E}" type="presParOf" srcId="{A8BB8553-7E70-4B0C-B182-023C47DA12A9}" destId="{94549243-86A3-447D-9A40-6CDAC731164F}" srcOrd="5" destOrd="0" presId="urn:microsoft.com/office/officeart/2005/8/layout/hProcess11"/>
    <dgm:cxn modelId="{2D309CDC-3557-42CD-9034-C65F0C2F35BD}" type="presParOf" srcId="{A8BB8553-7E70-4B0C-B182-023C47DA12A9}" destId="{E2B161F9-678C-4823-870A-0F4BEFFE98C7}" srcOrd="6" destOrd="0" presId="urn:microsoft.com/office/officeart/2005/8/layout/hProcess11"/>
    <dgm:cxn modelId="{05B0F3B7-043B-43D1-8AEF-36A249835AF3}" type="presParOf" srcId="{E2B161F9-678C-4823-870A-0F4BEFFE98C7}" destId="{4AAAE619-3F4D-4F17-991D-E71D68E88253}" srcOrd="0" destOrd="0" presId="urn:microsoft.com/office/officeart/2005/8/layout/hProcess11"/>
    <dgm:cxn modelId="{44C19116-6617-4727-B243-66950E87DDA9}" type="presParOf" srcId="{E2B161F9-678C-4823-870A-0F4BEFFE98C7}" destId="{1B0BADC5-F60A-4137-9260-A59A43114145}" srcOrd="1" destOrd="0" presId="urn:microsoft.com/office/officeart/2005/8/layout/hProcess11"/>
    <dgm:cxn modelId="{6C2C5C7F-BE6E-4573-B386-64ED4364767A}" type="presParOf" srcId="{E2B161F9-678C-4823-870A-0F4BEFFE98C7}" destId="{971EF252-D133-4716-83CD-CAC825DC44C4}"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50132-EADC-4B05-9406-60CE5AC32090}"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1F873AC3-6E0B-46FF-ABFC-4259AC4396FD}">
      <dgm:prSet phldrT="[Text]" custT="1"/>
      <dgm:spPr/>
      <dgm:t>
        <a:bodyPr lIns="0" tIns="0" rIns="0" bIns="0"/>
        <a:lstStyle/>
        <a:p>
          <a:r>
            <a:rPr lang="en-US" sz="1600" dirty="0" smtClean="0">
              <a:solidFill>
                <a:schemeClr val="tx1"/>
              </a:solidFill>
            </a:rPr>
            <a:t>6 Amazon EC2 instances</a:t>
          </a:r>
          <a:endParaRPr lang="en-US" sz="1600" dirty="0">
            <a:solidFill>
              <a:schemeClr val="tx1"/>
            </a:solidFill>
          </a:endParaRPr>
        </a:p>
      </dgm:t>
    </dgm:pt>
    <dgm:pt modelId="{84AA9442-A932-468D-A5BF-3986718D0F0C}" type="parTrans" cxnId="{F7E21506-D72B-4FAB-8F1D-69EBEF53C04B}">
      <dgm:prSet/>
      <dgm:spPr/>
      <dgm:t>
        <a:bodyPr/>
        <a:lstStyle/>
        <a:p>
          <a:endParaRPr lang="en-US"/>
        </a:p>
      </dgm:t>
    </dgm:pt>
    <dgm:pt modelId="{557A63D0-1998-4517-B090-CB04C570DE2F}" type="sibTrans" cxnId="{F7E21506-D72B-4FAB-8F1D-69EBEF53C04B}">
      <dgm:prSet/>
      <dgm:spPr/>
      <dgm:t>
        <a:bodyPr/>
        <a:lstStyle/>
        <a:p>
          <a:endParaRPr lang="en-US"/>
        </a:p>
      </dgm:t>
    </dgm:pt>
    <dgm:pt modelId="{A6FC7729-7BF7-4EAA-8E58-839C8BEE7CB8}">
      <dgm:prSet phldrT="[Text]" custT="1"/>
      <dgm:spPr/>
      <dgm:t>
        <a:bodyPr/>
        <a:lstStyle/>
        <a:p>
          <a:r>
            <a:rPr lang="en-US" sz="1200" dirty="0" smtClean="0"/>
            <a:t>Oregon, Virginia, California, Tokyo, Singapore, Ireland</a:t>
          </a:r>
          <a:endParaRPr lang="en-US" sz="1200" dirty="0"/>
        </a:p>
      </dgm:t>
    </dgm:pt>
    <dgm:pt modelId="{BF5284B6-EA37-48DE-B3E7-E4B90541D6E3}" type="parTrans" cxnId="{039B23F4-5EC1-4A08-887B-0DE19A3EDA98}">
      <dgm:prSet/>
      <dgm:spPr/>
      <dgm:t>
        <a:bodyPr/>
        <a:lstStyle/>
        <a:p>
          <a:endParaRPr lang="en-US"/>
        </a:p>
      </dgm:t>
    </dgm:pt>
    <dgm:pt modelId="{D915A496-DB89-4598-A5E9-4C89F3C19B34}" type="sibTrans" cxnId="{039B23F4-5EC1-4A08-887B-0DE19A3EDA98}">
      <dgm:prSet/>
      <dgm:spPr/>
      <dgm:t>
        <a:bodyPr/>
        <a:lstStyle/>
        <a:p>
          <a:endParaRPr lang="en-US"/>
        </a:p>
      </dgm:t>
    </dgm:pt>
    <dgm:pt modelId="{C243EE5A-D325-460D-8BD5-B2415738F9A1}">
      <dgm:prSet phldrT="[Text]" custT="1"/>
      <dgm:spPr/>
      <dgm:t>
        <a:bodyPr lIns="0" tIns="0" rIns="0" bIns="0"/>
        <a:lstStyle/>
        <a:p>
          <a:r>
            <a:rPr lang="en-US" sz="1600" dirty="0" smtClean="0">
              <a:solidFill>
                <a:schemeClr val="tx1"/>
              </a:solidFill>
            </a:rPr>
            <a:t>10 private PC nodes</a:t>
          </a:r>
          <a:endParaRPr lang="en-US" sz="1600" dirty="0">
            <a:solidFill>
              <a:schemeClr val="tx1"/>
            </a:solidFill>
          </a:endParaRPr>
        </a:p>
      </dgm:t>
    </dgm:pt>
    <dgm:pt modelId="{49454808-569D-4E86-8C78-4FB4B03D9F29}" type="parTrans" cxnId="{E6879EAD-D2E2-4418-A46D-20B17751AB80}">
      <dgm:prSet/>
      <dgm:spPr/>
      <dgm:t>
        <a:bodyPr/>
        <a:lstStyle/>
        <a:p>
          <a:endParaRPr lang="en-US"/>
        </a:p>
      </dgm:t>
    </dgm:pt>
    <dgm:pt modelId="{F6E82AF7-2B7A-4562-958E-2E4630EE4997}" type="sibTrans" cxnId="{E6879EAD-D2E2-4418-A46D-20B17751AB80}">
      <dgm:prSet/>
      <dgm:spPr/>
      <dgm:t>
        <a:bodyPr/>
        <a:lstStyle/>
        <a:p>
          <a:endParaRPr lang="en-US"/>
        </a:p>
      </dgm:t>
    </dgm:pt>
    <dgm:pt modelId="{949C7C95-9C36-484C-8C13-6BA2D46B3C37}">
      <dgm:prSet phldrT="[Text]" custT="1"/>
      <dgm:spPr/>
      <dgm:t>
        <a:bodyPr lIns="0" tIns="0" rIns="0" bIns="0"/>
        <a:lstStyle/>
        <a:p>
          <a:r>
            <a:rPr lang="en-US" sz="1200" dirty="0" smtClean="0"/>
            <a:t>5 nodes in North America, 4 nodes in Asia, 1 node in Europe</a:t>
          </a:r>
          <a:endParaRPr lang="en-US" sz="1200" dirty="0"/>
        </a:p>
      </dgm:t>
    </dgm:pt>
    <dgm:pt modelId="{A8A013BA-4F58-4519-917A-C7D88370AED3}" type="parTrans" cxnId="{DE586F7B-4873-4169-A735-892CA4CCBE84}">
      <dgm:prSet/>
      <dgm:spPr/>
      <dgm:t>
        <a:bodyPr/>
        <a:lstStyle/>
        <a:p>
          <a:endParaRPr lang="en-US"/>
        </a:p>
      </dgm:t>
    </dgm:pt>
    <dgm:pt modelId="{2FB54AAB-3EEA-4942-A8A5-B5EA91CCD701}" type="sibTrans" cxnId="{DE586F7B-4873-4169-A735-892CA4CCBE84}">
      <dgm:prSet/>
      <dgm:spPr/>
      <dgm:t>
        <a:bodyPr/>
        <a:lstStyle/>
        <a:p>
          <a:endParaRPr lang="en-US"/>
        </a:p>
      </dgm:t>
    </dgm:pt>
    <dgm:pt modelId="{0E4E4A4B-5FF4-4736-9BFB-081D713BA86C}">
      <dgm:prSet phldrT="[Text]" custT="1"/>
      <dgm:spPr/>
      <dgm:t>
        <a:bodyPr lIns="0" tIns="0" rIns="0" bIns="0"/>
        <a:lstStyle/>
        <a:p>
          <a:r>
            <a:rPr lang="en-US" sz="1600" dirty="0" smtClean="0">
              <a:solidFill>
                <a:schemeClr val="tx1"/>
              </a:solidFill>
            </a:rPr>
            <a:t>10 actual conferencing sessions</a:t>
          </a:r>
          <a:endParaRPr lang="en-US" sz="1600" dirty="0">
            <a:solidFill>
              <a:schemeClr val="tx1"/>
            </a:solidFill>
          </a:endParaRPr>
        </a:p>
      </dgm:t>
    </dgm:pt>
    <dgm:pt modelId="{10DBAAEB-121F-472B-A347-69C85BD86114}" type="parTrans" cxnId="{1E72C2CE-56B5-4CF3-86CD-2B9D483CF6B4}">
      <dgm:prSet/>
      <dgm:spPr/>
      <dgm:t>
        <a:bodyPr/>
        <a:lstStyle/>
        <a:p>
          <a:endParaRPr lang="en-US"/>
        </a:p>
      </dgm:t>
    </dgm:pt>
    <dgm:pt modelId="{961FDBC9-CCC5-40F5-B514-5E84EF916F78}" type="sibTrans" cxnId="{1E72C2CE-56B5-4CF3-86CD-2B9D483CF6B4}">
      <dgm:prSet/>
      <dgm:spPr/>
      <dgm:t>
        <a:bodyPr/>
        <a:lstStyle/>
        <a:p>
          <a:endParaRPr lang="en-US"/>
        </a:p>
      </dgm:t>
    </dgm:pt>
    <dgm:pt modelId="{25473EC4-1DC0-45F1-88FC-3059F956BE25}">
      <dgm:prSet phldrT="[Text]" custT="1"/>
      <dgm:spPr/>
      <dgm:t>
        <a:bodyPr/>
        <a:lstStyle/>
        <a:p>
          <a:r>
            <a:rPr lang="en-US" sz="1200" dirty="0" smtClean="0"/>
            <a:t>each with 3-5 </a:t>
          </a:r>
        </a:p>
        <a:p>
          <a:r>
            <a:rPr lang="en-US" sz="1200" dirty="0" smtClean="0"/>
            <a:t>participants</a:t>
          </a:r>
          <a:endParaRPr lang="en-US" sz="1200" dirty="0"/>
        </a:p>
      </dgm:t>
    </dgm:pt>
    <dgm:pt modelId="{52715480-1112-4E67-8B23-B4FA98EF68E0}" type="parTrans" cxnId="{49F6EAC8-DA14-4989-B98C-40A465744DC0}">
      <dgm:prSet/>
      <dgm:spPr/>
      <dgm:t>
        <a:bodyPr/>
        <a:lstStyle/>
        <a:p>
          <a:endParaRPr lang="en-US"/>
        </a:p>
      </dgm:t>
    </dgm:pt>
    <dgm:pt modelId="{9C7E0513-4A9E-44BB-92F1-072425FFFDFC}" type="sibTrans" cxnId="{49F6EAC8-DA14-4989-B98C-40A465744DC0}">
      <dgm:prSet/>
      <dgm:spPr/>
      <dgm:t>
        <a:bodyPr/>
        <a:lstStyle/>
        <a:p>
          <a:endParaRPr lang="en-US"/>
        </a:p>
      </dgm:t>
    </dgm:pt>
    <dgm:pt modelId="{23294C4D-DD47-49A7-8C8F-FA554BF355B6}" type="pres">
      <dgm:prSet presAssocID="{6D450132-EADC-4B05-9406-60CE5AC32090}" presName="Name0" presStyleCnt="0">
        <dgm:presLayoutVars>
          <dgm:chMax/>
          <dgm:chPref/>
          <dgm:dir/>
          <dgm:animLvl val="lvl"/>
        </dgm:presLayoutVars>
      </dgm:prSet>
      <dgm:spPr/>
      <dgm:t>
        <a:bodyPr/>
        <a:lstStyle/>
        <a:p>
          <a:endParaRPr lang="en-US"/>
        </a:p>
      </dgm:t>
    </dgm:pt>
    <dgm:pt modelId="{D3AE4FA8-BF34-4C71-B0B2-3E3D60713FC0}" type="pres">
      <dgm:prSet presAssocID="{1F873AC3-6E0B-46FF-ABFC-4259AC4396FD}" presName="composite" presStyleCnt="0"/>
      <dgm:spPr/>
    </dgm:pt>
    <dgm:pt modelId="{24D9AB4C-1D5C-4A48-8829-61CE327E9E40}" type="pres">
      <dgm:prSet presAssocID="{1F873AC3-6E0B-46FF-ABFC-4259AC4396FD}" presName="Parent1" presStyleLbl="node1" presStyleIdx="0" presStyleCnt="6">
        <dgm:presLayoutVars>
          <dgm:chMax val="1"/>
          <dgm:chPref val="1"/>
          <dgm:bulletEnabled val="1"/>
        </dgm:presLayoutVars>
      </dgm:prSet>
      <dgm:spPr/>
      <dgm:t>
        <a:bodyPr/>
        <a:lstStyle/>
        <a:p>
          <a:endParaRPr lang="en-US"/>
        </a:p>
      </dgm:t>
    </dgm:pt>
    <dgm:pt modelId="{3686737D-12C6-49F0-9A40-FBF35CF86769}" type="pres">
      <dgm:prSet presAssocID="{1F873AC3-6E0B-46FF-ABFC-4259AC4396FD}" presName="Childtext1" presStyleLbl="revTx" presStyleIdx="0" presStyleCnt="3" custLinFactNeighborX="-4727">
        <dgm:presLayoutVars>
          <dgm:chMax val="0"/>
          <dgm:chPref val="0"/>
          <dgm:bulletEnabled val="1"/>
        </dgm:presLayoutVars>
      </dgm:prSet>
      <dgm:spPr/>
      <dgm:t>
        <a:bodyPr/>
        <a:lstStyle/>
        <a:p>
          <a:endParaRPr lang="en-US"/>
        </a:p>
      </dgm:t>
    </dgm:pt>
    <dgm:pt modelId="{511065BA-2712-41A8-999B-7F00B5FAF733}" type="pres">
      <dgm:prSet presAssocID="{1F873AC3-6E0B-46FF-ABFC-4259AC4396FD}" presName="BalanceSpacing" presStyleCnt="0"/>
      <dgm:spPr/>
    </dgm:pt>
    <dgm:pt modelId="{7498A134-082D-4A6E-A224-5C2CE1D9FAA1}" type="pres">
      <dgm:prSet presAssocID="{1F873AC3-6E0B-46FF-ABFC-4259AC4396FD}" presName="BalanceSpacing1" presStyleCnt="0"/>
      <dgm:spPr/>
    </dgm:pt>
    <dgm:pt modelId="{CFA98534-0B28-4CB0-A0E5-9593019D5064}" type="pres">
      <dgm:prSet presAssocID="{557A63D0-1998-4517-B090-CB04C570DE2F}" presName="Accent1Text" presStyleLbl="node1" presStyleIdx="1" presStyleCnt="6"/>
      <dgm:spPr/>
      <dgm:t>
        <a:bodyPr/>
        <a:lstStyle/>
        <a:p>
          <a:endParaRPr lang="en-US"/>
        </a:p>
      </dgm:t>
    </dgm:pt>
    <dgm:pt modelId="{26BEC87D-1EF1-412A-8989-2FF9143322BE}" type="pres">
      <dgm:prSet presAssocID="{557A63D0-1998-4517-B090-CB04C570DE2F}" presName="spaceBetweenRectangles" presStyleCnt="0"/>
      <dgm:spPr/>
    </dgm:pt>
    <dgm:pt modelId="{F5B08C90-AEEB-4D95-AD72-23B8D04A3875}" type="pres">
      <dgm:prSet presAssocID="{C243EE5A-D325-460D-8BD5-B2415738F9A1}" presName="composite" presStyleCnt="0"/>
      <dgm:spPr/>
    </dgm:pt>
    <dgm:pt modelId="{F2F3E164-AD67-4745-BCB8-1D7E28DF54FA}" type="pres">
      <dgm:prSet presAssocID="{C243EE5A-D325-460D-8BD5-B2415738F9A1}" presName="Parent1" presStyleLbl="node1" presStyleIdx="2" presStyleCnt="6">
        <dgm:presLayoutVars>
          <dgm:chMax val="1"/>
          <dgm:chPref val="1"/>
          <dgm:bulletEnabled val="1"/>
        </dgm:presLayoutVars>
      </dgm:prSet>
      <dgm:spPr/>
      <dgm:t>
        <a:bodyPr/>
        <a:lstStyle/>
        <a:p>
          <a:endParaRPr lang="en-US"/>
        </a:p>
      </dgm:t>
    </dgm:pt>
    <dgm:pt modelId="{6629536A-5B97-401F-83E5-198766D1FF99}" type="pres">
      <dgm:prSet presAssocID="{C243EE5A-D325-460D-8BD5-B2415738F9A1}" presName="Childtext1" presStyleLbl="revTx" presStyleIdx="1" presStyleCnt="3">
        <dgm:presLayoutVars>
          <dgm:chMax val="0"/>
          <dgm:chPref val="0"/>
          <dgm:bulletEnabled val="1"/>
        </dgm:presLayoutVars>
      </dgm:prSet>
      <dgm:spPr/>
      <dgm:t>
        <a:bodyPr/>
        <a:lstStyle/>
        <a:p>
          <a:endParaRPr lang="en-US"/>
        </a:p>
      </dgm:t>
    </dgm:pt>
    <dgm:pt modelId="{8D113330-4577-4158-A84F-F234BC46A040}" type="pres">
      <dgm:prSet presAssocID="{C243EE5A-D325-460D-8BD5-B2415738F9A1}" presName="BalanceSpacing" presStyleCnt="0"/>
      <dgm:spPr/>
    </dgm:pt>
    <dgm:pt modelId="{195A8DC1-263C-46DD-95EF-C0E2611349D9}" type="pres">
      <dgm:prSet presAssocID="{C243EE5A-D325-460D-8BD5-B2415738F9A1}" presName="BalanceSpacing1" presStyleCnt="0"/>
      <dgm:spPr/>
    </dgm:pt>
    <dgm:pt modelId="{69BF6161-893B-4803-8FF1-22AAAF667E42}" type="pres">
      <dgm:prSet presAssocID="{F6E82AF7-2B7A-4562-958E-2E4630EE4997}" presName="Accent1Text" presStyleLbl="node1" presStyleIdx="3" presStyleCnt="6"/>
      <dgm:spPr/>
      <dgm:t>
        <a:bodyPr/>
        <a:lstStyle/>
        <a:p>
          <a:endParaRPr lang="en-US"/>
        </a:p>
      </dgm:t>
    </dgm:pt>
    <dgm:pt modelId="{B991954E-8516-464D-9E41-F1555F6F4B96}" type="pres">
      <dgm:prSet presAssocID="{F6E82AF7-2B7A-4562-958E-2E4630EE4997}" presName="spaceBetweenRectangles" presStyleCnt="0"/>
      <dgm:spPr/>
    </dgm:pt>
    <dgm:pt modelId="{34E44321-9916-4C1C-8AE8-E43CA328AAD9}" type="pres">
      <dgm:prSet presAssocID="{0E4E4A4B-5FF4-4736-9BFB-081D713BA86C}" presName="composite" presStyleCnt="0"/>
      <dgm:spPr/>
    </dgm:pt>
    <dgm:pt modelId="{F6384177-4306-47A5-A944-CF67581630B4}" type="pres">
      <dgm:prSet presAssocID="{0E4E4A4B-5FF4-4736-9BFB-081D713BA86C}" presName="Parent1" presStyleLbl="node1" presStyleIdx="4" presStyleCnt="6">
        <dgm:presLayoutVars>
          <dgm:chMax val="1"/>
          <dgm:chPref val="1"/>
          <dgm:bulletEnabled val="1"/>
        </dgm:presLayoutVars>
      </dgm:prSet>
      <dgm:spPr/>
      <dgm:t>
        <a:bodyPr/>
        <a:lstStyle/>
        <a:p>
          <a:endParaRPr lang="en-US"/>
        </a:p>
      </dgm:t>
    </dgm:pt>
    <dgm:pt modelId="{5A3A32AA-15F9-4449-BFB0-9A89C1BAB26C}" type="pres">
      <dgm:prSet presAssocID="{0E4E4A4B-5FF4-4736-9BFB-081D713BA86C}" presName="Childtext1" presStyleLbl="revTx" presStyleIdx="2" presStyleCnt="3">
        <dgm:presLayoutVars>
          <dgm:chMax val="0"/>
          <dgm:chPref val="0"/>
          <dgm:bulletEnabled val="1"/>
        </dgm:presLayoutVars>
      </dgm:prSet>
      <dgm:spPr/>
      <dgm:t>
        <a:bodyPr/>
        <a:lstStyle/>
        <a:p>
          <a:endParaRPr lang="en-US"/>
        </a:p>
      </dgm:t>
    </dgm:pt>
    <dgm:pt modelId="{947DEA13-B71B-4495-A835-473CFF8BAD95}" type="pres">
      <dgm:prSet presAssocID="{0E4E4A4B-5FF4-4736-9BFB-081D713BA86C}" presName="BalanceSpacing" presStyleCnt="0"/>
      <dgm:spPr/>
    </dgm:pt>
    <dgm:pt modelId="{1847E09D-8C05-4EEB-AD14-92DF2244D771}" type="pres">
      <dgm:prSet presAssocID="{0E4E4A4B-5FF4-4736-9BFB-081D713BA86C}" presName="BalanceSpacing1" presStyleCnt="0"/>
      <dgm:spPr/>
    </dgm:pt>
    <dgm:pt modelId="{C2563C54-75B5-45B7-88A1-3877CE8D1D45}" type="pres">
      <dgm:prSet presAssocID="{961FDBC9-CCC5-40F5-B514-5E84EF916F78}" presName="Accent1Text" presStyleLbl="node1" presStyleIdx="5" presStyleCnt="6"/>
      <dgm:spPr/>
      <dgm:t>
        <a:bodyPr/>
        <a:lstStyle/>
        <a:p>
          <a:endParaRPr lang="en-US"/>
        </a:p>
      </dgm:t>
    </dgm:pt>
  </dgm:ptLst>
  <dgm:cxnLst>
    <dgm:cxn modelId="{26A52EFC-8CB2-472A-8147-202F5ABB23D5}" type="presOf" srcId="{1F873AC3-6E0B-46FF-ABFC-4259AC4396FD}" destId="{24D9AB4C-1D5C-4A48-8829-61CE327E9E40}" srcOrd="0" destOrd="0" presId="urn:microsoft.com/office/officeart/2008/layout/AlternatingHexagons"/>
    <dgm:cxn modelId="{3A27F5EF-100A-447A-A691-B51E047DD1C8}" type="presOf" srcId="{6D450132-EADC-4B05-9406-60CE5AC32090}" destId="{23294C4D-DD47-49A7-8C8F-FA554BF355B6}" srcOrd="0" destOrd="0" presId="urn:microsoft.com/office/officeart/2008/layout/AlternatingHexagons"/>
    <dgm:cxn modelId="{F1C650DF-30AC-4B4A-905E-ED19B01CE5C2}" type="presOf" srcId="{C243EE5A-D325-460D-8BD5-B2415738F9A1}" destId="{F2F3E164-AD67-4745-BCB8-1D7E28DF54FA}" srcOrd="0" destOrd="0" presId="urn:microsoft.com/office/officeart/2008/layout/AlternatingHexagons"/>
    <dgm:cxn modelId="{3B8B7FAD-EEB3-4051-BF38-F1A278928F26}" type="presOf" srcId="{F6E82AF7-2B7A-4562-958E-2E4630EE4997}" destId="{69BF6161-893B-4803-8FF1-22AAAF667E42}" srcOrd="0" destOrd="0" presId="urn:microsoft.com/office/officeart/2008/layout/AlternatingHexagons"/>
    <dgm:cxn modelId="{49F6EAC8-DA14-4989-B98C-40A465744DC0}" srcId="{0E4E4A4B-5FF4-4736-9BFB-081D713BA86C}" destId="{25473EC4-1DC0-45F1-88FC-3059F956BE25}" srcOrd="0" destOrd="0" parTransId="{52715480-1112-4E67-8B23-B4FA98EF68E0}" sibTransId="{9C7E0513-4A9E-44BB-92F1-072425FFFDFC}"/>
    <dgm:cxn modelId="{F7E21506-D72B-4FAB-8F1D-69EBEF53C04B}" srcId="{6D450132-EADC-4B05-9406-60CE5AC32090}" destId="{1F873AC3-6E0B-46FF-ABFC-4259AC4396FD}" srcOrd="0" destOrd="0" parTransId="{84AA9442-A932-468D-A5BF-3986718D0F0C}" sibTransId="{557A63D0-1998-4517-B090-CB04C570DE2F}"/>
    <dgm:cxn modelId="{DEC462A9-11E1-445D-A3B2-B19BF7A3A64A}" type="presOf" srcId="{961FDBC9-CCC5-40F5-B514-5E84EF916F78}" destId="{C2563C54-75B5-45B7-88A1-3877CE8D1D45}" srcOrd="0" destOrd="0" presId="urn:microsoft.com/office/officeart/2008/layout/AlternatingHexagons"/>
    <dgm:cxn modelId="{E6879EAD-D2E2-4418-A46D-20B17751AB80}" srcId="{6D450132-EADC-4B05-9406-60CE5AC32090}" destId="{C243EE5A-D325-460D-8BD5-B2415738F9A1}" srcOrd="1" destOrd="0" parTransId="{49454808-569D-4E86-8C78-4FB4B03D9F29}" sibTransId="{F6E82AF7-2B7A-4562-958E-2E4630EE4997}"/>
    <dgm:cxn modelId="{A95758FE-1314-41EF-A4D8-58290327CF3D}" type="presOf" srcId="{0E4E4A4B-5FF4-4736-9BFB-081D713BA86C}" destId="{F6384177-4306-47A5-A944-CF67581630B4}" srcOrd="0" destOrd="0" presId="urn:microsoft.com/office/officeart/2008/layout/AlternatingHexagons"/>
    <dgm:cxn modelId="{DE586F7B-4873-4169-A735-892CA4CCBE84}" srcId="{C243EE5A-D325-460D-8BD5-B2415738F9A1}" destId="{949C7C95-9C36-484C-8C13-6BA2D46B3C37}" srcOrd="0" destOrd="0" parTransId="{A8A013BA-4F58-4519-917A-C7D88370AED3}" sibTransId="{2FB54AAB-3EEA-4942-A8A5-B5EA91CCD701}"/>
    <dgm:cxn modelId="{B842D214-F9E2-4262-B046-33D38A7E85BA}" type="presOf" srcId="{557A63D0-1998-4517-B090-CB04C570DE2F}" destId="{CFA98534-0B28-4CB0-A0E5-9593019D5064}" srcOrd="0" destOrd="0" presId="urn:microsoft.com/office/officeart/2008/layout/AlternatingHexagons"/>
    <dgm:cxn modelId="{93BD4DAE-9BB2-4511-B7E7-048EB15C84E2}" type="presOf" srcId="{949C7C95-9C36-484C-8C13-6BA2D46B3C37}" destId="{6629536A-5B97-401F-83E5-198766D1FF99}" srcOrd="0" destOrd="0" presId="urn:microsoft.com/office/officeart/2008/layout/AlternatingHexagons"/>
    <dgm:cxn modelId="{CCA5F3C9-3950-41FF-985E-3C771F3633E0}" type="presOf" srcId="{25473EC4-1DC0-45F1-88FC-3059F956BE25}" destId="{5A3A32AA-15F9-4449-BFB0-9A89C1BAB26C}" srcOrd="0" destOrd="0" presId="urn:microsoft.com/office/officeart/2008/layout/AlternatingHexagons"/>
    <dgm:cxn modelId="{504BFA64-9B66-46F4-8C8A-125E9A00C83B}" type="presOf" srcId="{A6FC7729-7BF7-4EAA-8E58-839C8BEE7CB8}" destId="{3686737D-12C6-49F0-9A40-FBF35CF86769}" srcOrd="0" destOrd="0" presId="urn:microsoft.com/office/officeart/2008/layout/AlternatingHexagons"/>
    <dgm:cxn modelId="{1E72C2CE-56B5-4CF3-86CD-2B9D483CF6B4}" srcId="{6D450132-EADC-4B05-9406-60CE5AC32090}" destId="{0E4E4A4B-5FF4-4736-9BFB-081D713BA86C}" srcOrd="2" destOrd="0" parTransId="{10DBAAEB-121F-472B-A347-69C85BD86114}" sibTransId="{961FDBC9-CCC5-40F5-B514-5E84EF916F78}"/>
    <dgm:cxn modelId="{039B23F4-5EC1-4A08-887B-0DE19A3EDA98}" srcId="{1F873AC3-6E0B-46FF-ABFC-4259AC4396FD}" destId="{A6FC7729-7BF7-4EAA-8E58-839C8BEE7CB8}" srcOrd="0" destOrd="0" parTransId="{BF5284B6-EA37-48DE-B3E7-E4B90541D6E3}" sibTransId="{D915A496-DB89-4598-A5E9-4C89F3C19B34}"/>
    <dgm:cxn modelId="{9B7A0473-AB79-4676-8675-492730F7AABE}" type="presParOf" srcId="{23294C4D-DD47-49A7-8C8F-FA554BF355B6}" destId="{D3AE4FA8-BF34-4C71-B0B2-3E3D60713FC0}" srcOrd="0" destOrd="0" presId="urn:microsoft.com/office/officeart/2008/layout/AlternatingHexagons"/>
    <dgm:cxn modelId="{9054C043-D6E8-4220-815B-40FDB7B01D49}" type="presParOf" srcId="{D3AE4FA8-BF34-4C71-B0B2-3E3D60713FC0}" destId="{24D9AB4C-1D5C-4A48-8829-61CE327E9E40}" srcOrd="0" destOrd="0" presId="urn:microsoft.com/office/officeart/2008/layout/AlternatingHexagons"/>
    <dgm:cxn modelId="{A6A013CA-1FE6-4CA8-A6F6-C802C986B43D}" type="presParOf" srcId="{D3AE4FA8-BF34-4C71-B0B2-3E3D60713FC0}" destId="{3686737D-12C6-49F0-9A40-FBF35CF86769}" srcOrd="1" destOrd="0" presId="urn:microsoft.com/office/officeart/2008/layout/AlternatingHexagons"/>
    <dgm:cxn modelId="{945E3BC9-D881-45B7-8E0B-A06823A4FDB0}" type="presParOf" srcId="{D3AE4FA8-BF34-4C71-B0B2-3E3D60713FC0}" destId="{511065BA-2712-41A8-999B-7F00B5FAF733}" srcOrd="2" destOrd="0" presId="urn:microsoft.com/office/officeart/2008/layout/AlternatingHexagons"/>
    <dgm:cxn modelId="{3604ECEE-1130-44DF-AA5B-855866416844}" type="presParOf" srcId="{D3AE4FA8-BF34-4C71-B0B2-3E3D60713FC0}" destId="{7498A134-082D-4A6E-A224-5C2CE1D9FAA1}" srcOrd="3" destOrd="0" presId="urn:microsoft.com/office/officeart/2008/layout/AlternatingHexagons"/>
    <dgm:cxn modelId="{10EC8968-8D73-42DE-8135-1882FF25C0A1}" type="presParOf" srcId="{D3AE4FA8-BF34-4C71-B0B2-3E3D60713FC0}" destId="{CFA98534-0B28-4CB0-A0E5-9593019D5064}" srcOrd="4" destOrd="0" presId="urn:microsoft.com/office/officeart/2008/layout/AlternatingHexagons"/>
    <dgm:cxn modelId="{F0D3C9CE-E9B3-4470-AE3B-96C95D6D498E}" type="presParOf" srcId="{23294C4D-DD47-49A7-8C8F-FA554BF355B6}" destId="{26BEC87D-1EF1-412A-8989-2FF9143322BE}" srcOrd="1" destOrd="0" presId="urn:microsoft.com/office/officeart/2008/layout/AlternatingHexagons"/>
    <dgm:cxn modelId="{DED40330-00C1-4AEE-B562-D92BEDCAE27B}" type="presParOf" srcId="{23294C4D-DD47-49A7-8C8F-FA554BF355B6}" destId="{F5B08C90-AEEB-4D95-AD72-23B8D04A3875}" srcOrd="2" destOrd="0" presId="urn:microsoft.com/office/officeart/2008/layout/AlternatingHexagons"/>
    <dgm:cxn modelId="{A1D4658C-66A3-452E-AA0B-881A5D291D43}" type="presParOf" srcId="{F5B08C90-AEEB-4D95-AD72-23B8D04A3875}" destId="{F2F3E164-AD67-4745-BCB8-1D7E28DF54FA}" srcOrd="0" destOrd="0" presId="urn:microsoft.com/office/officeart/2008/layout/AlternatingHexagons"/>
    <dgm:cxn modelId="{0B333D22-892B-4074-8229-538EB1FB620B}" type="presParOf" srcId="{F5B08C90-AEEB-4D95-AD72-23B8D04A3875}" destId="{6629536A-5B97-401F-83E5-198766D1FF99}" srcOrd="1" destOrd="0" presId="urn:microsoft.com/office/officeart/2008/layout/AlternatingHexagons"/>
    <dgm:cxn modelId="{4A350399-6542-4945-94D7-1F14C70958F4}" type="presParOf" srcId="{F5B08C90-AEEB-4D95-AD72-23B8D04A3875}" destId="{8D113330-4577-4158-A84F-F234BC46A040}" srcOrd="2" destOrd="0" presId="urn:microsoft.com/office/officeart/2008/layout/AlternatingHexagons"/>
    <dgm:cxn modelId="{F3A2B05D-5776-4D39-9854-E51E3945998D}" type="presParOf" srcId="{F5B08C90-AEEB-4D95-AD72-23B8D04A3875}" destId="{195A8DC1-263C-46DD-95EF-C0E2611349D9}" srcOrd="3" destOrd="0" presId="urn:microsoft.com/office/officeart/2008/layout/AlternatingHexagons"/>
    <dgm:cxn modelId="{C7D59A8F-0BFB-4C2B-995D-BF9F44B7B81A}" type="presParOf" srcId="{F5B08C90-AEEB-4D95-AD72-23B8D04A3875}" destId="{69BF6161-893B-4803-8FF1-22AAAF667E42}" srcOrd="4" destOrd="0" presId="urn:microsoft.com/office/officeart/2008/layout/AlternatingHexagons"/>
    <dgm:cxn modelId="{7414CFEB-72F2-4721-8D7E-66CC7A611008}" type="presParOf" srcId="{23294C4D-DD47-49A7-8C8F-FA554BF355B6}" destId="{B991954E-8516-464D-9E41-F1555F6F4B96}" srcOrd="3" destOrd="0" presId="urn:microsoft.com/office/officeart/2008/layout/AlternatingHexagons"/>
    <dgm:cxn modelId="{B3FBA27E-644F-4BE7-9F35-4F57AA9796BB}" type="presParOf" srcId="{23294C4D-DD47-49A7-8C8F-FA554BF355B6}" destId="{34E44321-9916-4C1C-8AE8-E43CA328AAD9}" srcOrd="4" destOrd="0" presId="urn:microsoft.com/office/officeart/2008/layout/AlternatingHexagons"/>
    <dgm:cxn modelId="{903780CA-6C37-412A-A32D-03F0AE207DD1}" type="presParOf" srcId="{34E44321-9916-4C1C-8AE8-E43CA328AAD9}" destId="{F6384177-4306-47A5-A944-CF67581630B4}" srcOrd="0" destOrd="0" presId="urn:microsoft.com/office/officeart/2008/layout/AlternatingHexagons"/>
    <dgm:cxn modelId="{C992C84C-93F3-464F-9C86-D9E706CD1D91}" type="presParOf" srcId="{34E44321-9916-4C1C-8AE8-E43CA328AAD9}" destId="{5A3A32AA-15F9-4449-BFB0-9A89C1BAB26C}" srcOrd="1" destOrd="0" presId="urn:microsoft.com/office/officeart/2008/layout/AlternatingHexagons"/>
    <dgm:cxn modelId="{F0AECDA3-5760-4860-9273-F9794C31440F}" type="presParOf" srcId="{34E44321-9916-4C1C-8AE8-E43CA328AAD9}" destId="{947DEA13-B71B-4495-A835-473CFF8BAD95}" srcOrd="2" destOrd="0" presId="urn:microsoft.com/office/officeart/2008/layout/AlternatingHexagons"/>
    <dgm:cxn modelId="{53C49560-29E2-4C6D-A8BF-2CD19860635F}" type="presParOf" srcId="{34E44321-9916-4C1C-8AE8-E43CA328AAD9}" destId="{1847E09D-8C05-4EEB-AD14-92DF2244D771}" srcOrd="3" destOrd="0" presId="urn:microsoft.com/office/officeart/2008/layout/AlternatingHexagons"/>
    <dgm:cxn modelId="{6213D8C2-ABBE-4952-BB1D-DB5C99A89AC3}" type="presParOf" srcId="{34E44321-9916-4C1C-8AE8-E43CA328AAD9}" destId="{C2563C54-75B5-45B7-88A1-3877CE8D1D4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ABC08-8BD8-4A55-9D19-BF791FFB1926}" type="doc">
      <dgm:prSet loTypeId="urn:microsoft.com/office/officeart/2011/layout/RadialPictureList" loCatId="picture" qsTypeId="urn:microsoft.com/office/officeart/2005/8/quickstyle/simple1" qsCatId="simple" csTypeId="urn:microsoft.com/office/officeart/2005/8/colors/colorful5" csCatId="colorful" phldr="1"/>
      <dgm:spPr/>
      <dgm:t>
        <a:bodyPr/>
        <a:lstStyle/>
        <a:p>
          <a:endParaRPr lang="en-US"/>
        </a:p>
      </dgm:t>
    </dgm:pt>
    <dgm:pt modelId="{219F2B97-FB62-4D39-B549-E7D510AE6B95}">
      <dgm:prSet phldrT="[Text]"/>
      <dgm:spPr/>
      <dgm:t>
        <a:bodyPr/>
        <a:lstStyle/>
        <a:p>
          <a:r>
            <a:rPr lang="en-US" dirty="0" smtClean="0"/>
            <a:t>100 random runs</a:t>
          </a:r>
          <a:endParaRPr lang="en-US" dirty="0"/>
        </a:p>
      </dgm:t>
    </dgm:pt>
    <dgm:pt modelId="{750C13CE-F014-4B05-9CD1-CD6A746C4D72}" type="parTrans" cxnId="{056ED06B-01FF-4932-AE6C-338671812531}">
      <dgm:prSet/>
      <dgm:spPr/>
      <dgm:t>
        <a:bodyPr/>
        <a:lstStyle/>
        <a:p>
          <a:endParaRPr lang="en-US"/>
        </a:p>
      </dgm:t>
    </dgm:pt>
    <dgm:pt modelId="{6CEA4D5A-D212-4C78-A27D-F7C70AE32DF2}" type="sibTrans" cxnId="{056ED06B-01FF-4932-AE6C-338671812531}">
      <dgm:prSet/>
      <dgm:spPr/>
      <dgm:t>
        <a:bodyPr/>
        <a:lstStyle/>
        <a:p>
          <a:endParaRPr lang="en-US"/>
        </a:p>
      </dgm:t>
    </dgm:pt>
    <dgm:pt modelId="{6C278CFB-CE0A-4CD1-8E10-D6DA8F2FB1E5}">
      <dgm:prSet phldrT="[Text]"/>
      <dgm:spPr/>
      <dgm:t>
        <a:bodyPr/>
        <a:lstStyle/>
        <a:p>
          <a:r>
            <a:rPr lang="en-US" dirty="0" smtClean="0"/>
            <a:t>200/256 </a:t>
          </a:r>
          <a:r>
            <a:rPr lang="en-US" dirty="0" err="1" smtClean="0"/>
            <a:t>PlanetLab</a:t>
          </a:r>
          <a:r>
            <a:rPr lang="en-US" smtClean="0"/>
            <a:t> nodes </a:t>
          </a:r>
          <a:endParaRPr lang="en-US" dirty="0"/>
        </a:p>
      </dgm:t>
    </dgm:pt>
    <dgm:pt modelId="{8945A7EF-7080-4A3E-B7B6-54A1C7348E93}" type="parTrans" cxnId="{04C5081A-B185-4907-87E2-493333E38512}">
      <dgm:prSet/>
      <dgm:spPr/>
      <dgm:t>
        <a:bodyPr/>
        <a:lstStyle/>
        <a:p>
          <a:endParaRPr lang="en-US"/>
        </a:p>
      </dgm:t>
    </dgm:pt>
    <dgm:pt modelId="{F6F41798-C6F1-4760-A0B1-EEEA009EBC2F}" type="sibTrans" cxnId="{04C5081A-B185-4907-87E2-493333E38512}">
      <dgm:prSet/>
      <dgm:spPr/>
      <dgm:t>
        <a:bodyPr/>
        <a:lstStyle/>
        <a:p>
          <a:endParaRPr lang="en-US"/>
        </a:p>
      </dgm:t>
    </dgm:pt>
    <dgm:pt modelId="{72E07CE0-2C1B-46AA-A240-459CB954C09B}">
      <dgm:prSet phldrT="[Text]"/>
      <dgm:spPr/>
      <dgm:t>
        <a:bodyPr/>
        <a:lstStyle/>
        <a:p>
          <a:r>
            <a:rPr lang="en-US" dirty="0" smtClean="0"/>
            <a:t>7 Amazon EC2 instances</a:t>
          </a:r>
          <a:endParaRPr lang="en-US" dirty="0"/>
        </a:p>
      </dgm:t>
    </dgm:pt>
    <dgm:pt modelId="{55197EDB-DAC9-4D02-8523-9136A0A9CC80}" type="parTrans" cxnId="{D7C5BFD0-E521-4AA4-9464-954AFA83556C}">
      <dgm:prSet/>
      <dgm:spPr/>
      <dgm:t>
        <a:bodyPr/>
        <a:lstStyle/>
        <a:p>
          <a:endParaRPr lang="en-US"/>
        </a:p>
      </dgm:t>
    </dgm:pt>
    <dgm:pt modelId="{72001AD5-F5FE-46E9-A1F6-1019D6E84E59}" type="sibTrans" cxnId="{D7C5BFD0-E521-4AA4-9464-954AFA83556C}">
      <dgm:prSet/>
      <dgm:spPr/>
      <dgm:t>
        <a:bodyPr/>
        <a:lstStyle/>
        <a:p>
          <a:endParaRPr lang="en-US"/>
        </a:p>
      </dgm:t>
    </dgm:pt>
    <dgm:pt modelId="{C0AF1D1A-0065-4B56-B3A5-ACA8AB3CA13E}">
      <dgm:prSet phldrT="[Text]"/>
      <dgm:spPr/>
      <dgm:t>
        <a:bodyPr/>
        <a:lstStyle/>
        <a:p>
          <a:r>
            <a:rPr lang="en-US" dirty="0" smtClean="0"/>
            <a:t>~ 50 conferencing sessions</a:t>
          </a:r>
          <a:endParaRPr lang="en-US" dirty="0"/>
        </a:p>
      </dgm:t>
    </dgm:pt>
    <dgm:pt modelId="{6A1C5CDA-373B-471E-8344-FCFF75952F75}" type="parTrans" cxnId="{4C76304A-149D-4B24-9A53-DAED002D9BF7}">
      <dgm:prSet/>
      <dgm:spPr/>
      <dgm:t>
        <a:bodyPr/>
        <a:lstStyle/>
        <a:p>
          <a:endParaRPr lang="en-US"/>
        </a:p>
      </dgm:t>
    </dgm:pt>
    <dgm:pt modelId="{17AF28D2-5470-472D-85D7-34DF8A31C10E}" type="sibTrans" cxnId="{4C76304A-149D-4B24-9A53-DAED002D9BF7}">
      <dgm:prSet/>
      <dgm:spPr/>
      <dgm:t>
        <a:bodyPr/>
        <a:lstStyle/>
        <a:p>
          <a:endParaRPr lang="en-US"/>
        </a:p>
      </dgm:t>
    </dgm:pt>
    <dgm:pt modelId="{2F580C73-513F-43C6-999E-BC808E934275}" type="pres">
      <dgm:prSet presAssocID="{E73ABC08-8BD8-4A55-9D19-BF791FFB1926}" presName="Name0" presStyleCnt="0">
        <dgm:presLayoutVars>
          <dgm:chMax val="1"/>
          <dgm:chPref val="1"/>
          <dgm:dir val="rev"/>
          <dgm:resizeHandles/>
        </dgm:presLayoutVars>
      </dgm:prSet>
      <dgm:spPr/>
      <dgm:t>
        <a:bodyPr/>
        <a:lstStyle/>
        <a:p>
          <a:endParaRPr lang="en-US"/>
        </a:p>
      </dgm:t>
    </dgm:pt>
    <dgm:pt modelId="{78997B8C-076F-4E23-B6AB-47B069742A45}" type="pres">
      <dgm:prSet presAssocID="{219F2B97-FB62-4D39-B549-E7D510AE6B95}" presName="Parent" presStyleLbl="node1" presStyleIdx="0" presStyleCnt="2" custLinFactNeighborX="-11134">
        <dgm:presLayoutVars>
          <dgm:chMax val="4"/>
          <dgm:chPref val="3"/>
        </dgm:presLayoutVars>
      </dgm:prSet>
      <dgm:spPr/>
      <dgm:t>
        <a:bodyPr/>
        <a:lstStyle/>
        <a:p>
          <a:endParaRPr lang="en-US"/>
        </a:p>
      </dgm:t>
    </dgm:pt>
    <dgm:pt modelId="{5EDAC1DB-7762-4233-8174-CB1360EA5124}" type="pres">
      <dgm:prSet presAssocID="{6C278CFB-CE0A-4CD1-8E10-D6DA8F2FB1E5}" presName="Accent" presStyleLbl="node1" presStyleIdx="1" presStyleCnt="2"/>
      <dgm:spPr/>
    </dgm:pt>
    <dgm:pt modelId="{66D98872-EA57-4648-838B-5F06E548A672}" type="pres">
      <dgm:prSet presAssocID="{6C278CFB-CE0A-4CD1-8E10-D6DA8F2FB1E5}"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D861B7C-0B85-4BAA-822C-7E83E537D47D}" type="pres">
      <dgm:prSet presAssocID="{6C278CFB-CE0A-4CD1-8E10-D6DA8F2FB1E5}" presName="Child1" presStyleLbl="revTx" presStyleIdx="0" presStyleCnt="3">
        <dgm:presLayoutVars>
          <dgm:chMax val="0"/>
          <dgm:chPref val="0"/>
          <dgm:bulletEnabled val="1"/>
        </dgm:presLayoutVars>
      </dgm:prSet>
      <dgm:spPr/>
      <dgm:t>
        <a:bodyPr/>
        <a:lstStyle/>
        <a:p>
          <a:endParaRPr lang="en-US"/>
        </a:p>
      </dgm:t>
    </dgm:pt>
    <dgm:pt modelId="{10740DE6-EAF5-4F8D-958E-E1727A329E95}" type="pres">
      <dgm:prSet presAssocID="{72E07CE0-2C1B-46AA-A240-459CB954C09B}" presName="Image2" presStyleCnt="0"/>
      <dgm:spPr/>
    </dgm:pt>
    <dgm:pt modelId="{16A15D8E-61A9-45FD-8A28-643DC0020094}" type="pres">
      <dgm:prSet presAssocID="{72E07CE0-2C1B-46AA-A240-459CB954C09B}"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B9D07BAF-2120-4FF1-84B3-C8DA856DE114}" type="pres">
      <dgm:prSet presAssocID="{72E07CE0-2C1B-46AA-A240-459CB954C09B}" presName="Child2" presStyleLbl="revTx" presStyleIdx="1" presStyleCnt="3" custScaleX="137403">
        <dgm:presLayoutVars>
          <dgm:chMax val="0"/>
          <dgm:chPref val="0"/>
          <dgm:bulletEnabled val="1"/>
        </dgm:presLayoutVars>
      </dgm:prSet>
      <dgm:spPr/>
      <dgm:t>
        <a:bodyPr/>
        <a:lstStyle/>
        <a:p>
          <a:endParaRPr lang="en-US"/>
        </a:p>
      </dgm:t>
    </dgm:pt>
    <dgm:pt modelId="{2185BB80-3682-4CBB-BCE7-C45AF20C82A4}" type="pres">
      <dgm:prSet presAssocID="{C0AF1D1A-0065-4B56-B3A5-ACA8AB3CA13E}" presName="Image3" presStyleCnt="0"/>
      <dgm:spPr/>
    </dgm:pt>
    <dgm:pt modelId="{759C03F5-09F8-415A-A3E0-79F0F6173AD5}" type="pres">
      <dgm:prSet presAssocID="{C0AF1D1A-0065-4B56-B3A5-ACA8AB3CA13E}"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pt>
    <dgm:pt modelId="{4A334BB3-801B-479C-BB10-C7667E6D0EE7}" type="pres">
      <dgm:prSet presAssocID="{C0AF1D1A-0065-4B56-B3A5-ACA8AB3CA13E}" presName="Child3" presStyleLbl="revTx" presStyleIdx="2" presStyleCnt="3">
        <dgm:presLayoutVars>
          <dgm:chMax val="0"/>
          <dgm:chPref val="0"/>
          <dgm:bulletEnabled val="1"/>
        </dgm:presLayoutVars>
      </dgm:prSet>
      <dgm:spPr/>
      <dgm:t>
        <a:bodyPr/>
        <a:lstStyle/>
        <a:p>
          <a:endParaRPr lang="en-US"/>
        </a:p>
      </dgm:t>
    </dgm:pt>
  </dgm:ptLst>
  <dgm:cxnLst>
    <dgm:cxn modelId="{04C5081A-B185-4907-87E2-493333E38512}" srcId="{219F2B97-FB62-4D39-B549-E7D510AE6B95}" destId="{6C278CFB-CE0A-4CD1-8E10-D6DA8F2FB1E5}" srcOrd="0" destOrd="0" parTransId="{8945A7EF-7080-4A3E-B7B6-54A1C7348E93}" sibTransId="{F6F41798-C6F1-4760-A0B1-EEEA009EBC2F}"/>
    <dgm:cxn modelId="{056ED06B-01FF-4932-AE6C-338671812531}" srcId="{E73ABC08-8BD8-4A55-9D19-BF791FFB1926}" destId="{219F2B97-FB62-4D39-B549-E7D510AE6B95}" srcOrd="0" destOrd="0" parTransId="{750C13CE-F014-4B05-9CD1-CD6A746C4D72}" sibTransId="{6CEA4D5A-D212-4C78-A27D-F7C70AE32DF2}"/>
    <dgm:cxn modelId="{900E6E1B-3E5F-4555-A055-9E571A4B75FD}" type="presOf" srcId="{C0AF1D1A-0065-4B56-B3A5-ACA8AB3CA13E}" destId="{4A334BB3-801B-479C-BB10-C7667E6D0EE7}" srcOrd="0" destOrd="0" presId="urn:microsoft.com/office/officeart/2011/layout/RadialPictureList"/>
    <dgm:cxn modelId="{D7C5BFD0-E521-4AA4-9464-954AFA83556C}" srcId="{219F2B97-FB62-4D39-B549-E7D510AE6B95}" destId="{72E07CE0-2C1B-46AA-A240-459CB954C09B}" srcOrd="1" destOrd="0" parTransId="{55197EDB-DAC9-4D02-8523-9136A0A9CC80}" sibTransId="{72001AD5-F5FE-46E9-A1F6-1019D6E84E59}"/>
    <dgm:cxn modelId="{B3CD2C6D-13C9-4788-B360-72C4288AD59A}" type="presOf" srcId="{219F2B97-FB62-4D39-B549-E7D510AE6B95}" destId="{78997B8C-076F-4E23-B6AB-47B069742A45}" srcOrd="0" destOrd="0" presId="urn:microsoft.com/office/officeart/2011/layout/RadialPictureList"/>
    <dgm:cxn modelId="{4C76304A-149D-4B24-9A53-DAED002D9BF7}" srcId="{219F2B97-FB62-4D39-B549-E7D510AE6B95}" destId="{C0AF1D1A-0065-4B56-B3A5-ACA8AB3CA13E}" srcOrd="2" destOrd="0" parTransId="{6A1C5CDA-373B-471E-8344-FCFF75952F75}" sibTransId="{17AF28D2-5470-472D-85D7-34DF8A31C10E}"/>
    <dgm:cxn modelId="{AA9FBCC0-F1F8-4752-920C-A3F8323739A2}" type="presOf" srcId="{E73ABC08-8BD8-4A55-9D19-BF791FFB1926}" destId="{2F580C73-513F-43C6-999E-BC808E934275}" srcOrd="0" destOrd="0" presId="urn:microsoft.com/office/officeart/2011/layout/RadialPictureList"/>
    <dgm:cxn modelId="{22B73E42-8F4C-4C16-9913-D26C0B1E4732}" type="presOf" srcId="{72E07CE0-2C1B-46AA-A240-459CB954C09B}" destId="{B9D07BAF-2120-4FF1-84B3-C8DA856DE114}" srcOrd="0" destOrd="0" presId="urn:microsoft.com/office/officeart/2011/layout/RadialPictureList"/>
    <dgm:cxn modelId="{57BE09BF-56AA-4F8A-AA45-776190164D24}" type="presOf" srcId="{6C278CFB-CE0A-4CD1-8E10-D6DA8F2FB1E5}" destId="{0D861B7C-0B85-4BAA-822C-7E83E537D47D}" srcOrd="0" destOrd="0" presId="urn:microsoft.com/office/officeart/2011/layout/RadialPictureList"/>
    <dgm:cxn modelId="{F7C9C3D2-0726-4480-B0DB-4524AE006F5B}" type="presParOf" srcId="{2F580C73-513F-43C6-999E-BC808E934275}" destId="{78997B8C-076F-4E23-B6AB-47B069742A45}" srcOrd="0" destOrd="0" presId="urn:microsoft.com/office/officeart/2011/layout/RadialPictureList"/>
    <dgm:cxn modelId="{2F499CFF-E1B1-4644-AC8F-FFDDE774FB7D}" type="presParOf" srcId="{2F580C73-513F-43C6-999E-BC808E934275}" destId="{5EDAC1DB-7762-4233-8174-CB1360EA5124}" srcOrd="1" destOrd="0" presId="urn:microsoft.com/office/officeart/2011/layout/RadialPictureList"/>
    <dgm:cxn modelId="{066C780A-0441-4B98-B63C-EAB183BF997B}" type="presParOf" srcId="{2F580C73-513F-43C6-999E-BC808E934275}" destId="{66D98872-EA57-4648-838B-5F06E548A672}" srcOrd="2" destOrd="0" presId="urn:microsoft.com/office/officeart/2011/layout/RadialPictureList"/>
    <dgm:cxn modelId="{43F1583A-7222-4C92-B439-42073B0B20AE}" type="presParOf" srcId="{2F580C73-513F-43C6-999E-BC808E934275}" destId="{0D861B7C-0B85-4BAA-822C-7E83E537D47D}" srcOrd="3" destOrd="0" presId="urn:microsoft.com/office/officeart/2011/layout/RadialPictureList"/>
    <dgm:cxn modelId="{089F0E51-2A33-43CC-8C68-D4E19BDC5B82}" type="presParOf" srcId="{2F580C73-513F-43C6-999E-BC808E934275}" destId="{10740DE6-EAF5-4F8D-958E-E1727A329E95}" srcOrd="4" destOrd="0" presId="urn:microsoft.com/office/officeart/2011/layout/RadialPictureList"/>
    <dgm:cxn modelId="{4A728E52-6CD8-4666-B567-52538FAA57D2}" type="presParOf" srcId="{10740DE6-EAF5-4F8D-958E-E1727A329E95}" destId="{16A15D8E-61A9-45FD-8A28-643DC0020094}" srcOrd="0" destOrd="0" presId="urn:microsoft.com/office/officeart/2011/layout/RadialPictureList"/>
    <dgm:cxn modelId="{6F90DDEB-4EE8-410E-AD11-40769F37CD2B}" type="presParOf" srcId="{2F580C73-513F-43C6-999E-BC808E934275}" destId="{B9D07BAF-2120-4FF1-84B3-C8DA856DE114}" srcOrd="5" destOrd="0" presId="urn:microsoft.com/office/officeart/2011/layout/RadialPictureList"/>
    <dgm:cxn modelId="{25B2858C-3C53-485B-A596-493787A3097A}" type="presParOf" srcId="{2F580C73-513F-43C6-999E-BC808E934275}" destId="{2185BB80-3682-4CBB-BCE7-C45AF20C82A4}" srcOrd="6" destOrd="0" presId="urn:microsoft.com/office/officeart/2011/layout/RadialPictureList"/>
    <dgm:cxn modelId="{CAA7E98D-D2EF-4CA4-89D8-9714BD2525B9}" type="presParOf" srcId="{2185BB80-3682-4CBB-BCE7-C45AF20C82A4}" destId="{759C03F5-09F8-415A-A3E0-79F0F6173AD5}" srcOrd="0" destOrd="0" presId="urn:microsoft.com/office/officeart/2011/layout/RadialPictureList"/>
    <dgm:cxn modelId="{40E6A285-8C42-40F6-8EF3-521E4EA02FDF}" type="presParOf" srcId="{2F580C73-513F-43C6-999E-BC808E934275}" destId="{4A334BB3-801B-479C-BB10-C7667E6D0EE7}" srcOrd="7" destOrd="0" presId="urn:microsoft.com/office/officeart/2011/layout/RadialPictur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0393E-A839-4653-90DA-8667B0D279E9}" type="datetimeFigureOut">
              <a:rPr lang="en-US" smtClean="0"/>
              <a:pPr/>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F12C9-C455-4C38-BFAE-9241F1132558}" type="slidenum">
              <a:rPr lang="en-US" smtClean="0"/>
              <a:pPr/>
              <a:t>‹#›</a:t>
            </a:fld>
            <a:endParaRPr lang="en-US"/>
          </a:p>
        </p:txBody>
      </p:sp>
    </p:spTree>
    <p:extLst>
      <p:ext uri="{BB962C8B-B14F-4D97-AF65-F5344CB8AC3E}">
        <p14:creationId xmlns:p14="http://schemas.microsoft.com/office/powerpoint/2010/main" val="275631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Thank you … for introducing me, and welcome everybody.</a:t>
            </a:r>
            <a:r>
              <a:rPr lang="en-US" baseline="0" dirty="0" smtClean="0"/>
              <a:t> </a:t>
            </a:r>
            <a:r>
              <a:rPr lang="en-US" dirty="0" smtClean="0"/>
              <a:t>First, I would like to thank INC for supporting me during</a:t>
            </a:r>
            <a:r>
              <a:rPr lang="en-US" baseline="0" dirty="0" smtClean="0"/>
              <a:t> the past 6 months. Also thanks for Prof. </a:t>
            </a:r>
            <a:r>
              <a:rPr lang="en-US" baseline="0" dirty="0" err="1" smtClean="0"/>
              <a:t>Minghua</a:t>
            </a:r>
            <a:r>
              <a:rPr lang="en-US" baseline="0" dirty="0" smtClean="0"/>
              <a:t> for his great support during this period. </a:t>
            </a:r>
          </a:p>
          <a:p>
            <a:r>
              <a:rPr lang="en-US" baseline="0" dirty="0" smtClean="0"/>
              <a:t>This work is done during past 6 months when I was here as a RA. Today, I am going to talk about the project. This is a joint work with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1</a:t>
            </a:fld>
            <a:endParaRPr lang="en-US"/>
          </a:p>
        </p:txBody>
      </p:sp>
    </p:spTree>
    <p:extLst>
      <p:ext uri="{BB962C8B-B14F-4D97-AF65-F5344CB8AC3E}">
        <p14:creationId xmlns:p14="http://schemas.microsoft.com/office/powerpoint/2010/main" val="368953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 min) In this slide</a:t>
            </a:r>
            <a:r>
              <a:rPr lang="en-US" baseline="0" dirty="0" smtClean="0"/>
              <a:t> you see the main contributions. </a:t>
            </a:r>
          </a:p>
          <a:p>
            <a:r>
              <a:rPr lang="en-US" baseline="0" dirty="0" smtClean="0"/>
              <a:t>Towards solving the user/transcoding subscription problem and after formulating the problem, we will propose an approximate algorithm, the algorithm runs in parallel in sessions and can handle dynamics in system model. Moreover, the performance of the solution is guaranteed by the optimality gap.  </a:t>
            </a:r>
          </a:p>
          <a:p>
            <a:r>
              <a:rPr lang="en-US" baseline="0" dirty="0" smtClean="0"/>
              <a:t>In addition, we propose a session bootstrapping algorithm that could be considered as a good initial point of the first algorithm to reduce the convergence. Also, it provider higher success rate of subscription given limited capacity of agents. </a:t>
            </a:r>
          </a:p>
          <a:p>
            <a:r>
              <a:rPr lang="en-US" baseline="0" dirty="0" smtClean="0"/>
              <a:t>By experiments we have implemented  a prototype of actual cloud-assisted conferencing system. Since the actual system is an small system we also run some internet-scale trace-driven experiments to evaluate the performance of our design.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10</a:t>
            </a:fld>
            <a:endParaRPr lang="en-US"/>
          </a:p>
        </p:txBody>
      </p:sp>
    </p:spTree>
    <p:extLst>
      <p:ext uri="{BB962C8B-B14F-4D97-AF65-F5344CB8AC3E}">
        <p14:creationId xmlns:p14="http://schemas.microsoft.com/office/powerpoint/2010/main" val="453774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a:t>
            </a:r>
            <a:r>
              <a:rPr lang="en-US" baseline="0" dirty="0" smtClean="0"/>
              <a:t> min) </a:t>
            </a:r>
            <a:r>
              <a:rPr lang="en-US" dirty="0" smtClean="0"/>
              <a:t>Here , I</a:t>
            </a:r>
            <a:r>
              <a:rPr lang="en-US" baseline="0" dirty="0" smtClean="0"/>
              <a:t> </a:t>
            </a:r>
            <a:r>
              <a:rPr lang="en-US" baseline="0" dirty="0" err="1" smtClean="0"/>
              <a:t>wanna</a:t>
            </a:r>
            <a:r>
              <a:rPr lang="en-US" baseline="0" dirty="0" smtClean="0"/>
              <a:t> explain the problem formulation. </a:t>
            </a:r>
          </a:p>
          <a:p>
            <a:r>
              <a:rPr lang="en-US" baseline="0" dirty="0" smtClean="0"/>
              <a:t>The objective is a hybrid objective of three parts, the first part is delay, in the perspective of the users, the second one is traffic cost, and processing cost. These coefficients are  design parameters and could be set by the service provider. </a:t>
            </a:r>
          </a:p>
          <a:p>
            <a:r>
              <a:rPr lang="en-US" baseline="0" dirty="0" smtClean="0"/>
              <a:t>The first set of constraints are bandwidth capacity constraints, which is divided into two download and upload capacity constraints. </a:t>
            </a:r>
          </a:p>
          <a:p>
            <a:r>
              <a:rPr lang="en-US" baseline="0" dirty="0" smtClean="0"/>
              <a:t>The second is the transcoding capacity constraint. Here, </a:t>
            </a:r>
            <a:r>
              <a:rPr lang="en-US" baseline="0" dirty="0" err="1" smtClean="0"/>
              <a:t>t_l</a:t>
            </a:r>
            <a:r>
              <a:rPr lang="en-US" baseline="0" dirty="0" smtClean="0"/>
              <a:t> is the transcoding capacity of agent l. </a:t>
            </a:r>
          </a:p>
          <a:p>
            <a:r>
              <a:rPr lang="en-US" baseline="0" dirty="0" smtClean="0"/>
              <a:t>And the last one is the delay constraints, that says that the end-to-end delay of flow user u to user v for all flows should be less than or equal to a particular value </a:t>
            </a:r>
            <a:r>
              <a:rPr lang="en-US" baseline="0" dirty="0" err="1" smtClean="0"/>
              <a:t>dmax</a:t>
            </a:r>
            <a:r>
              <a:rPr lang="en-US" baseline="0" dirty="0" smtClean="0"/>
              <a:t>, 400 milliseconds, say. </a:t>
            </a:r>
          </a:p>
          <a:p>
            <a:endParaRPr lang="en-US" baseline="0" dirty="0" smtClean="0"/>
          </a:p>
          <a:p>
            <a:r>
              <a:rPr lang="en-US" baseline="0" dirty="0" smtClean="0"/>
              <a:t>The optimization variables are also this one, the user subscription variable and the transcoding subscription variable. The optimization variables are integer in our problem. So the problem is a combinatorial optimization problem.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11</a:t>
            </a:fld>
            <a:endParaRPr lang="en-US"/>
          </a:p>
        </p:txBody>
      </p:sp>
    </p:spTree>
    <p:extLst>
      <p:ext uri="{BB962C8B-B14F-4D97-AF65-F5344CB8AC3E}">
        <p14:creationId xmlns:p14="http://schemas.microsoft.com/office/powerpoint/2010/main" val="71296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So,</a:t>
            </a:r>
            <a:r>
              <a:rPr lang="en-US" baseline="0" dirty="0" smtClean="0"/>
              <a:t> the problem is a non-linear combinatorial problem, which is generally difficult to solve. In addition, in this scenario, the parallel and adaptive solutions are interested.</a:t>
            </a:r>
          </a:p>
          <a:p>
            <a:endParaRPr lang="en-US" baseline="0" dirty="0" smtClean="0"/>
          </a:p>
          <a:p>
            <a:r>
              <a:rPr lang="en-US" baseline="0" dirty="0" smtClean="0"/>
              <a:t>By parallel we mean to solve the problem locally in each session using just local information so as to obtain a global optimal solution. In this way, the solution can scale with the problem size.</a:t>
            </a:r>
          </a:p>
          <a:p>
            <a:endParaRPr lang="en-US" baseline="0" dirty="0" smtClean="0"/>
          </a:p>
          <a:p>
            <a:r>
              <a:rPr lang="en-US" baseline="0" dirty="0" smtClean="0"/>
              <a:t>By adaptive solutions, we can tackle the dynamics in system model, for example we can handle session arrival/departure. </a:t>
            </a:r>
          </a:p>
          <a:p>
            <a:endParaRPr lang="en-US" baseline="0" dirty="0" smtClean="0"/>
          </a:p>
          <a:p>
            <a:r>
              <a:rPr lang="en-US" baseline="0" dirty="0" smtClean="0"/>
              <a:t>But, the solution could be approximate solution. But, in this way, we should evaluate the performance of the approximation by characterizing the optimality gap. </a:t>
            </a:r>
          </a:p>
          <a:p>
            <a:endParaRPr lang="en-US" baseline="0" dirty="0" smtClean="0"/>
          </a:p>
          <a:p>
            <a:r>
              <a:rPr lang="en-US" baseline="0" dirty="0" smtClean="0"/>
              <a:t>Every moment we can collect all the information for solving the problem, then solve the problem centrally in a central node in cloud, and then send back to solution to the sessions to subscribe according to the new solution.</a:t>
            </a:r>
          </a:p>
          <a:p>
            <a:r>
              <a:rPr lang="en-US" baseline="0" dirty="0" smtClean="0"/>
              <a:t>But in this approach there are two problem 1. computational complexity is high and it could takes a lot time. 2. Whenever there is dynamics in system, for example session arrival departure and changes in capacity of agents we need to collect the information again and solve the problem again, so this is not ideal. So, ideally a solution should be adaptive and hopefully could be implemented in parallel manner. You can tackle the complexity by leveraging a lot of agents in the cloud. </a:t>
            </a:r>
          </a:p>
          <a:p>
            <a:endParaRPr lang="en-US" dirty="0" smtClean="0"/>
          </a:p>
        </p:txBody>
      </p:sp>
      <p:sp>
        <p:nvSpPr>
          <p:cNvPr id="4" name="Slide Number Placeholder 3"/>
          <p:cNvSpPr>
            <a:spLocks noGrp="1"/>
          </p:cNvSpPr>
          <p:nvPr>
            <p:ph type="sldNum" sz="quarter" idx="10"/>
          </p:nvPr>
        </p:nvSpPr>
        <p:spPr/>
        <p:txBody>
          <a:bodyPr/>
          <a:lstStyle/>
          <a:p>
            <a:fld id="{ADCF12C9-C455-4C38-BFAE-9241F1132558}" type="slidenum">
              <a:rPr lang="en-US" smtClean="0"/>
              <a:pPr/>
              <a:t>12</a:t>
            </a:fld>
            <a:endParaRPr lang="en-US"/>
          </a:p>
        </p:txBody>
      </p:sp>
    </p:spTree>
    <p:extLst>
      <p:ext uri="{BB962C8B-B14F-4D97-AF65-F5344CB8AC3E}">
        <p14:creationId xmlns:p14="http://schemas.microsoft.com/office/powerpoint/2010/main" val="402604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min ) As a solution approach we leverage the recently-proposed Markov approximation framework to solve our problem.</a:t>
            </a:r>
          </a:p>
          <a:p>
            <a:r>
              <a:rPr lang="en-US" baseline="0" dirty="0" smtClean="0"/>
              <a:t>Let me briefly talk about the idea behind the Markov approximation framework. </a:t>
            </a:r>
          </a:p>
          <a:p>
            <a:r>
              <a:rPr lang="en-US" baseline="0" dirty="0" smtClean="0"/>
              <a:t>Actually, this is a general framework to solve combinatorial network problems. </a:t>
            </a:r>
          </a:p>
          <a:p>
            <a:r>
              <a:rPr lang="en-US" baseline="0" dirty="0" smtClean="0"/>
              <a:t>To solve the problems in this framework, the first step is to formulate the problem in standard form of this framework. </a:t>
            </a:r>
          </a:p>
          <a:p>
            <a:r>
              <a:rPr lang="en-US" baseline="0" dirty="0" smtClean="0"/>
              <a:t>The next step is to approximate the standard problem using log-sum-</a:t>
            </a:r>
            <a:r>
              <a:rPr lang="en-US" baseline="0" dirty="0" err="1" smtClean="0"/>
              <a:t>exp</a:t>
            </a:r>
            <a:r>
              <a:rPr lang="en-US" baseline="0" dirty="0" smtClean="0"/>
              <a:t> approximation. We can derive a closed-form solution for this problem. The main idea is here, where in the basic version it is shown that for any solution of this approximate problem, there exists at least one continuous time time-reversible Markov chain whose stationary distribution is the solution of this problem.</a:t>
            </a:r>
            <a:endParaRPr lang="en-US" dirty="0" smtClean="0"/>
          </a:p>
          <a:p>
            <a:r>
              <a:rPr lang="en-US" dirty="0" smtClean="0"/>
              <a:t>So the key is here, if we can implement the</a:t>
            </a:r>
            <a:r>
              <a:rPr lang="en-US" baseline="0" dirty="0" smtClean="0"/>
              <a:t> </a:t>
            </a:r>
            <a:r>
              <a:rPr lang="en-US" dirty="0" smtClean="0"/>
              <a:t>Markov</a:t>
            </a:r>
            <a:r>
              <a:rPr lang="en-US" baseline="0" dirty="0" smtClean="0"/>
              <a:t> chain in a distributed manner, then as the Markov chain converges, the configuration will be time-shared according to the optimal stationary distribution and the system will stay in the best configuration most of the time. </a:t>
            </a:r>
          </a:p>
          <a:p>
            <a:endParaRPr lang="en-US" baseline="0" dirty="0" smtClean="0"/>
          </a:p>
          <a:p>
            <a:r>
              <a:rPr lang="en-US" baseline="0" dirty="0" smtClean="0"/>
              <a:t>To imagine the intuition behind the framework, let me explain the main idea in another way. So, consider we are going to solve the problem by exhaustive search. So there are multiple feasible configuration set, which is usually exponentially large, and then for each configuration there is some performance. In exhaustive search we visit every configuration, we compare its performance with the previous ones, keep the track of the best one and after you visit all the configurations we will find the best. Here, in this framework we are still doing a search in feasible configurations. But, the search in this framework is intelligent which is guided by an underlying Markov chain. So, the objective is to design a Markov in a way so that you towards to a good configurations and stay there for most of the time. </a:t>
            </a:r>
          </a:p>
          <a:p>
            <a:endParaRPr lang="en-US" baseline="0" dirty="0" smtClean="0"/>
          </a:p>
          <a:p>
            <a:r>
              <a:rPr lang="en-US" baseline="0" dirty="0" smtClean="0"/>
              <a:t>The next challenge is to design such a Markov chain in parallel manner, which are what we exactly want.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DCF12C9-C455-4C38-BFAE-9241F1132558}" type="slidenum">
              <a:rPr lang="en-US" smtClean="0"/>
              <a:pPr/>
              <a:t>13</a:t>
            </a:fld>
            <a:endParaRPr lang="en-US"/>
          </a:p>
        </p:txBody>
      </p:sp>
    </p:spTree>
    <p:extLst>
      <p:ext uri="{BB962C8B-B14F-4D97-AF65-F5344CB8AC3E}">
        <p14:creationId xmlns:p14="http://schemas.microsoft.com/office/powerpoint/2010/main" val="402604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min ) As a solution approach we leverage the recently-proposed Markov approximation framework to solve our problem.</a:t>
            </a:r>
          </a:p>
          <a:p>
            <a:r>
              <a:rPr lang="en-US" baseline="0" dirty="0" smtClean="0"/>
              <a:t>Let me briefly talk about the idea behind the Markov approximation framework. </a:t>
            </a:r>
          </a:p>
          <a:p>
            <a:r>
              <a:rPr lang="en-US" baseline="0" dirty="0" smtClean="0"/>
              <a:t>Actually, this is a general framework to solve combinatorial network problems. </a:t>
            </a:r>
          </a:p>
          <a:p>
            <a:r>
              <a:rPr lang="en-US" baseline="0" dirty="0" smtClean="0"/>
              <a:t>To solve the problems in this framework, the first step is to formulate the problem in standard form of this framework. </a:t>
            </a:r>
          </a:p>
          <a:p>
            <a:r>
              <a:rPr lang="en-US" baseline="0" dirty="0" smtClean="0"/>
              <a:t>The next step is to approximate the standard problem using log-sum-</a:t>
            </a:r>
            <a:r>
              <a:rPr lang="en-US" baseline="0" dirty="0" err="1" smtClean="0"/>
              <a:t>exp</a:t>
            </a:r>
            <a:r>
              <a:rPr lang="en-US" baseline="0" dirty="0" smtClean="0"/>
              <a:t> approximation. We can derive a closed-form solution for this problem. The main idea is here, where in the basic version it is shown that for any solution of this approximate problem, there exists at least one continuous time time-reversible Markov chain whose stationary distribution is the solution of this problem.</a:t>
            </a:r>
            <a:endParaRPr lang="en-US" dirty="0" smtClean="0"/>
          </a:p>
          <a:p>
            <a:r>
              <a:rPr lang="en-US" dirty="0" smtClean="0"/>
              <a:t>So the key is here, if we can implement the</a:t>
            </a:r>
            <a:r>
              <a:rPr lang="en-US" baseline="0" dirty="0" smtClean="0"/>
              <a:t> </a:t>
            </a:r>
            <a:r>
              <a:rPr lang="en-US" dirty="0" smtClean="0"/>
              <a:t>Markov</a:t>
            </a:r>
            <a:r>
              <a:rPr lang="en-US" baseline="0" dirty="0" smtClean="0"/>
              <a:t> chain in a distributed manner, then as the Markov chain converges, the configuration will be time-shared according to the optimal stationary distribution and the system will stay in the best configuration most of the time. </a:t>
            </a:r>
          </a:p>
          <a:p>
            <a:endParaRPr lang="en-US" baseline="0" dirty="0" smtClean="0"/>
          </a:p>
          <a:p>
            <a:r>
              <a:rPr lang="en-US" baseline="0" dirty="0" smtClean="0"/>
              <a:t>To imagine the intuition behind the framework, let me explain the main idea in another way. So, consider we are going to solve the problem by exhaustive search. So there are multiple feasible configuration set, which is usually exponentially large, and then for each configuration there is some performance. In exhaustive search we visit every configuration, we compare its performance with the previous ones, keep the track of the best one and after you visit all the configurations we will find the best. Here, in this framework we are still doing a search in feasible configurations. But, the search in this framework is intelligent which is guided by an underlying Markov chain. So, the objective is to design a Markov in a way so that you towards to a good configurations and stay there for most of the time. </a:t>
            </a:r>
          </a:p>
          <a:p>
            <a:endParaRPr lang="en-US" baseline="0" dirty="0" smtClean="0"/>
          </a:p>
          <a:p>
            <a:r>
              <a:rPr lang="en-US" baseline="0" dirty="0" smtClean="0"/>
              <a:t>The next challenge is to design such a Markov chain in parallel manner, which are what we exactly want.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DCF12C9-C455-4C38-BFAE-9241F1132558}" type="slidenum">
              <a:rPr lang="en-US" smtClean="0"/>
              <a:pPr/>
              <a:t>14</a:t>
            </a:fld>
            <a:endParaRPr lang="en-US"/>
          </a:p>
        </p:txBody>
      </p:sp>
    </p:spTree>
    <p:extLst>
      <p:ext uri="{BB962C8B-B14F-4D97-AF65-F5344CB8AC3E}">
        <p14:creationId xmlns:p14="http://schemas.microsoft.com/office/powerpoint/2010/main" val="402604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 So</a:t>
            </a:r>
            <a:r>
              <a:rPr lang="en-US" baseline="0" dirty="0" smtClean="0"/>
              <a:t> the objective is to design a Markov chain. But this design is application-specific and the goal is to design such a  Markov chain so as to be realized in a distributed manner. </a:t>
            </a:r>
          </a:p>
          <a:p>
            <a:r>
              <a:rPr lang="en-US" baseline="0" dirty="0" smtClean="0"/>
              <a:t>Clearly, the state space of the Markov chain is the set of all feasible configurations. But, by the following two degrees of freedom in designing Markov chain we can achieve a distributed solution. </a:t>
            </a:r>
          </a:p>
          <a:p>
            <a:r>
              <a:rPr lang="en-US" baseline="0" dirty="0" smtClean="0"/>
              <a:t>The first one targets the connectivity structure of the Markov chain, and says that we are allowed to add or remove transition edges, given that the resulting Markov chain stays connected. The modified Markov chain is still TR and its stationary distribution is still the optimal solution of the approximate problem. </a:t>
            </a:r>
          </a:p>
          <a:p>
            <a:r>
              <a:rPr lang="en-US" baseline="0" dirty="0" smtClean="0"/>
              <a:t>The second one targets the t</a:t>
            </a:r>
            <a:r>
              <a:rPr lang="en-US" dirty="0" smtClean="0"/>
              <a:t>ransition</a:t>
            </a:r>
            <a:r>
              <a:rPr lang="en-US" baseline="0" dirty="0" smtClean="0"/>
              <a:t> rates. for two states f and f’ that have direct transitions, there are many options in designing transition rate given that the detailed balance equation is satisfied. </a:t>
            </a:r>
          </a:p>
          <a:p>
            <a:endParaRPr lang="en-US" baseline="0" dirty="0" smtClean="0"/>
          </a:p>
          <a:p>
            <a:r>
              <a:rPr lang="en-US" baseline="0" dirty="0" smtClean="0"/>
              <a:t>By these two degrees of freedom and towards a distributed algorithm we just allow only one change in each transition. This means that we just allow two configurations with direct links when there is just one difference between their subscription. </a:t>
            </a:r>
          </a:p>
          <a:p>
            <a:r>
              <a:rPr lang="en-US" baseline="0" dirty="0" smtClean="0"/>
              <a:t>In addition, we set the transition rate proportional to the difference of local objective of the current and the target subscription. </a:t>
            </a:r>
          </a:p>
          <a:p>
            <a:r>
              <a:rPr lang="en-US" baseline="0" dirty="0" smtClean="0"/>
              <a:t>In this way, each session locally can implement the algorithm.  Since in each transition just one subscription is subject to change and the rate of transition depends on the local objective of the session. </a:t>
            </a:r>
          </a:p>
          <a:p>
            <a:endParaRPr lang="en-US" baseline="0" dirty="0" smtClean="0"/>
          </a:p>
          <a:p>
            <a:r>
              <a:rPr lang="en-US" baseline="0" dirty="0" smtClean="0"/>
              <a:t>So, this design space enables us to construct a well-structured Markov chain that allows distributed implementation. The performance is guaranteed by the optimality gap, and could be map to a parallel and adaptive algorithm. Moreover, it can be shown that this algorithm design is robust to noisy measurement. </a:t>
            </a:r>
          </a:p>
        </p:txBody>
      </p:sp>
      <p:sp>
        <p:nvSpPr>
          <p:cNvPr id="4" name="Slide Number Placeholder 3"/>
          <p:cNvSpPr>
            <a:spLocks noGrp="1"/>
          </p:cNvSpPr>
          <p:nvPr>
            <p:ph type="sldNum" sz="quarter" idx="10"/>
          </p:nvPr>
        </p:nvSpPr>
        <p:spPr/>
        <p:txBody>
          <a:bodyPr/>
          <a:lstStyle/>
          <a:p>
            <a:fld id="{ADCF12C9-C455-4C38-BFAE-9241F1132558}" type="slidenum">
              <a:rPr lang="en-US" smtClean="0"/>
              <a:pPr/>
              <a:t>15</a:t>
            </a:fld>
            <a:endParaRPr lang="en-US"/>
          </a:p>
        </p:txBody>
      </p:sp>
    </p:spTree>
    <p:extLst>
      <p:ext uri="{BB962C8B-B14F-4D97-AF65-F5344CB8AC3E}">
        <p14:creationId xmlns:p14="http://schemas.microsoft.com/office/powerpoint/2010/main" val="1078625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a:t>
            </a:r>
            <a:r>
              <a:rPr lang="en-US" baseline="0" dirty="0" smtClean="0"/>
              <a:t> min) </a:t>
            </a:r>
            <a:r>
              <a:rPr lang="en-US" dirty="0" smtClean="0"/>
              <a:t>The Markov-based algorithm is an</a:t>
            </a:r>
            <a:r>
              <a:rPr lang="en-US" baseline="0" dirty="0" smtClean="0"/>
              <a:t> algorithm that runs in iterative manner and converges to a bounded neighborhood of the optimal point. </a:t>
            </a:r>
          </a:p>
          <a:p>
            <a:r>
              <a:rPr lang="en-US" baseline="0" dirty="0" smtClean="0"/>
              <a:t>But, the original Markov chain approach suffers from slow convergence. </a:t>
            </a:r>
          </a:p>
          <a:p>
            <a:r>
              <a:rPr lang="en-US" baseline="0" dirty="0" smtClean="0"/>
              <a:t>On the other hand, when the capacity of agents are limited, the capacity constraint is active and so finding a feasible initial subscription is challenging. </a:t>
            </a:r>
          </a:p>
          <a:p>
            <a:endParaRPr lang="en-US" baseline="0" dirty="0" smtClean="0"/>
          </a:p>
          <a:p>
            <a:r>
              <a:rPr lang="en-US" baseline="0" dirty="0" smtClean="0"/>
              <a:t>Putting together these considerations, in the next step we are interested to find a close-to-optimal initial point so as to</a:t>
            </a:r>
          </a:p>
          <a:p>
            <a:r>
              <a:rPr lang="en-US" baseline="0" dirty="0" smtClean="0"/>
              <a:t>First provide a good initial conferencing experience, faster convergence of Markov-based solution, and finally a resource-aware scheme to increase the success rate of subscription given limited capacity of agents.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16</a:t>
            </a:fld>
            <a:endParaRPr lang="en-US"/>
          </a:p>
        </p:txBody>
      </p:sp>
    </p:spTree>
    <p:extLst>
      <p:ext uri="{BB962C8B-B14F-4D97-AF65-F5344CB8AC3E}">
        <p14:creationId xmlns:p14="http://schemas.microsoft.com/office/powerpoint/2010/main" val="4037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 In</a:t>
            </a:r>
            <a:r>
              <a:rPr lang="en-US" baseline="0" dirty="0" smtClean="0"/>
              <a:t> the line of this goal, we proposed the second algorithm, called </a:t>
            </a:r>
            <a:r>
              <a:rPr lang="en-US" baseline="0" dirty="0" err="1" smtClean="0"/>
              <a:t>AgRank</a:t>
            </a:r>
            <a:r>
              <a:rPr lang="en-US" baseline="0" dirty="0" smtClean="0"/>
              <a:t>. The purpose here is just to find a proper initial subscription.</a:t>
            </a:r>
          </a:p>
          <a:p>
            <a:r>
              <a:rPr lang="en-US" baseline="0" dirty="0" smtClean="0"/>
              <a:t>So the main idea is to rank the agents and then subscribe users according to this ranking. </a:t>
            </a:r>
          </a:p>
          <a:p>
            <a:r>
              <a:rPr lang="en-US" baseline="0" dirty="0" smtClean="0"/>
              <a:t>Toward this, in the first step, we construct the set of potential agents of the session by selecting top </a:t>
            </a:r>
            <a:r>
              <a:rPr lang="en-US" baseline="0" dirty="0" err="1" smtClean="0"/>
              <a:t>n^ngbr</a:t>
            </a:r>
            <a:r>
              <a:rPr lang="en-US" baseline="0" dirty="0" smtClean="0"/>
              <a:t> nearest agent for each user. In this way, we consider the user-to-agent proximity as an important factor in our algorithm design. </a:t>
            </a:r>
          </a:p>
          <a:p>
            <a:r>
              <a:rPr lang="en-US" baseline="0" dirty="0" smtClean="0"/>
              <a:t>The second step is to rank the selected agents. We rank the agents based on the residual-capacities, to attain a resource-aware solution, and also based on inter-agent proximity. </a:t>
            </a:r>
          </a:p>
          <a:p>
            <a:r>
              <a:rPr lang="en-US" baseline="0" dirty="0" smtClean="0"/>
              <a:t>So, what is inter-agent proximity and why it is important in agent ranking? </a:t>
            </a:r>
          </a:p>
          <a:p>
            <a:r>
              <a:rPr lang="en-US" baseline="0" dirty="0" smtClean="0"/>
              <a:t>In this example you can see the explanation. Just consider  CUHK user. This user is close enough to both TO and SG agents. But, TO agent is more close to the other agents of the session in OR and SP. So, it is better to consider the proximity of agents together in agent ranking. </a:t>
            </a:r>
          </a:p>
          <a:p>
            <a:r>
              <a:rPr lang="en-US" baseline="0" dirty="0" smtClean="0"/>
              <a:t>But, inter-agent proximity is a matrix-like property. </a:t>
            </a:r>
          </a:p>
          <a:p>
            <a:r>
              <a:rPr lang="en-US" baseline="0" dirty="0" smtClean="0"/>
              <a:t>Here, we inspired by Google PageRank that is used by google search engine to rank the popularity of web pages, we used the same idea to reflect both the residual capacity and inter-agent proximity in agent ranking.</a:t>
            </a:r>
          </a:p>
          <a:p>
            <a:endParaRPr lang="en-US" baseline="0" dirty="0" smtClean="0"/>
          </a:p>
          <a:p>
            <a:r>
              <a:rPr lang="en-US" baseline="0" dirty="0" smtClean="0"/>
              <a:t>So, that’s it!, we just rank the agents and for each user select the top ranked agent in its vicinity.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17</a:t>
            </a:fld>
            <a:endParaRPr lang="en-US"/>
          </a:p>
        </p:txBody>
      </p:sp>
    </p:spTree>
    <p:extLst>
      <p:ext uri="{BB962C8B-B14F-4D97-AF65-F5344CB8AC3E}">
        <p14:creationId xmlns:p14="http://schemas.microsoft.com/office/powerpoint/2010/main" val="386909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 Let</a:t>
            </a:r>
            <a:r>
              <a:rPr lang="en-US" baseline="0" dirty="0" smtClean="0"/>
              <a:t> me explain the experiments. </a:t>
            </a:r>
          </a:p>
          <a:p>
            <a:r>
              <a:rPr lang="en-US" baseline="0" dirty="0" smtClean="0"/>
              <a:t>Our results are two-fold. The first one is a prototype of an actual cloud-assisted video conferencing system. This is done by a good work by Ben. In this system we used 6 amazon ec2 instances in 6 different locations. We have implemented  a lightweight software to be installed in 10 private desktop computers in different universities. I should thank all of our friends that provide us remote access to computers. And finally we have lunched 10 actual conferencing sessions each with 3 to 5 participants. By this prototype system we evaluate the performance of our design is a tractable scenario but with actual data. </a:t>
            </a:r>
          </a:p>
          <a:p>
            <a:endParaRPr lang="en-US" baseline="0" dirty="0" smtClean="0"/>
          </a:p>
          <a:p>
            <a:r>
              <a:rPr lang="en-US" baseline="0" dirty="0" smtClean="0"/>
              <a:t>In the second set of experiments we have set up some internet-scale trace-driven users. In this experiments we have run 100 random scenarios. Each one with 200 users which are picked randomly among a set of 256 </a:t>
            </a:r>
            <a:r>
              <a:rPr lang="en-US" baseline="0" dirty="0" err="1" smtClean="0"/>
              <a:t>PlanetLab</a:t>
            </a:r>
            <a:r>
              <a:rPr lang="en-US" baseline="0" dirty="0" smtClean="0"/>
              <a:t> nodes. The agents are 7 Amazon EC2 instances. And so, in each random run we have 50 sessions or so. </a:t>
            </a:r>
          </a:p>
          <a:p>
            <a:r>
              <a:rPr lang="en-US" baseline="0" dirty="0" smtClean="0"/>
              <a:t>This set of experiments are large-scale and show the effectiveness in large scale.</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18</a:t>
            </a:fld>
            <a:endParaRPr lang="en-US"/>
          </a:p>
        </p:txBody>
      </p:sp>
    </p:spTree>
    <p:extLst>
      <p:ext uri="{BB962C8B-B14F-4D97-AF65-F5344CB8AC3E}">
        <p14:creationId xmlns:p14="http://schemas.microsoft.com/office/powerpoint/2010/main" val="290148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19</a:t>
            </a:fld>
            <a:endParaRPr lang="en-US"/>
          </a:p>
        </p:txBody>
      </p:sp>
    </p:spTree>
    <p:extLst>
      <p:ext uri="{BB962C8B-B14F-4D97-AF65-F5344CB8AC3E}">
        <p14:creationId xmlns:p14="http://schemas.microsoft.com/office/powerpoint/2010/main" val="84393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 min) Before</a:t>
            </a:r>
            <a:r>
              <a:rPr lang="en-US" baseline="0" dirty="0" smtClean="0"/>
              <a:t> moving to the main problem, let me start with a brief introduction of diverse applications of video conferencing. By the recent advances in high capacity networks, multimedia systems, and mobile computing, there has been a rapid growth in the applications of VC in different areas such as </a:t>
            </a:r>
            <a:r>
              <a:rPr lang="en-US" baseline="0" dirty="0" err="1" smtClean="0"/>
              <a:t>tele</a:t>
            </a:r>
            <a:r>
              <a:rPr lang="en-US" baseline="0" dirty="0" smtClean="0"/>
              <a:t>-medicine, online-education, media, and business. In this way, video conferencing could be considered as a virtual face-to-face communication among separate parties, as a green alternative to reduce the need to travel long distances. </a:t>
            </a:r>
          </a:p>
          <a:p>
            <a:endParaRPr lang="en-US" baseline="0" dirty="0" smtClean="0"/>
          </a:p>
          <a:p>
            <a:r>
              <a:rPr lang="en-US" baseline="0" dirty="0" smtClean="0"/>
              <a:t>No so surprisingly, VC is the fastest-growing multimedia networking service with about 52% growth in users per year, and VC users will surpass audio conferencing users by the end of 2015.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a:t>
            </a:fld>
            <a:endParaRPr lang="en-US"/>
          </a:p>
        </p:txBody>
      </p:sp>
    </p:spTree>
    <p:extLst>
      <p:ext uri="{BB962C8B-B14F-4D97-AF65-F5344CB8AC3E}">
        <p14:creationId xmlns:p14="http://schemas.microsoft.com/office/powerpoint/2010/main" val="225216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20</a:t>
            </a:fld>
            <a:endParaRPr lang="en-US"/>
          </a:p>
        </p:txBody>
      </p:sp>
    </p:spTree>
    <p:extLst>
      <p:ext uri="{BB962C8B-B14F-4D97-AF65-F5344CB8AC3E}">
        <p14:creationId xmlns:p14="http://schemas.microsoft.com/office/powerpoint/2010/main" val="1804406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21</a:t>
            </a:fld>
            <a:endParaRPr lang="en-US"/>
          </a:p>
        </p:txBody>
      </p:sp>
    </p:spTree>
    <p:extLst>
      <p:ext uri="{BB962C8B-B14F-4D97-AF65-F5344CB8AC3E}">
        <p14:creationId xmlns:p14="http://schemas.microsoft.com/office/powerpoint/2010/main" val="292777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22</a:t>
            </a:fld>
            <a:endParaRPr lang="en-US"/>
          </a:p>
        </p:txBody>
      </p:sp>
    </p:spTree>
    <p:extLst>
      <p:ext uri="{BB962C8B-B14F-4D97-AF65-F5344CB8AC3E}">
        <p14:creationId xmlns:p14="http://schemas.microsoft.com/office/powerpoint/2010/main" val="2788255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23</a:t>
            </a:fld>
            <a:endParaRPr lang="en-US"/>
          </a:p>
        </p:txBody>
      </p:sp>
    </p:spTree>
    <p:extLst>
      <p:ext uri="{BB962C8B-B14F-4D97-AF65-F5344CB8AC3E}">
        <p14:creationId xmlns:p14="http://schemas.microsoft.com/office/powerpoint/2010/main" val="2319227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Ok, let me conclude</a:t>
            </a:r>
            <a:r>
              <a:rPr lang="en-US" baseline="0" dirty="0" smtClean="0"/>
              <a:t> the talk. In this project for the first time we consider the problem of cloud-assisted video conferencing from the perspective of the users and the provider. So, we formulate the problem and we solve the problem using a Markov-based parallel solution. In experiments we showed that there is a significant cost and delay reduction in our design. Also, the performance of our solution is guaranteed by an approximate solution. We also devise a close-to-optimal initialization. </a:t>
            </a:r>
          </a:p>
          <a:p>
            <a:endParaRPr lang="en-US" baseline="0" dirty="0" smtClean="0"/>
          </a:p>
          <a:p>
            <a:r>
              <a:rPr lang="en-US" baseline="0" dirty="0" smtClean="0"/>
              <a:t>In summary, we propose a win-win solution for both the users and the provider.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24</a:t>
            </a:fld>
            <a:endParaRPr lang="en-US"/>
          </a:p>
        </p:txBody>
      </p:sp>
    </p:spTree>
    <p:extLst>
      <p:ext uri="{BB962C8B-B14F-4D97-AF65-F5344CB8AC3E}">
        <p14:creationId xmlns:p14="http://schemas.microsoft.com/office/powerpoint/2010/main" val="1862675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 min) Ok</a:t>
            </a:r>
            <a:r>
              <a:rPr lang="en-US" baseline="0" dirty="0" smtClean="0"/>
              <a:t>, let me mention some research directions in this project. </a:t>
            </a:r>
          </a:p>
          <a:p>
            <a:r>
              <a:rPr lang="en-US" dirty="0" smtClean="0"/>
              <a:t>The first one is</a:t>
            </a:r>
            <a:r>
              <a:rPr lang="en-US" baseline="0" dirty="0" smtClean="0"/>
              <a:t> to improve the current version of the prototype system. A good direction is to implement the mobile version of the software.</a:t>
            </a:r>
          </a:p>
          <a:p>
            <a:endParaRPr lang="en-US" baseline="0" dirty="0" smtClean="0"/>
          </a:p>
          <a:p>
            <a:r>
              <a:rPr lang="en-US" baseline="0" dirty="0" smtClean="0"/>
              <a:t>Although we propose the session bootstrapping algorithm as a close-to-optimal point but, in our research team we are working to improve the convergence of the framework. </a:t>
            </a:r>
          </a:p>
          <a:p>
            <a:endParaRPr lang="en-US" baseline="0" dirty="0" smtClean="0"/>
          </a:p>
          <a:p>
            <a:r>
              <a:rPr lang="en-US" baseline="0" dirty="0" smtClean="0"/>
              <a:t>And finally, we are going to consider a joint problem of optimal rate allocation and subscription. Recently, another exciting work is done in our group in characterizing the capacity of single unicast networks in delay-constrained scenarios. Video conferencing is one application that evinces delay-sensitivity but in multi-cast scenario. We are looking forward to extend this fresh result in multicast scenario and apply them into our problem.</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25</a:t>
            </a:fld>
            <a:endParaRPr lang="en-US"/>
          </a:p>
        </p:txBody>
      </p:sp>
    </p:spTree>
    <p:extLst>
      <p:ext uri="{BB962C8B-B14F-4D97-AF65-F5344CB8AC3E}">
        <p14:creationId xmlns:p14="http://schemas.microsoft.com/office/powerpoint/2010/main" val="4270426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thank</a:t>
            </a:r>
            <a:r>
              <a:rPr lang="en-US" baseline="0" dirty="0" smtClean="0"/>
              <a:t> you very much for attending, any questions?</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26</a:t>
            </a:fld>
            <a:endParaRPr lang="en-US"/>
          </a:p>
        </p:txBody>
      </p:sp>
    </p:spTree>
    <p:extLst>
      <p:ext uri="{BB962C8B-B14F-4D97-AF65-F5344CB8AC3E}">
        <p14:creationId xmlns:p14="http://schemas.microsoft.com/office/powerpoint/2010/main" val="370180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You</a:t>
            </a:r>
            <a:r>
              <a:rPr lang="en-US" baseline="0" dirty="0" smtClean="0"/>
              <a:t> can see here in this slide just a subset of several popular video conferencing solutions. If you think back to a couple of years ago, most of these applications just support 2-party video conferencing, which means there are just two people in a conferencing session. But, the recent demands along with the advances in technology motivates to offer multi-party video conferencing solutions, which means it is possible to start a conferencing session with 3, 4, or more number of parties. </a:t>
            </a:r>
          </a:p>
          <a:p>
            <a:r>
              <a:rPr lang="en-US" baseline="0" dirty="0" smtClean="0"/>
              <a:t>As an example you can here that most of these applications currently support multi-party video conferencing.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3</a:t>
            </a:fld>
            <a:endParaRPr lang="en-US"/>
          </a:p>
        </p:txBody>
      </p:sp>
    </p:spTree>
    <p:extLst>
      <p:ext uri="{BB962C8B-B14F-4D97-AF65-F5344CB8AC3E}">
        <p14:creationId xmlns:p14="http://schemas.microsoft.com/office/powerpoint/2010/main" val="91778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(3:30 min) Despite the popularity, VC is a challenging system.</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Actually, there are two main challenges that should be addressed in a proper design.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first one is high bandwidth and processing demand by heterogeneous users.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Almost all VC solutions support mobile devices, so the users in video conferencing are mainly users with different mobile devices.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But, mobile devices are highly diverse in terms of screen resolution in which currently there are about 100 different resolutions in mobile devices, in hardware spec, about 2800 different specs., and also in mobile operating systems, about 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 this heterogeneity means that each mobile device just can support a subset of different versions or representations of all possible versions in terms of encoding, resolution, and bitrate.  According to this measurement, at least there are 40 different versions for video recorded by mobile devices that many of them are not supported in some other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So, for a good conferencing experience, a proper design should support the inter-operability of different video representations. This is done by performing “on-the-fly” conversion procedures, like transcoding, which mean converting a version of video to another version. For example converting the resolution of the video file.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But, transcoding is a high demand task and actually resource-poor mobile devices are not good candidates for doing such tasks. So, this challenge should be addressed in another way. On the other hand, almost all VC solutions and mobile devices support high quality video conferencing, so not only video conferencing is a high demand task due to the transcoding, but also it is a high bandwidth service due to the HD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second challenge is the stringent end-to-end delay requirements of users.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According to ITU-T recommendation G.114, the maximum tolerable delay for real-time video application is less than 400 milliseconds. It also says that the delay around 150 milliseconds is acceptable and the experience is the same as PSTN. Thus a proper VC design should addressed these two challenges.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4</a:t>
            </a:fld>
            <a:endParaRPr lang="en-US"/>
          </a:p>
        </p:txBody>
      </p:sp>
    </p:spTree>
    <p:extLst>
      <p:ext uri="{BB962C8B-B14F-4D97-AF65-F5344CB8AC3E}">
        <p14:creationId xmlns:p14="http://schemas.microsoft.com/office/powerpoint/2010/main" val="82470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 min) Here, in this slide, I am going to compare the alternative architectures of VC in handling the previous two challenges. </a:t>
            </a:r>
          </a:p>
          <a:p>
            <a:r>
              <a:rPr lang="en-US" baseline="0" dirty="0" smtClean="0"/>
              <a:t>So, the architectures are the traditional client-server architecture, the peer-to-peer architecture.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lets focus first on CS architecture. In this model, a central server as a single node maintains the whole session. For example, in this Fig. you see a 4-party conferencing session, within different parties with heterogeneous devices. So, here participants communicate each other through the central node here. This architecture suffers from long conferencing delay due to considerable distance from the servers. But, servers can help in resource-intensive tasks, and in this way, we address the problem of high processing demand. So, CS architecture fails to handle the delay requirement but it can address the high demand challenge.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second architecture, the participants directly talk to each other in peer-to-peer fashion. So, in this way, direct connections between users in full-mesh P2P results a low delay experience. But, in this model, there is not any central powerful node to accomplish the resource-intensive tasks, and clearly the resource-poor mobile device are not good candidates to do these tasks. So, the same as the previous architecture P2P can address just one of two key challenges of VC.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DCF12C9-C455-4C38-BFAE-9241F1132558}" type="slidenum">
              <a:rPr lang="en-US" smtClean="0"/>
              <a:pPr/>
              <a:t>5</a:t>
            </a:fld>
            <a:endParaRPr lang="en-US"/>
          </a:p>
        </p:txBody>
      </p:sp>
    </p:spTree>
    <p:extLst>
      <p:ext uri="{BB962C8B-B14F-4D97-AF65-F5344CB8AC3E}">
        <p14:creationId xmlns:p14="http://schemas.microsoft.com/office/powerpoint/2010/main" val="4663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(2:30 min) Let me talk about the state-of-the-art cloud architecture. So, in this architecture the cloud provider leases several agents in different geographical locations. For example, here there are four agents, in NA, EU, SA, and Asia. So, these agents are connected together using the dedicated cloud backbone. And by starting a conferencing session users subscribe to a cloud agent. This a sample subscription here, that users just subscribe to the nearest agent in cloud.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In this way, users only care about sending/receiving video streams to/from the agents. On the other hand, cloud agent can accomplish all resource-intensive tasks. Thus, lightweight operations at clients reserve the battery of users devices. And performing high demand tasks in resource-rich cloud infrastructure result a high quality conferencing. </a:t>
            </a:r>
          </a:p>
          <a:p>
            <a:endParaRPr lang="en-US" baseline="0" dirty="0" smtClean="0"/>
          </a:p>
          <a:p>
            <a:r>
              <a:rPr lang="en-US" baseline="0" dirty="0" smtClean="0"/>
              <a:t>So,  this architecture can address the two challenges properly. The high demand challenge is addressed by moving the tasks into the agents and delay requirements is done by subscribing to a proper agent and by the dedicated cloud backbone. </a:t>
            </a:r>
          </a:p>
          <a:p>
            <a:endParaRPr lang="en-US" baseline="0" dirty="0" smtClean="0"/>
          </a:p>
          <a:p>
            <a:r>
              <a:rPr lang="en-US" baseline="0" dirty="0" smtClean="0"/>
              <a:t>But, this architecture brings out some new design challenges that we are going to talk about in the next slide.</a:t>
            </a:r>
          </a:p>
          <a:p>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6</a:t>
            </a:fld>
            <a:endParaRPr lang="en-US"/>
          </a:p>
        </p:txBody>
      </p:sp>
    </p:spTree>
    <p:extLst>
      <p:ext uri="{BB962C8B-B14F-4D97-AF65-F5344CB8AC3E}">
        <p14:creationId xmlns:p14="http://schemas.microsoft.com/office/powerpoint/2010/main" val="2958292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 min) Despite the benefits provided by the cloud architecture, it is an expensive architecture. Actually the cost of cloud for the service provider of video conferencing application is the cost of hiring virtual machines, which is the processing cost. Another is the data transfer cost. In charging model of commercial cloud provider the data transfer between different regions, or agents in our case is not free. </a:t>
            </a:r>
          </a:p>
          <a:p>
            <a:r>
              <a:rPr lang="en-US" baseline="0" dirty="0" smtClean="0"/>
              <a:t>According to our estimate if Skype moves to cloud and just 20% of its traffic requires data transfer between agents, then the monthly bill will be about 2 million USD.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7</a:t>
            </a:fld>
            <a:endParaRPr lang="en-US"/>
          </a:p>
        </p:txBody>
      </p:sp>
    </p:spTree>
    <p:extLst>
      <p:ext uri="{BB962C8B-B14F-4D97-AF65-F5344CB8AC3E}">
        <p14:creationId xmlns:p14="http://schemas.microsoft.com/office/powerpoint/2010/main" val="265808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(4:30</a:t>
            </a:r>
            <a:r>
              <a:rPr lang="en-US" baseline="0" dirty="0" smtClean="0"/>
              <a:t> min) </a:t>
            </a:r>
            <a:r>
              <a:rPr lang="en-US" dirty="0" smtClean="0"/>
              <a:t>So in this slide we are going to explain</a:t>
            </a:r>
            <a:r>
              <a:rPr lang="en-US" baseline="0" dirty="0" smtClean="0"/>
              <a:t> that the subscription policy, which means the decision on which agent should host the user, is the mechanism that can make a big difference in both delay and cost. </a:t>
            </a:r>
          </a:p>
          <a:p>
            <a:endParaRPr lang="en-US" baseline="0" dirty="0" smtClean="0"/>
          </a:p>
          <a:p>
            <a:r>
              <a:rPr lang="en-US" baseline="0" dirty="0" smtClean="0"/>
              <a:t>Let me explain the importance by an example. So, consider these 4 cloud agents. This agents are located in OR, SP, TO, and SG which are the locations the data centers of the world premiere cloud provider, Amazon.  and these values are the measured latencies. Consider two colleagues in Singapore start a conferencing session. One in NUS, another one in NTU. So, nearest policy says the subscription of both the users to the agent located in Singapore. After a little while, another colleague in TW joins them in the conferencing session. So, the service provider should find a proper agent for TW user. Nearest subscription  suggests Tokyo agent, since the latency is only 40 milliseconds which is the minimum latency. So, in this way, the delay of flow of TW to NUS user is at least 40+45+ this delay, without considering transcoding latency. In this subscription, also, the inter-agent traffic between the Tokyo and Singapore is required.</a:t>
            </a:r>
          </a:p>
          <a:p>
            <a:endParaRPr lang="en-US" baseline="0" dirty="0" smtClean="0"/>
          </a:p>
          <a:p>
            <a:r>
              <a:rPr lang="en-US" baseline="0" dirty="0" smtClean="0"/>
              <a:t>But, lets take a look at another subscription. The delay between TW user and Singapore is 50 milliseconds, which is just 10 milliseconds higher than the nearest one. But, by subscribing the user to Singapore agent the delay is just 50 + this delay which is significantly lower than the previous plan. In addition, in this subscription, there is no need to data transfer between the agents. </a:t>
            </a:r>
          </a:p>
          <a:p>
            <a:r>
              <a:rPr lang="en-US" baseline="0" dirty="0" smtClean="0"/>
              <a:t>This simple toy example clearly demonstrate that the nearest policy is not the optimal subscription policy. </a:t>
            </a:r>
          </a:p>
          <a:p>
            <a:endParaRPr lang="en-US" baseline="0" dirty="0" smtClean="0"/>
          </a:p>
          <a:p>
            <a:r>
              <a:rPr lang="en-US" baseline="0" dirty="0" smtClean="0"/>
              <a:t>But, by this simple example, one may argue to subscribe all users into a single agent and the subscription is so trivial. By the next example we demonstrate that when the number of parties in a session grows, the subscription is so  challenging. </a:t>
            </a:r>
          </a:p>
          <a:p>
            <a:endParaRPr lang="en-US" baseline="0" dirty="0" smtClean="0"/>
          </a:p>
          <a:p>
            <a:r>
              <a:rPr lang="en-US" baseline="0" dirty="0" smtClean="0"/>
              <a:t>So, lets consider another session. The blue ones with three users, the first one in Brazil, the second one in Canada, and the third one in Japan. So, these users are in different continents. And clearly it is not possible to subscribe them into the agents in another continent. So, in this way we subscribe Brazil user into SP agent. SFU user into Oregon agent, and Japan user into Tokyo agent. OK. </a:t>
            </a:r>
          </a:p>
          <a:p>
            <a:endParaRPr lang="en-US" baseline="0" dirty="0" smtClean="0"/>
          </a:p>
          <a:p>
            <a:r>
              <a:rPr lang="en-US" baseline="0" dirty="0" smtClean="0"/>
              <a:t>There is another user in this session which is here, for example in CUHK. So, nearest policy selects Singapore agent for this user since the delay is just 20 milliseconds. But, considering inter-agent values, we see that Tokyo agent is nearer to the other agents in SP and OR. For example 67 vs. 117. So, although the delay of CUHK user to Tokyo is a little bit higher than the delay to SG, subscribing CUHK user into Tokyo agent reduces the end-to-end delay significantly.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8</a:t>
            </a:fld>
            <a:endParaRPr lang="en-US"/>
          </a:p>
        </p:txBody>
      </p:sp>
    </p:spTree>
    <p:extLst>
      <p:ext uri="{BB962C8B-B14F-4D97-AF65-F5344CB8AC3E}">
        <p14:creationId xmlns:p14="http://schemas.microsoft.com/office/powerpoint/2010/main" val="406594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 min) By</a:t>
            </a:r>
            <a:r>
              <a:rPr lang="en-US" baseline="0" dirty="0" smtClean="0"/>
              <a:t> the previous example we show the importance of subscription policy in both conferencing delay and traffic cost of the service provider. </a:t>
            </a:r>
          </a:p>
          <a:p>
            <a:endParaRPr lang="en-US" baseline="0" dirty="0" smtClean="0"/>
          </a:p>
          <a:p>
            <a:r>
              <a:rPr lang="en-US" baseline="0" dirty="0" smtClean="0"/>
              <a:t>So, our main question is here, What is the optimal user and transcoding subscription that simultaneously minimizes the delay and the costs?</a:t>
            </a:r>
          </a:p>
          <a:p>
            <a:endParaRPr lang="en-US" baseline="0" dirty="0" smtClean="0"/>
          </a:p>
          <a:p>
            <a:r>
              <a:rPr lang="en-US" baseline="0" dirty="0" smtClean="0"/>
              <a:t>So, put in another way, we are given the set of users in multiple sessions, the set of transcoding operations, and the set of pre-instantiated cloud agents. The problem is to find the optimal subscription. But, the state space of the problem is the number of agent to the power of the aggregation of the number of users and the number of transcoding tasks. </a:t>
            </a:r>
          </a:p>
          <a:p>
            <a:endParaRPr lang="en-US" baseline="0" dirty="0" smtClean="0"/>
          </a:p>
          <a:p>
            <a:r>
              <a:rPr lang="en-US" baseline="0" dirty="0" smtClean="0"/>
              <a:t>On the other hand, there are two sets of constraints in the problem, which makes the problem more difficult. </a:t>
            </a:r>
          </a:p>
          <a:p>
            <a:r>
              <a:rPr lang="en-US" baseline="0" dirty="0" smtClean="0"/>
              <a:t>The first one is the delay constraint, which says that the delay of each flow should be less than a particular values, 400 milliseconds, say.</a:t>
            </a:r>
          </a:p>
          <a:p>
            <a:r>
              <a:rPr lang="en-US" baseline="0" dirty="0" smtClean="0"/>
              <a:t>The second one is the capacity constraint of the agent, which is divided to bandwidth and processing capacity constraints. </a:t>
            </a:r>
            <a:endParaRPr lang="en-US" dirty="0"/>
          </a:p>
        </p:txBody>
      </p:sp>
      <p:sp>
        <p:nvSpPr>
          <p:cNvPr id="4" name="Slide Number Placeholder 3"/>
          <p:cNvSpPr>
            <a:spLocks noGrp="1"/>
          </p:cNvSpPr>
          <p:nvPr>
            <p:ph type="sldNum" sz="quarter" idx="10"/>
          </p:nvPr>
        </p:nvSpPr>
        <p:spPr/>
        <p:txBody>
          <a:bodyPr/>
          <a:lstStyle/>
          <a:p>
            <a:fld id="{ADCF12C9-C455-4C38-BFAE-9241F1132558}" type="slidenum">
              <a:rPr lang="en-US" smtClean="0"/>
              <a:pPr/>
              <a:t>9</a:t>
            </a:fld>
            <a:endParaRPr lang="en-US"/>
          </a:p>
        </p:txBody>
      </p:sp>
    </p:spTree>
    <p:extLst>
      <p:ext uri="{BB962C8B-B14F-4D97-AF65-F5344CB8AC3E}">
        <p14:creationId xmlns:p14="http://schemas.microsoft.com/office/powerpoint/2010/main" val="3896819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E535A-BC2C-4FB1-9EF5-8EE605130909}"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349988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8F3AE-1F56-4370-9B24-A418AAC17481}"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324296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6502A-1DB7-4033-B0C9-1EF66E617ED3}"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3611564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B709B-3DF7-4DF4-A970-CE4161807C11}"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268244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5A62E-47A0-4C8D-AF2F-BB810BCE9456}" type="datetime1">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344348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AFB75D-9314-4AAE-B6BA-DB422190F9D1}" type="datetime1">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98322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84B261-D8D4-4BF7-BA76-863C27EF4547}" type="datetime1">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123051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F9F401-A9B5-4956-909C-EC8A372F73A5}" type="datetime1">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222814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D5131-94DA-46A9-85B6-070806C3C58D}" type="datetime1">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168895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1EBA8-ED8F-49E7-B945-E5957AD5999E}" type="datetime1">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258482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EBB5D-8EC5-4280-8123-9449E4E06545}" type="datetime1">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E9E0E-39DE-4B56-9702-6F1BDCF62750}" type="slidenum">
              <a:rPr lang="en-US" smtClean="0"/>
              <a:pPr/>
              <a:t>‹#›</a:t>
            </a:fld>
            <a:endParaRPr lang="en-US"/>
          </a:p>
        </p:txBody>
      </p:sp>
    </p:spTree>
    <p:extLst>
      <p:ext uri="{BB962C8B-B14F-4D97-AF65-F5344CB8AC3E}">
        <p14:creationId xmlns:p14="http://schemas.microsoft.com/office/powerpoint/2010/main" val="59329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8F49B-A8A3-4E1D-9E7C-93250697E02B}" type="datetime1">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E9E0E-39DE-4B56-9702-6F1BDCF62750}" type="slidenum">
              <a:rPr lang="en-US" smtClean="0"/>
              <a:pPr/>
              <a:t>‹#›</a:t>
            </a:fld>
            <a:endParaRPr lang="en-US"/>
          </a:p>
        </p:txBody>
      </p:sp>
    </p:spTree>
    <p:extLst>
      <p:ext uri="{BB962C8B-B14F-4D97-AF65-F5344CB8AC3E}">
        <p14:creationId xmlns:p14="http://schemas.microsoft.com/office/powerpoint/2010/main" val="278963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diagramLayout" Target="../diagrams/layout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Data" Target="../diagrams/data4.xml"/><Relationship Id="rId2" Type="http://schemas.openxmlformats.org/officeDocument/2006/relationships/notesSlide" Target="../notesSlides/notesSlide18.xml"/><Relationship Id="rId16"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1.png"/><Relationship Id="rId5" Type="http://schemas.openxmlformats.org/officeDocument/2006/relationships/diagramQuickStyle" Target="../diagrams/quickStyle3.xml"/><Relationship Id="rId15" Type="http://schemas.openxmlformats.org/officeDocument/2006/relationships/diagramColors" Target="../diagrams/colors4.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53.png"/><Relationship Id="rId1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2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2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44.png"/><Relationship Id="rId3" Type="http://schemas.openxmlformats.org/officeDocument/2006/relationships/image" Target="../media/image19.jpeg"/><Relationship Id="rId7" Type="http://schemas.openxmlformats.org/officeDocument/2006/relationships/image" Target="../media/image22.gif"/><Relationship Id="rId12"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42.png"/><Relationship Id="rId5" Type="http://schemas.openxmlformats.org/officeDocument/2006/relationships/image" Target="../media/image64.png"/><Relationship Id="rId15" Type="http://schemas.openxmlformats.org/officeDocument/2006/relationships/image" Target="../media/image68.jpeg"/><Relationship Id="rId10" Type="http://schemas.openxmlformats.org/officeDocument/2006/relationships/image" Target="../media/image41.png"/><Relationship Id="rId4" Type="http://schemas.openxmlformats.org/officeDocument/2006/relationships/image" Target="../media/image63.png"/><Relationship Id="rId9" Type="http://schemas.openxmlformats.org/officeDocument/2006/relationships/image" Target="../media/image45.png"/><Relationship Id="rId14" Type="http://schemas.openxmlformats.org/officeDocument/2006/relationships/image" Target="../media/image6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ohammad@ie.cuhk.edu.h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gif"/><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jpeg"/><Relationship Id="rId7"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jpeg"/><Relationship Id="rId7"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36.png"/><Relationship Id="rId7" Type="http://schemas.openxmlformats.org/officeDocument/2006/relationships/image" Target="../media/image3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305800" cy="1470025"/>
          </a:xfrm>
        </p:spPr>
        <p:txBody>
          <a:bodyPr>
            <a:normAutofit/>
          </a:bodyPr>
          <a:lstStyle/>
          <a:p>
            <a:pPr algn="just"/>
            <a:r>
              <a:rPr lang="en-US" b="1" dirty="0">
                <a:solidFill>
                  <a:schemeClr val="accent4">
                    <a:lumMod val="75000"/>
                  </a:schemeClr>
                </a:solidFill>
              </a:rPr>
              <a:t>Towards Cost-Effective Low-Delay Cloud-Assisted </a:t>
            </a:r>
            <a:r>
              <a:rPr lang="en-US" b="1" dirty="0" smtClean="0">
                <a:solidFill>
                  <a:schemeClr val="accent4">
                    <a:lumMod val="75000"/>
                  </a:schemeClr>
                </a:solidFill>
              </a:rPr>
              <a:t>Video Conferencing</a:t>
            </a:r>
            <a:endParaRPr lang="en-US" dirty="0">
              <a:solidFill>
                <a:schemeClr val="accent4">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 y="3962400"/>
            <a:ext cx="2011888" cy="11346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4760" y="3857567"/>
            <a:ext cx="1640840" cy="12395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050" y="3801052"/>
            <a:ext cx="1352550" cy="13525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8500" y="3733800"/>
            <a:ext cx="1943100" cy="1497330"/>
          </a:xfrm>
          <a:prstGeom prst="rect">
            <a:avLst/>
          </a:prstGeom>
        </p:spPr>
      </p:pic>
      <p:sp>
        <p:nvSpPr>
          <p:cNvPr id="11" name="TextBox 10"/>
          <p:cNvSpPr txBox="1"/>
          <p:nvPr/>
        </p:nvSpPr>
        <p:spPr>
          <a:xfrm>
            <a:off x="200117" y="5181600"/>
            <a:ext cx="3076483" cy="707886"/>
          </a:xfrm>
          <a:prstGeom prst="rect">
            <a:avLst/>
          </a:prstGeom>
          <a:noFill/>
        </p:spPr>
        <p:txBody>
          <a:bodyPr wrap="none" rtlCol="0">
            <a:spAutoFit/>
          </a:bodyPr>
          <a:lstStyle/>
          <a:p>
            <a:r>
              <a:rPr lang="en-US" sz="2000" b="1" dirty="0" smtClean="0"/>
              <a:t>Mohammad H. </a:t>
            </a:r>
            <a:r>
              <a:rPr lang="en-US" sz="2000" b="1" dirty="0" err="1" smtClean="0"/>
              <a:t>Hajiesmaili</a:t>
            </a:r>
            <a:r>
              <a:rPr lang="en-US" sz="2000" b="1" dirty="0" smtClean="0"/>
              <a:t>,</a:t>
            </a:r>
          </a:p>
          <a:p>
            <a:r>
              <a:rPr lang="en-US" sz="2000" dirty="0" err="1" smtClean="0"/>
              <a:t>Minghua</a:t>
            </a:r>
            <a:r>
              <a:rPr lang="en-US" sz="2000" dirty="0"/>
              <a:t> Chen, </a:t>
            </a:r>
            <a:r>
              <a:rPr lang="en-US" sz="2000" dirty="0" err="1"/>
              <a:t>Lok</a:t>
            </a:r>
            <a:r>
              <a:rPr lang="en-US" sz="2000" dirty="0"/>
              <a:t> To </a:t>
            </a:r>
            <a:r>
              <a:rPr lang="en-US" sz="2000" dirty="0" err="1"/>
              <a:t>Mak</a:t>
            </a:r>
            <a:endParaRPr lang="en-US" sz="2000" dirty="0"/>
          </a:p>
        </p:txBody>
      </p:sp>
      <p:sp>
        <p:nvSpPr>
          <p:cNvPr id="12" name="TextBox 11"/>
          <p:cNvSpPr txBox="1"/>
          <p:nvPr/>
        </p:nvSpPr>
        <p:spPr>
          <a:xfrm>
            <a:off x="3950831" y="3058703"/>
            <a:ext cx="1126270" cy="369332"/>
          </a:xfrm>
          <a:prstGeom prst="rect">
            <a:avLst/>
          </a:prstGeom>
          <a:noFill/>
        </p:spPr>
        <p:txBody>
          <a:bodyPr wrap="none" rtlCol="0">
            <a:spAutoFit/>
          </a:bodyPr>
          <a:lstStyle/>
          <a:p>
            <a:r>
              <a:rPr lang="en-US" b="1" dirty="0" smtClean="0"/>
              <a:t>May 2014</a:t>
            </a:r>
            <a:endParaRPr lang="en-US" b="1" dirty="0"/>
          </a:p>
        </p:txBody>
      </p:sp>
      <p:sp>
        <p:nvSpPr>
          <p:cNvPr id="13" name="TextBox 12"/>
          <p:cNvSpPr txBox="1"/>
          <p:nvPr/>
        </p:nvSpPr>
        <p:spPr>
          <a:xfrm>
            <a:off x="3581400" y="5257800"/>
            <a:ext cx="1153586" cy="400110"/>
          </a:xfrm>
          <a:prstGeom prst="rect">
            <a:avLst/>
          </a:prstGeom>
          <a:noFill/>
        </p:spPr>
        <p:txBody>
          <a:bodyPr wrap="none" rtlCol="0">
            <a:spAutoFit/>
          </a:bodyPr>
          <a:lstStyle/>
          <a:p>
            <a:r>
              <a:rPr lang="en-US" sz="2000" dirty="0" err="1" smtClean="0"/>
              <a:t>Zhi</a:t>
            </a:r>
            <a:r>
              <a:rPr lang="en-US" sz="2000" dirty="0" smtClean="0"/>
              <a:t> Wang</a:t>
            </a:r>
            <a:endParaRPr lang="en-US" sz="2000" dirty="0"/>
          </a:p>
        </p:txBody>
      </p:sp>
      <p:sp>
        <p:nvSpPr>
          <p:cNvPr id="14" name="TextBox 13"/>
          <p:cNvSpPr txBox="1"/>
          <p:nvPr/>
        </p:nvSpPr>
        <p:spPr>
          <a:xfrm>
            <a:off x="5228336" y="5257800"/>
            <a:ext cx="1260794" cy="400110"/>
          </a:xfrm>
          <a:prstGeom prst="rect">
            <a:avLst/>
          </a:prstGeom>
          <a:noFill/>
        </p:spPr>
        <p:txBody>
          <a:bodyPr wrap="none" rtlCol="0">
            <a:spAutoFit/>
          </a:bodyPr>
          <a:lstStyle/>
          <a:p>
            <a:r>
              <a:rPr lang="en-US" sz="2000" dirty="0" err="1" smtClean="0"/>
              <a:t>Chaun</a:t>
            </a:r>
            <a:r>
              <a:rPr lang="en-US" sz="2000" dirty="0" smtClean="0"/>
              <a:t> Wu</a:t>
            </a:r>
            <a:endParaRPr lang="en-US" sz="2000" dirty="0"/>
          </a:p>
        </p:txBody>
      </p:sp>
      <p:sp>
        <p:nvSpPr>
          <p:cNvPr id="15" name="TextBox 14"/>
          <p:cNvSpPr txBox="1"/>
          <p:nvPr/>
        </p:nvSpPr>
        <p:spPr>
          <a:xfrm>
            <a:off x="7167921" y="5257800"/>
            <a:ext cx="1899879" cy="400110"/>
          </a:xfrm>
          <a:prstGeom prst="rect">
            <a:avLst/>
          </a:prstGeom>
          <a:noFill/>
        </p:spPr>
        <p:txBody>
          <a:bodyPr wrap="none" rtlCol="0">
            <a:spAutoFit/>
          </a:bodyPr>
          <a:lstStyle/>
          <a:p>
            <a:r>
              <a:rPr lang="en-US" sz="2000" dirty="0" smtClean="0"/>
              <a:t>Ahmad </a:t>
            </a:r>
            <a:r>
              <a:rPr lang="en-US" sz="2000" dirty="0" err="1" smtClean="0"/>
              <a:t>Khonsari</a:t>
            </a:r>
            <a:endParaRPr lang="en-US" sz="2000" dirty="0"/>
          </a:p>
        </p:txBody>
      </p:sp>
    </p:spTree>
    <p:extLst>
      <p:ext uri="{BB962C8B-B14F-4D97-AF65-F5344CB8AC3E}">
        <p14:creationId xmlns:p14="http://schemas.microsoft.com/office/powerpoint/2010/main" val="413309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3962400"/>
          </a:xfrm>
        </p:spPr>
        <p:txBody>
          <a:bodyPr>
            <a:normAutofit/>
          </a:bodyPr>
          <a:lstStyle/>
          <a:p>
            <a:pPr>
              <a:buFont typeface="Wingdings" charset="2"/>
              <a:buChar char="Ø"/>
            </a:pPr>
            <a:r>
              <a:rPr lang="en-US" b="1" dirty="0" smtClean="0"/>
              <a:t>We provide the first possible answer to the important question</a:t>
            </a:r>
          </a:p>
          <a:p>
            <a:pPr lvl="1">
              <a:buFont typeface="Wingdings" charset="2"/>
              <a:buChar char="Ø"/>
            </a:pPr>
            <a:r>
              <a:rPr lang="en-US" b="1" dirty="0" smtClean="0"/>
              <a:t>We devised a </a:t>
            </a:r>
            <a:r>
              <a:rPr lang="en-US" dirty="0" smtClean="0">
                <a:solidFill>
                  <a:srgbClr val="00B050"/>
                </a:solidFill>
              </a:rPr>
              <a:t>parallel and adaptive</a:t>
            </a:r>
            <a:r>
              <a:rPr lang="en-US" b="1" dirty="0" smtClean="0"/>
              <a:t> algorithm based on Markov Approximation framework with sound performance guarantee.</a:t>
            </a:r>
            <a:endParaRPr lang="en-US" dirty="0" smtClean="0">
              <a:solidFill>
                <a:srgbClr val="00B050"/>
              </a:solidFill>
            </a:endParaRPr>
          </a:p>
          <a:p>
            <a:pPr lvl="1">
              <a:buFont typeface="Wingdings" charset="2"/>
              <a:buChar char="Ø"/>
            </a:pPr>
            <a:r>
              <a:rPr lang="en-US" b="1" dirty="0" smtClean="0"/>
              <a:t>We carried out Internet-scale experiments and our solution outperforms alternative solution by </a:t>
            </a:r>
            <a:r>
              <a:rPr lang="en-US" b="1" dirty="0" smtClean="0">
                <a:solidFill>
                  <a:srgbClr val="00B050"/>
                </a:solidFill>
              </a:rPr>
              <a:t>77% cost reduction</a:t>
            </a:r>
            <a:r>
              <a:rPr lang="en-US" b="1" dirty="0" smtClean="0"/>
              <a:t> with better conferencing delay.</a:t>
            </a:r>
          </a:p>
          <a:p>
            <a:pPr marL="457200" lvl="1" indent="0">
              <a:buNone/>
            </a:pPr>
            <a:endParaRPr lang="en-US" b="1" dirty="0" smtClean="0"/>
          </a:p>
        </p:txBody>
      </p:sp>
      <p:sp>
        <p:nvSpPr>
          <p:cNvPr id="4" name="Slide Number Placeholder 3"/>
          <p:cNvSpPr>
            <a:spLocks noGrp="1"/>
          </p:cNvSpPr>
          <p:nvPr>
            <p:ph type="sldNum" sz="quarter" idx="12"/>
          </p:nvPr>
        </p:nvSpPr>
        <p:spPr/>
        <p:txBody>
          <a:bodyPr/>
          <a:lstStyle/>
          <a:p>
            <a:fld id="{709E9E0E-39DE-4B56-9702-6F1BDCF62750}" type="slidenum">
              <a:rPr lang="en-US" smtClean="0"/>
              <a:pPr/>
              <a:t>10</a:t>
            </a:fld>
            <a:endParaRPr lang="en-US"/>
          </a:p>
        </p:txBody>
      </p:sp>
      <p:sp>
        <p:nvSpPr>
          <p:cNvPr id="5" name="TextBox 4"/>
          <p:cNvSpPr txBox="1"/>
          <p:nvPr/>
        </p:nvSpPr>
        <p:spPr>
          <a:xfrm>
            <a:off x="652096" y="1524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Contribution</a:t>
            </a:r>
            <a:endParaRPr lang="en-US" sz="2400" b="1" dirty="0">
              <a:solidFill>
                <a:schemeClr val="accent2">
                  <a:lumMod val="75000"/>
                </a:schemeClr>
              </a:solidFill>
              <a:latin typeface="+mj-lt"/>
              <a:ea typeface="+mj-ea"/>
              <a:cs typeface="+mj-cs"/>
            </a:endParaRPr>
          </a:p>
        </p:txBody>
      </p:sp>
      <p:grpSp>
        <p:nvGrpSpPr>
          <p:cNvPr id="7" name="Group 6"/>
          <p:cNvGrpSpPr/>
          <p:nvPr/>
        </p:nvGrpSpPr>
        <p:grpSpPr>
          <a:xfrm>
            <a:off x="1829266" y="4737318"/>
            <a:ext cx="6095534" cy="1837718"/>
            <a:chOff x="1829266" y="4737318"/>
            <a:chExt cx="6095534" cy="1837718"/>
          </a:xfrm>
        </p:grpSpPr>
        <p:pic>
          <p:nvPicPr>
            <p:cNvPr id="6" name="Picture 5"/>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829266" y="4746702"/>
              <a:ext cx="1828334" cy="1828334"/>
            </a:xfrm>
            <a:prstGeom prst="rect">
              <a:avLst/>
            </a:prstGeom>
          </p:spPr>
        </p:pic>
        <p:sp>
          <p:nvSpPr>
            <p:cNvPr id="2" name="Rectangle 1"/>
            <p:cNvSpPr/>
            <p:nvPr/>
          </p:nvSpPr>
          <p:spPr>
            <a:xfrm>
              <a:off x="3653204" y="4737318"/>
              <a:ext cx="4271596" cy="181588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dirty="0">
                  <a:solidFill>
                    <a:srgbClr val="FFFF00"/>
                  </a:solidFill>
                </a:rPr>
                <a:t>Our solution can save up to </a:t>
              </a:r>
              <a:r>
                <a:rPr lang="en-US" sz="2800" b="1" dirty="0">
                  <a:solidFill>
                    <a:srgbClr val="FF0000"/>
                  </a:solidFill>
                </a:rPr>
                <a:t>1.54 million USD </a:t>
              </a:r>
              <a:r>
                <a:rPr lang="en-US" sz="2800" b="1" dirty="0">
                  <a:solidFill>
                    <a:srgbClr val="FFFF00"/>
                  </a:solidFill>
                </a:rPr>
                <a:t>per month for Skype (assuming it moves to cloud</a:t>
              </a:r>
              <a:r>
                <a:rPr lang="en-US" sz="2800" b="1" dirty="0" smtClean="0">
                  <a:solidFill>
                    <a:srgbClr val="FFFF00"/>
                  </a:solidFill>
                </a:rPr>
                <a:t>)!</a:t>
              </a:r>
              <a:endParaRPr lang="en-US" sz="2800" b="1" dirty="0">
                <a:solidFill>
                  <a:srgbClr val="FFFF00"/>
                </a:solidFill>
              </a:endParaRPr>
            </a:p>
          </p:txBody>
        </p:sp>
      </p:grpSp>
    </p:spTree>
    <p:extLst>
      <p:ext uri="{BB962C8B-B14F-4D97-AF65-F5344CB8AC3E}">
        <p14:creationId xmlns:p14="http://schemas.microsoft.com/office/powerpoint/2010/main" val="20980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11</a:t>
            </a:fld>
            <a:endParaRPr lang="en-US"/>
          </a:p>
        </p:txBody>
      </p:sp>
      <p:grpSp>
        <p:nvGrpSpPr>
          <p:cNvPr id="5" name="Group 4"/>
          <p:cNvGrpSpPr/>
          <p:nvPr/>
        </p:nvGrpSpPr>
        <p:grpSpPr>
          <a:xfrm>
            <a:off x="357552" y="2190690"/>
            <a:ext cx="8710247" cy="3419535"/>
            <a:chOff x="357552" y="2190690"/>
            <a:chExt cx="8710247" cy="3419535"/>
          </a:xfrm>
        </p:grpSpPr>
        <p:grpSp>
          <p:nvGrpSpPr>
            <p:cNvPr id="12" name="Group 11"/>
            <p:cNvGrpSpPr/>
            <p:nvPr/>
          </p:nvGrpSpPr>
          <p:grpSpPr>
            <a:xfrm>
              <a:off x="676385" y="2598405"/>
              <a:ext cx="6086475" cy="3011820"/>
              <a:chOff x="1143110" y="2169780"/>
              <a:chExt cx="6086475" cy="301182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10" y="2169780"/>
                <a:ext cx="5972175" cy="6935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110" y="2978816"/>
                <a:ext cx="6086475" cy="7334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110" y="3793506"/>
                <a:ext cx="3320415" cy="78676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110" y="4661535"/>
                <a:ext cx="4053840" cy="520065"/>
              </a:xfrm>
              <a:prstGeom prst="rect">
                <a:avLst/>
              </a:prstGeom>
            </p:spPr>
          </p:pic>
        </p:grpSp>
        <p:sp>
          <p:nvSpPr>
            <p:cNvPr id="11" name="TextBox 10"/>
            <p:cNvSpPr txBox="1"/>
            <p:nvPr/>
          </p:nvSpPr>
          <p:spPr>
            <a:xfrm>
              <a:off x="357552" y="2190690"/>
              <a:ext cx="124264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ubject to:</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486400" y="4461624"/>
              <a:ext cx="3352800" cy="307777"/>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000" b="1" dirty="0" smtClean="0"/>
                <a:t>Transcoding capacity constraint</a:t>
              </a:r>
              <a:endParaRPr lang="en-US" sz="2000" b="1" dirty="0"/>
            </a:p>
          </p:txBody>
        </p:sp>
        <p:cxnSp>
          <p:nvCxnSpPr>
            <p:cNvPr id="20" name="Straight Arrow Connector 19"/>
            <p:cNvCxnSpPr>
              <a:stCxn id="19" idx="1"/>
              <a:endCxn id="8" idx="3"/>
            </p:cNvCxnSpPr>
            <p:nvPr/>
          </p:nvCxnSpPr>
          <p:spPr>
            <a:xfrm flipH="1">
              <a:off x="3996800" y="4615513"/>
              <a:ext cx="1489600" cy="1"/>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70386" y="5181600"/>
              <a:ext cx="1849614" cy="307777"/>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000" b="1" dirty="0" smtClean="0"/>
                <a:t>delay constraint</a:t>
              </a:r>
              <a:endParaRPr lang="en-US" sz="2000" b="1" dirty="0"/>
            </a:p>
          </p:txBody>
        </p:sp>
        <p:cxnSp>
          <p:nvCxnSpPr>
            <p:cNvPr id="27" name="Straight Arrow Connector 26"/>
            <p:cNvCxnSpPr>
              <a:stCxn id="24" idx="1"/>
            </p:cNvCxnSpPr>
            <p:nvPr/>
          </p:nvCxnSpPr>
          <p:spPr>
            <a:xfrm flipH="1">
              <a:off x="4730226" y="5335489"/>
              <a:ext cx="1040160" cy="26967"/>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8600" y="2791888"/>
              <a:ext cx="1219199" cy="923330"/>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000" b="1" dirty="0" smtClean="0"/>
                <a:t>Bandwidth capacity constraints</a:t>
              </a:r>
              <a:endParaRPr lang="en-US" sz="2000" b="1" dirty="0"/>
            </a:p>
          </p:txBody>
        </p:sp>
        <p:cxnSp>
          <p:nvCxnSpPr>
            <p:cNvPr id="35" name="Straight Arrow Connector 34"/>
            <p:cNvCxnSpPr>
              <a:stCxn id="34" idx="1"/>
              <a:endCxn id="38" idx="1"/>
            </p:cNvCxnSpPr>
            <p:nvPr/>
          </p:nvCxnSpPr>
          <p:spPr>
            <a:xfrm flipH="1">
              <a:off x="7010400" y="3253553"/>
              <a:ext cx="838200" cy="117732"/>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8" name="Right Brace 37"/>
            <p:cNvSpPr/>
            <p:nvPr/>
          </p:nvSpPr>
          <p:spPr>
            <a:xfrm>
              <a:off x="6762860" y="2766296"/>
              <a:ext cx="247540" cy="1209977"/>
            </a:xfrm>
            <a:prstGeom prst="rightBrace">
              <a:avLst/>
            </a:prstGeom>
            <a:ln w="50800">
              <a:solidFill>
                <a:srgbClr val="00B050"/>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381000" y="1295400"/>
            <a:ext cx="8599907" cy="990600"/>
            <a:chOff x="381000" y="1295400"/>
            <a:chExt cx="8599907" cy="990600"/>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1504950"/>
              <a:ext cx="5857875" cy="781050"/>
            </a:xfrm>
            <a:prstGeom prst="rect">
              <a:avLst/>
            </a:prstGeom>
          </p:spPr>
        </p:pic>
        <p:sp>
          <p:nvSpPr>
            <p:cNvPr id="16" name="TextBox 15"/>
            <p:cNvSpPr txBox="1"/>
            <p:nvPr/>
          </p:nvSpPr>
          <p:spPr>
            <a:xfrm>
              <a:off x="7010400" y="1441847"/>
              <a:ext cx="1970507" cy="615553"/>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000" b="1" dirty="0" smtClean="0"/>
                <a:t>Delay/cost objective function</a:t>
              </a:r>
              <a:endParaRPr lang="en-US" sz="2000" b="1" dirty="0"/>
            </a:p>
          </p:txBody>
        </p:sp>
        <p:cxnSp>
          <p:nvCxnSpPr>
            <p:cNvPr id="18" name="Straight Arrow Connector 17"/>
            <p:cNvCxnSpPr>
              <a:stCxn id="16" idx="1"/>
              <a:endCxn id="9" idx="3"/>
            </p:cNvCxnSpPr>
            <p:nvPr/>
          </p:nvCxnSpPr>
          <p:spPr>
            <a:xfrm flipH="1">
              <a:off x="6238875" y="1749624"/>
              <a:ext cx="771525" cy="145851"/>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14600" y="1295400"/>
              <a:ext cx="695921" cy="307777"/>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2000" b="1" dirty="0" smtClean="0"/>
                <a:t>Delay</a:t>
              </a:r>
              <a:endParaRPr lang="en-US" sz="2000" b="1" dirty="0"/>
            </a:p>
          </p:txBody>
        </p:sp>
        <p:sp>
          <p:nvSpPr>
            <p:cNvPr id="42" name="TextBox 41"/>
            <p:cNvSpPr txBox="1"/>
            <p:nvPr/>
          </p:nvSpPr>
          <p:spPr>
            <a:xfrm>
              <a:off x="3835400" y="1295400"/>
              <a:ext cx="695921" cy="307777"/>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2000" b="1" dirty="0" smtClean="0"/>
                <a:t>Traffic</a:t>
              </a:r>
              <a:endParaRPr lang="en-US" sz="2000" b="1" dirty="0"/>
            </a:p>
          </p:txBody>
        </p:sp>
        <p:sp>
          <p:nvSpPr>
            <p:cNvPr id="43" name="TextBox 42"/>
            <p:cNvSpPr txBox="1"/>
            <p:nvPr/>
          </p:nvSpPr>
          <p:spPr>
            <a:xfrm>
              <a:off x="5029200" y="1295400"/>
              <a:ext cx="1133475" cy="307777"/>
            </a:xfrm>
            <a:prstGeom prst="rect">
              <a:avLst/>
            </a:prstGeom>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r>
                <a:rPr lang="en-US" sz="2000" b="1" dirty="0" smtClean="0"/>
                <a:t>Processing</a:t>
              </a:r>
              <a:endParaRPr lang="en-US" sz="2000" b="1" dirty="0"/>
            </a:p>
          </p:txBody>
        </p:sp>
      </p:grpSp>
      <p:grpSp>
        <p:nvGrpSpPr>
          <p:cNvPr id="13" name="Group 12"/>
          <p:cNvGrpSpPr/>
          <p:nvPr/>
        </p:nvGrpSpPr>
        <p:grpSpPr>
          <a:xfrm>
            <a:off x="419100" y="5915025"/>
            <a:ext cx="6890274" cy="409575"/>
            <a:chOff x="419100" y="5915025"/>
            <a:chExt cx="6890274" cy="409575"/>
          </a:xfrm>
        </p:grpSpPr>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915025"/>
              <a:ext cx="3686175" cy="409575"/>
            </a:xfrm>
            <a:prstGeom prst="rect">
              <a:avLst/>
            </a:prstGeom>
          </p:spPr>
        </p:pic>
        <p:sp>
          <p:nvSpPr>
            <p:cNvPr id="45" name="TextBox 44"/>
            <p:cNvSpPr txBox="1"/>
            <p:nvPr/>
          </p:nvSpPr>
          <p:spPr>
            <a:xfrm>
              <a:off x="5459760" y="6016823"/>
              <a:ext cx="1849614" cy="307777"/>
            </a:xfrm>
            <a:prstGeom prst="rect">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000" b="1" dirty="0" smtClean="0"/>
                <a:t>Integer  variables</a:t>
              </a:r>
              <a:endParaRPr lang="en-US" sz="2000" b="1" dirty="0"/>
            </a:p>
          </p:txBody>
        </p:sp>
        <p:cxnSp>
          <p:nvCxnSpPr>
            <p:cNvPr id="46" name="Straight Arrow Connector 45"/>
            <p:cNvCxnSpPr>
              <a:stCxn id="45" idx="1"/>
            </p:cNvCxnSpPr>
            <p:nvPr/>
          </p:nvCxnSpPr>
          <p:spPr>
            <a:xfrm flipH="1">
              <a:off x="4419600" y="6170712"/>
              <a:ext cx="1040160" cy="26968"/>
            </a:xfrm>
            <a:prstGeom prst="straightConnector1">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52096" y="251222"/>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Problem </a:t>
            </a:r>
            <a:r>
              <a:rPr lang="en-US" sz="2400" b="1" dirty="0">
                <a:solidFill>
                  <a:schemeClr val="accent2">
                    <a:lumMod val="75000"/>
                  </a:schemeClr>
                </a:solidFill>
                <a:latin typeface="+mj-lt"/>
                <a:ea typeface="+mj-ea"/>
                <a:cs typeface="+mj-cs"/>
              </a:rPr>
              <a:t>f</a:t>
            </a:r>
            <a:r>
              <a:rPr lang="en-US" sz="2400" b="1" dirty="0" smtClean="0">
                <a:solidFill>
                  <a:schemeClr val="accent2">
                    <a:lumMod val="75000"/>
                  </a:schemeClr>
                </a:solidFill>
                <a:latin typeface="+mj-lt"/>
                <a:ea typeface="+mj-ea"/>
                <a:cs typeface="+mj-cs"/>
              </a:rPr>
              <a:t>ormulation: User/Transcoding Subscription (UTS)</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25972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12</a:t>
            </a:fld>
            <a:endParaRPr lang="en-US"/>
          </a:p>
        </p:txBody>
      </p:sp>
      <p:sp>
        <p:nvSpPr>
          <p:cNvPr id="5" name="Content Placeholder 4"/>
          <p:cNvSpPr>
            <a:spLocks noGrp="1"/>
          </p:cNvSpPr>
          <p:nvPr>
            <p:ph idx="1"/>
          </p:nvPr>
        </p:nvSpPr>
        <p:spPr>
          <a:xfrm>
            <a:off x="76200" y="838200"/>
            <a:ext cx="7924800" cy="5638800"/>
          </a:xfrm>
        </p:spPr>
        <p:txBody>
          <a:bodyPr>
            <a:normAutofit/>
          </a:bodyPr>
          <a:lstStyle/>
          <a:p>
            <a:pPr>
              <a:buFont typeface="Wingdings" panose="05000000000000000000" pitchFamily="2" charset="2"/>
              <a:buChar char="Ø"/>
            </a:pPr>
            <a:r>
              <a:rPr lang="en-US" dirty="0" smtClean="0"/>
              <a:t>A Naïve approach is not applicable</a:t>
            </a:r>
          </a:p>
          <a:p>
            <a:pPr lvl="1">
              <a:buFont typeface="Wingdings" panose="05000000000000000000" pitchFamily="2" charset="2"/>
              <a:buChar char="Ø"/>
            </a:pPr>
            <a:r>
              <a:rPr lang="en-US" dirty="0" smtClean="0"/>
              <a:t>Use abundant cloud resources to solve the problem</a:t>
            </a:r>
          </a:p>
          <a:p>
            <a:pPr lvl="2">
              <a:buFont typeface="Wingdings" panose="05000000000000000000" pitchFamily="2" charset="2"/>
              <a:buChar char="Ø"/>
            </a:pPr>
            <a:r>
              <a:rPr lang="en-US" dirty="0" smtClean="0">
                <a:solidFill>
                  <a:srgbClr val="FF0000"/>
                </a:solidFill>
              </a:rPr>
              <a:t>High computational complexity</a:t>
            </a:r>
          </a:p>
          <a:p>
            <a:pPr lvl="2">
              <a:buFont typeface="Wingdings" panose="05000000000000000000" pitchFamily="2" charset="2"/>
              <a:buChar char="Ø"/>
            </a:pPr>
            <a:r>
              <a:rPr lang="en-US" dirty="0" smtClean="0">
                <a:solidFill>
                  <a:srgbClr val="FF0000"/>
                </a:solidFill>
              </a:rPr>
              <a:t>Can not handle dynamics in sessions and agents</a:t>
            </a:r>
          </a:p>
          <a:p>
            <a:pPr>
              <a:buFont typeface="Wingdings" panose="05000000000000000000" pitchFamily="2" charset="2"/>
              <a:buChar char="Ø"/>
            </a:pPr>
            <a:r>
              <a:rPr lang="en-US" sz="2800" dirty="0" smtClean="0"/>
              <a:t>Parallel and adaptive solution is preferred</a:t>
            </a:r>
          </a:p>
          <a:p>
            <a:pPr lvl="1">
              <a:buFont typeface="Wingdings" panose="05000000000000000000" pitchFamily="2" charset="2"/>
              <a:buChar char="Ø"/>
            </a:pPr>
            <a:r>
              <a:rPr lang="en-US" sz="2400" dirty="0" smtClean="0"/>
              <a:t>By</a:t>
            </a:r>
            <a:r>
              <a:rPr lang="en-US" sz="2400" b="1" dirty="0" smtClean="0"/>
              <a:t> </a:t>
            </a:r>
            <a:r>
              <a:rPr lang="en-US" sz="2400" b="1" dirty="0" smtClean="0">
                <a:solidFill>
                  <a:srgbClr val="00B050"/>
                </a:solidFill>
              </a:rPr>
              <a:t>Parallel</a:t>
            </a:r>
            <a:r>
              <a:rPr lang="en-US" sz="2400" b="1" dirty="0" smtClean="0"/>
              <a:t> </a:t>
            </a:r>
            <a:r>
              <a:rPr lang="en-US" sz="2400" dirty="0" smtClean="0"/>
              <a:t>solution, each session can solve its subscription problem locally</a:t>
            </a:r>
          </a:p>
          <a:p>
            <a:pPr lvl="2">
              <a:buFont typeface="Wingdings" panose="05000000000000000000" pitchFamily="2" charset="2"/>
              <a:buChar char="Ø"/>
            </a:pPr>
            <a:r>
              <a:rPr lang="en-US" sz="1600" dirty="0" smtClean="0"/>
              <a:t>Scales with the problem size</a:t>
            </a:r>
          </a:p>
          <a:p>
            <a:pPr lvl="1">
              <a:buFont typeface="Wingdings" panose="05000000000000000000" pitchFamily="2" charset="2"/>
              <a:buChar char="Ø"/>
            </a:pPr>
            <a:r>
              <a:rPr lang="en-US" sz="2400" b="1" dirty="0" smtClean="0">
                <a:solidFill>
                  <a:srgbClr val="00B050"/>
                </a:solidFill>
              </a:rPr>
              <a:t>Adaptive</a:t>
            </a:r>
            <a:r>
              <a:rPr lang="en-US" sz="2400" b="1" dirty="0" smtClean="0"/>
              <a:t> </a:t>
            </a:r>
            <a:r>
              <a:rPr lang="en-US" sz="2400" dirty="0" smtClean="0"/>
              <a:t>solution</a:t>
            </a:r>
            <a:r>
              <a:rPr lang="en-US" sz="2400" b="1" dirty="0" smtClean="0"/>
              <a:t> </a:t>
            </a:r>
            <a:r>
              <a:rPr lang="en-US" sz="2400" dirty="0" smtClean="0"/>
              <a:t>tackles the dynamics</a:t>
            </a:r>
          </a:p>
          <a:p>
            <a:pPr>
              <a:buFont typeface="Wingdings" panose="05000000000000000000" pitchFamily="2" charset="2"/>
              <a:buChar char="Ø"/>
            </a:pPr>
            <a:r>
              <a:rPr lang="en-US" dirty="0" smtClean="0"/>
              <a:t>The solution can be an </a:t>
            </a:r>
            <a:r>
              <a:rPr lang="en-US" b="1" dirty="0" smtClean="0">
                <a:solidFill>
                  <a:srgbClr val="00B050"/>
                </a:solidFill>
              </a:rPr>
              <a:t>approximate</a:t>
            </a:r>
            <a:r>
              <a:rPr lang="en-US" dirty="0" smtClean="0">
                <a:solidFill>
                  <a:srgbClr val="00B050"/>
                </a:solidFill>
              </a:rPr>
              <a:t> </a:t>
            </a:r>
            <a:r>
              <a:rPr lang="en-US" dirty="0" smtClean="0"/>
              <a:t>solution</a:t>
            </a:r>
            <a:endParaRPr lang="en-US" sz="2000" b="1" dirty="0">
              <a:solidFill>
                <a:srgbClr val="00B050"/>
              </a:solidFill>
            </a:endParaRPr>
          </a:p>
        </p:txBody>
      </p:sp>
      <p:sp>
        <p:nvSpPr>
          <p:cNvPr id="15" name="TextBox 14"/>
          <p:cNvSpPr txBox="1"/>
          <p:nvPr/>
        </p:nvSpPr>
        <p:spPr>
          <a:xfrm>
            <a:off x="652096" y="152400"/>
            <a:ext cx="7806104"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Solution approach</a:t>
            </a:r>
            <a:endParaRPr lang="en-US" sz="2400" b="1" dirty="0">
              <a:solidFill>
                <a:schemeClr val="accent2">
                  <a:lumMod val="75000"/>
                </a:schemeClr>
              </a:solidFill>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873" y="3615178"/>
            <a:ext cx="1276350" cy="10858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599" y="999831"/>
            <a:ext cx="1860401" cy="1708630"/>
          </a:xfrm>
          <a:prstGeom prst="rect">
            <a:avLst/>
          </a:prstGeom>
        </p:spPr>
      </p:pic>
    </p:spTree>
    <p:extLst>
      <p:ext uri="{BB962C8B-B14F-4D97-AF65-F5344CB8AC3E}">
        <p14:creationId xmlns:p14="http://schemas.microsoft.com/office/powerpoint/2010/main" val="278546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up)">
                                      <p:cBhvr>
                                        <p:cTn id="13" dur="500"/>
                                        <p:tgtEl>
                                          <p:spTgt spid="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up)">
                                      <p:cBhvr>
                                        <p:cTn id="16" dur="500"/>
                                        <p:tgtEl>
                                          <p:spTgt spid="5">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up)">
                                      <p:cBhvr>
                                        <p:cTn id="25" dur="500"/>
                                        <p:tgtEl>
                                          <p:spTgt spid="5">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up)">
                                      <p:cBhvr>
                                        <p:cTn id="28" dur="500"/>
                                        <p:tgtEl>
                                          <p:spTgt spid="5">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up)">
                                      <p:cBhvr>
                                        <p:cTn id="31" dur="500"/>
                                        <p:tgtEl>
                                          <p:spTgt spid="5">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up)">
                                      <p:cBhvr>
                                        <p:cTn id="34" dur="500"/>
                                        <p:tgtEl>
                                          <p:spTgt spid="5">
                                            <p:txEl>
                                              <p:pRg st="7" end="7"/>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up)">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13</a:t>
            </a:fld>
            <a:endParaRPr lang="en-US"/>
          </a:p>
        </p:txBody>
      </p:sp>
      <p:cxnSp>
        <p:nvCxnSpPr>
          <p:cNvPr id="14" name="Straight Arrow Connector 13"/>
          <p:cNvCxnSpPr>
            <a:endCxn id="8" idx="0"/>
          </p:cNvCxnSpPr>
          <p:nvPr/>
        </p:nvCxnSpPr>
        <p:spPr>
          <a:xfrm>
            <a:off x="4648200" y="3182514"/>
            <a:ext cx="0" cy="455268"/>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819400" y="3637782"/>
            <a:ext cx="3657600" cy="112371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000" b="1" dirty="0" smtClean="0"/>
              <a:t>Log-sum-</a:t>
            </a:r>
            <a:r>
              <a:rPr lang="en-US" sz="3000" b="1" dirty="0" err="1" smtClean="0"/>
              <a:t>exp</a:t>
            </a:r>
            <a:r>
              <a:rPr lang="en-US" sz="3000" b="1" dirty="0" smtClean="0"/>
              <a:t> approximation</a:t>
            </a:r>
            <a:endParaRPr lang="en-US" sz="3000" b="1" dirty="0"/>
          </a:p>
        </p:txBody>
      </p:sp>
      <p:sp>
        <p:nvSpPr>
          <p:cNvPr id="9" name="Rounded Rectangle 8"/>
          <p:cNvSpPr/>
          <p:nvPr/>
        </p:nvSpPr>
        <p:spPr>
          <a:xfrm>
            <a:off x="2819400" y="5216763"/>
            <a:ext cx="3657600" cy="112371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000" b="1" dirty="0" smtClean="0"/>
              <a:t>Parallel Markov Chain Design</a:t>
            </a:r>
            <a:endParaRPr lang="en-US" sz="3000" b="1" dirty="0"/>
          </a:p>
        </p:txBody>
      </p:sp>
      <p:cxnSp>
        <p:nvCxnSpPr>
          <p:cNvPr id="11" name="Straight Arrow Connector 10"/>
          <p:cNvCxnSpPr>
            <a:stCxn id="6" idx="2"/>
          </p:cNvCxnSpPr>
          <p:nvPr/>
        </p:nvCxnSpPr>
        <p:spPr>
          <a:xfrm>
            <a:off x="4648200" y="2114312"/>
            <a:ext cx="0" cy="455268"/>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2"/>
            <a:endCxn id="9" idx="0"/>
          </p:cNvCxnSpPr>
          <p:nvPr/>
        </p:nvCxnSpPr>
        <p:spPr>
          <a:xfrm>
            <a:off x="4648200" y="4761494"/>
            <a:ext cx="0" cy="455269"/>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 y="152400"/>
            <a:ext cx="79248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Markov approximation framework</a:t>
            </a:r>
            <a:endParaRPr lang="en-US" sz="2400" b="1" dirty="0">
              <a:solidFill>
                <a:schemeClr val="accent2">
                  <a:lumMod val="75000"/>
                </a:schemeClr>
              </a:solidFill>
              <a:latin typeface="+mj-lt"/>
              <a:ea typeface="+mj-ea"/>
              <a:cs typeface="+mj-cs"/>
            </a:endParaRPr>
          </a:p>
        </p:txBody>
      </p:sp>
      <p:sp>
        <p:nvSpPr>
          <p:cNvPr id="6" name="Rounded Rectangle 5"/>
          <p:cNvSpPr/>
          <p:nvPr/>
        </p:nvSpPr>
        <p:spPr>
          <a:xfrm>
            <a:off x="2819400" y="990600"/>
            <a:ext cx="3657600" cy="112371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000" b="1" dirty="0" smtClean="0">
                <a:solidFill>
                  <a:srgbClr val="FF0000"/>
                </a:solidFill>
              </a:rPr>
              <a:t>Combinatorial network problems</a:t>
            </a:r>
            <a:endParaRPr lang="en-US" sz="3000" b="1" dirty="0">
              <a:solidFill>
                <a:srgbClr val="FF0000"/>
              </a:solidFill>
            </a:endParaRPr>
          </a:p>
        </p:txBody>
      </p:sp>
      <p:sp>
        <p:nvSpPr>
          <p:cNvPr id="34" name="Rounded Rectangle 33"/>
          <p:cNvSpPr/>
          <p:nvPr/>
        </p:nvSpPr>
        <p:spPr>
          <a:xfrm>
            <a:off x="2819400" y="2569580"/>
            <a:ext cx="3657600" cy="6129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000" b="1" dirty="0" smtClean="0"/>
              <a:t>Formulation</a:t>
            </a:r>
            <a:endParaRPr lang="en-US" sz="3000" b="1" dirty="0"/>
          </a:p>
        </p:txBody>
      </p:sp>
    </p:spTree>
    <p:extLst>
      <p:ext uri="{BB962C8B-B14F-4D97-AF65-F5344CB8AC3E}">
        <p14:creationId xmlns:p14="http://schemas.microsoft.com/office/powerpoint/2010/main" val="69577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14</a:t>
            </a:fld>
            <a:endParaRPr lang="en-US"/>
          </a:p>
        </p:txBody>
      </p:sp>
      <p:sp>
        <p:nvSpPr>
          <p:cNvPr id="18" name="TextBox 17"/>
          <p:cNvSpPr txBox="1"/>
          <p:nvPr/>
        </p:nvSpPr>
        <p:spPr>
          <a:xfrm>
            <a:off x="609600" y="152400"/>
            <a:ext cx="79248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a:solidFill>
                  <a:schemeClr val="accent2">
                    <a:lumMod val="75000"/>
                  </a:schemeClr>
                </a:solidFill>
              </a:rPr>
              <a:t>The intuition behind the framework</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83650456"/>
              </p:ext>
            </p:extLst>
          </p:nvPr>
        </p:nvGraphicFramePr>
        <p:xfrm>
          <a:off x="457200" y="3886200"/>
          <a:ext cx="81534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433663937"/>
              </p:ext>
            </p:extLst>
          </p:nvPr>
        </p:nvGraphicFramePr>
        <p:xfrm>
          <a:off x="544551" y="663178"/>
          <a:ext cx="8153400" cy="2715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6505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89BB502F-8CF0-4404-8263-7EA22FC1F1A7}"/>
                                            </p:graphicEl>
                                          </p:spTgt>
                                        </p:tgtEl>
                                        <p:attrNameLst>
                                          <p:attrName>style.visibility</p:attrName>
                                        </p:attrNameLst>
                                      </p:cBhvr>
                                      <p:to>
                                        <p:strVal val="visible"/>
                                      </p:to>
                                    </p:set>
                                    <p:animEffect transition="in" filter="wipe(left)">
                                      <p:cBhvr>
                                        <p:cTn id="7" dur="500"/>
                                        <p:tgtEl>
                                          <p:spTgt spid="7">
                                            <p:graphicEl>
                                              <a:dgm id="{89BB502F-8CF0-4404-8263-7EA22FC1F1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9C5E56CC-E3A0-4BA8-9074-30C5EB7A6993}"/>
                                            </p:graphicEl>
                                          </p:spTgt>
                                        </p:tgtEl>
                                        <p:attrNameLst>
                                          <p:attrName>style.visibility</p:attrName>
                                        </p:attrNameLst>
                                      </p:cBhvr>
                                      <p:to>
                                        <p:strVal val="visible"/>
                                      </p:to>
                                    </p:set>
                                    <p:animEffect transition="in" filter="wipe(left)">
                                      <p:cBhvr>
                                        <p:cTn id="12" dur="500"/>
                                        <p:tgtEl>
                                          <p:spTgt spid="7">
                                            <p:graphicEl>
                                              <a:dgm id="{9C5E56CC-E3A0-4BA8-9074-30C5EB7A6993}"/>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dgm id="{83DE9E47-4AE2-4186-96BA-3C8A3138063D}"/>
                                            </p:graphicEl>
                                          </p:spTgt>
                                        </p:tgtEl>
                                        <p:attrNameLst>
                                          <p:attrName>style.visibility</p:attrName>
                                        </p:attrNameLst>
                                      </p:cBhvr>
                                      <p:to>
                                        <p:strVal val="visible"/>
                                      </p:to>
                                    </p:set>
                                    <p:animEffect transition="in" filter="wipe(left)">
                                      <p:cBhvr>
                                        <p:cTn id="15" dur="500"/>
                                        <p:tgtEl>
                                          <p:spTgt spid="7">
                                            <p:graphicEl>
                                              <a:dgm id="{83DE9E47-4AE2-4186-96BA-3C8A3138063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graphicEl>
                                              <a:dgm id="{BD9B4F45-FAC5-419F-B49B-8F9E71B76E8C}"/>
                                            </p:graphicEl>
                                          </p:spTgt>
                                        </p:tgtEl>
                                        <p:attrNameLst>
                                          <p:attrName>style.visibility</p:attrName>
                                        </p:attrNameLst>
                                      </p:cBhvr>
                                      <p:to>
                                        <p:strVal val="visible"/>
                                      </p:to>
                                    </p:set>
                                    <p:animEffect transition="in" filter="wipe(left)">
                                      <p:cBhvr>
                                        <p:cTn id="20" dur="500"/>
                                        <p:tgtEl>
                                          <p:spTgt spid="7">
                                            <p:graphicEl>
                                              <a:dgm id="{BD9B4F45-FAC5-419F-B49B-8F9E71B76E8C}"/>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graphicEl>
                                              <a:dgm id="{33F09BEB-5DC5-48D2-829E-E5DB5F7DC00C}"/>
                                            </p:graphicEl>
                                          </p:spTgt>
                                        </p:tgtEl>
                                        <p:attrNameLst>
                                          <p:attrName>style.visibility</p:attrName>
                                        </p:attrNameLst>
                                      </p:cBhvr>
                                      <p:to>
                                        <p:strVal val="visible"/>
                                      </p:to>
                                    </p:set>
                                    <p:animEffect transition="in" filter="wipe(left)">
                                      <p:cBhvr>
                                        <p:cTn id="23" dur="500"/>
                                        <p:tgtEl>
                                          <p:spTgt spid="7">
                                            <p:graphicEl>
                                              <a:dgm id="{33F09BEB-5DC5-48D2-829E-E5DB5F7DC00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graphicEl>
                                              <a:dgm id="{8F97E7E5-C883-412F-884C-E85AE6B9CAE0}"/>
                                            </p:graphicEl>
                                          </p:spTgt>
                                        </p:tgtEl>
                                        <p:attrNameLst>
                                          <p:attrName>style.visibility</p:attrName>
                                        </p:attrNameLst>
                                      </p:cBhvr>
                                      <p:to>
                                        <p:strVal val="visible"/>
                                      </p:to>
                                    </p:set>
                                    <p:animEffect transition="in" filter="wipe(left)">
                                      <p:cBhvr>
                                        <p:cTn id="28" dur="500"/>
                                        <p:tgtEl>
                                          <p:spTgt spid="7">
                                            <p:graphicEl>
                                              <a:dgm id="{8F97E7E5-C883-412F-884C-E85AE6B9CAE0}"/>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DD34A7EA-5C8B-4AAA-8D8C-D8D4BFF1DA03}"/>
                                            </p:graphicEl>
                                          </p:spTgt>
                                        </p:tgtEl>
                                        <p:attrNameLst>
                                          <p:attrName>style.visibility</p:attrName>
                                        </p:attrNameLst>
                                      </p:cBhvr>
                                      <p:to>
                                        <p:strVal val="visible"/>
                                      </p:to>
                                    </p:set>
                                    <p:animEffect transition="in" filter="wipe(left)">
                                      <p:cBhvr>
                                        <p:cTn id="31" dur="500"/>
                                        <p:tgtEl>
                                          <p:spTgt spid="7">
                                            <p:graphicEl>
                                              <a:dgm id="{DD34A7EA-5C8B-4AAA-8D8C-D8D4BFF1DA0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graphicEl>
                                              <a:dgm id="{1B0BADC5-F60A-4137-9260-A59A43114145}"/>
                                            </p:graphicEl>
                                          </p:spTgt>
                                        </p:tgtEl>
                                        <p:attrNameLst>
                                          <p:attrName>style.visibility</p:attrName>
                                        </p:attrNameLst>
                                      </p:cBhvr>
                                      <p:to>
                                        <p:strVal val="visible"/>
                                      </p:to>
                                    </p:set>
                                    <p:animEffect transition="in" filter="wipe(left)">
                                      <p:cBhvr>
                                        <p:cTn id="36" dur="500"/>
                                        <p:tgtEl>
                                          <p:spTgt spid="7">
                                            <p:graphicEl>
                                              <a:dgm id="{1B0BADC5-F60A-4137-9260-A59A43114145}"/>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graphicEl>
                                              <a:dgm id="{4AAAE619-3F4D-4F17-991D-E71D68E88253}"/>
                                            </p:graphicEl>
                                          </p:spTgt>
                                        </p:tgtEl>
                                        <p:attrNameLst>
                                          <p:attrName>style.visibility</p:attrName>
                                        </p:attrNameLst>
                                      </p:cBhvr>
                                      <p:to>
                                        <p:strVal val="visible"/>
                                      </p:to>
                                    </p:set>
                                    <p:animEffect transition="in" filter="wipe(left)">
                                      <p:cBhvr>
                                        <p:cTn id="39" dur="500"/>
                                        <p:tgtEl>
                                          <p:spTgt spid="7">
                                            <p:graphicEl>
                                              <a:dgm id="{4AAAE619-3F4D-4F17-991D-E71D68E8825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graphicEl>
                                              <a:dgm id="{82EF6F28-C9FF-46A4-96C0-DB15DB393AF1}"/>
                                            </p:graphicEl>
                                          </p:spTgt>
                                        </p:tgtEl>
                                        <p:attrNameLst>
                                          <p:attrName>style.visibility</p:attrName>
                                        </p:attrNameLst>
                                      </p:cBhvr>
                                      <p:to>
                                        <p:strVal val="visible"/>
                                      </p:to>
                                    </p:set>
                                    <p:animEffect transition="in" filter="wipe(left)">
                                      <p:cBhvr>
                                        <p:cTn id="44" dur="500"/>
                                        <p:tgtEl>
                                          <p:spTgt spid="10">
                                            <p:graphicEl>
                                              <a:dgm id="{82EF6F28-C9FF-46A4-96C0-DB15DB393AF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92AE47AB-DBFB-4938-9D05-A5F19894BAEC}"/>
                                            </p:graphicEl>
                                          </p:spTgt>
                                        </p:tgtEl>
                                        <p:attrNameLst>
                                          <p:attrName>style.visibility</p:attrName>
                                        </p:attrNameLst>
                                      </p:cBhvr>
                                      <p:to>
                                        <p:strVal val="visible"/>
                                      </p:to>
                                    </p:set>
                                    <p:animEffect transition="in" filter="wipe(left)">
                                      <p:cBhvr>
                                        <p:cTn id="49" dur="500"/>
                                        <p:tgtEl>
                                          <p:spTgt spid="10">
                                            <p:graphicEl>
                                              <a:dgm id="{92AE47AB-DBFB-4938-9D05-A5F19894BAEC}"/>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graphicEl>
                                              <a:dgm id="{11CFC256-4685-40D1-BF44-BF230899C33A}"/>
                                            </p:graphicEl>
                                          </p:spTgt>
                                        </p:tgtEl>
                                        <p:attrNameLst>
                                          <p:attrName>style.visibility</p:attrName>
                                        </p:attrNameLst>
                                      </p:cBhvr>
                                      <p:to>
                                        <p:strVal val="visible"/>
                                      </p:to>
                                    </p:set>
                                    <p:animEffect transition="in" filter="wipe(left)">
                                      <p:cBhvr>
                                        <p:cTn id="52" dur="500"/>
                                        <p:tgtEl>
                                          <p:spTgt spid="10">
                                            <p:graphicEl>
                                              <a:dgm id="{11CFC256-4685-40D1-BF44-BF230899C33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graphicEl>
                                              <a:dgm id="{705CA2F5-BC05-4729-BFEE-857CD4E5B362}"/>
                                            </p:graphicEl>
                                          </p:spTgt>
                                        </p:tgtEl>
                                        <p:attrNameLst>
                                          <p:attrName>style.visibility</p:attrName>
                                        </p:attrNameLst>
                                      </p:cBhvr>
                                      <p:to>
                                        <p:strVal val="visible"/>
                                      </p:to>
                                    </p:set>
                                    <p:animEffect transition="in" filter="wipe(left)">
                                      <p:cBhvr>
                                        <p:cTn id="57" dur="500"/>
                                        <p:tgtEl>
                                          <p:spTgt spid="10">
                                            <p:graphicEl>
                                              <a:dgm id="{705CA2F5-BC05-4729-BFEE-857CD4E5B362}"/>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
                                            <p:graphicEl>
                                              <a:dgm id="{99B02A92-7113-4EB0-B2E8-8EF3B25548CE}"/>
                                            </p:graphicEl>
                                          </p:spTgt>
                                        </p:tgtEl>
                                        <p:attrNameLst>
                                          <p:attrName>style.visibility</p:attrName>
                                        </p:attrNameLst>
                                      </p:cBhvr>
                                      <p:to>
                                        <p:strVal val="visible"/>
                                      </p:to>
                                    </p:set>
                                    <p:animEffect transition="in" filter="wipe(left)">
                                      <p:cBhvr>
                                        <p:cTn id="60" dur="500"/>
                                        <p:tgtEl>
                                          <p:spTgt spid="10">
                                            <p:graphicEl>
                                              <a:dgm id="{99B02A92-7113-4EB0-B2E8-8EF3B25548C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0">
                                            <p:graphicEl>
                                              <a:dgm id="{99E5EEFF-CC73-4DA8-9CF5-38D05A6BB969}"/>
                                            </p:graphicEl>
                                          </p:spTgt>
                                        </p:tgtEl>
                                        <p:attrNameLst>
                                          <p:attrName>style.visibility</p:attrName>
                                        </p:attrNameLst>
                                      </p:cBhvr>
                                      <p:to>
                                        <p:strVal val="visible"/>
                                      </p:to>
                                    </p:set>
                                    <p:animEffect transition="in" filter="wipe(left)">
                                      <p:cBhvr>
                                        <p:cTn id="65" dur="500"/>
                                        <p:tgtEl>
                                          <p:spTgt spid="10">
                                            <p:graphicEl>
                                              <a:dgm id="{99E5EEFF-CC73-4DA8-9CF5-38D05A6BB969}"/>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0">
                                            <p:graphicEl>
                                              <a:dgm id="{B5461273-D8E1-4E59-8914-8F75AD104C63}"/>
                                            </p:graphicEl>
                                          </p:spTgt>
                                        </p:tgtEl>
                                        <p:attrNameLst>
                                          <p:attrName>style.visibility</p:attrName>
                                        </p:attrNameLst>
                                      </p:cBhvr>
                                      <p:to>
                                        <p:strVal val="visible"/>
                                      </p:to>
                                    </p:set>
                                    <p:animEffect transition="in" filter="wipe(left)">
                                      <p:cBhvr>
                                        <p:cTn id="68" dur="500"/>
                                        <p:tgtEl>
                                          <p:spTgt spid="10">
                                            <p:graphicEl>
                                              <a:dgm id="{B5461273-D8E1-4E59-8914-8F75AD104C63}"/>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
                                            <p:graphicEl>
                                              <a:dgm id="{CED7B0FC-DE64-4A9A-B0F9-13D87A592F55}"/>
                                            </p:graphicEl>
                                          </p:spTgt>
                                        </p:tgtEl>
                                        <p:attrNameLst>
                                          <p:attrName>style.visibility</p:attrName>
                                        </p:attrNameLst>
                                      </p:cBhvr>
                                      <p:to>
                                        <p:strVal val="visible"/>
                                      </p:to>
                                    </p:set>
                                    <p:animEffect transition="in" filter="wipe(left)">
                                      <p:cBhvr>
                                        <p:cTn id="73" dur="500"/>
                                        <p:tgtEl>
                                          <p:spTgt spid="10">
                                            <p:graphicEl>
                                              <a:dgm id="{CED7B0FC-DE64-4A9A-B0F9-13D87A592F55}"/>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
                                            <p:graphicEl>
                                              <a:dgm id="{3C1D3AB4-D704-4BB2-A966-F40176C87594}"/>
                                            </p:graphicEl>
                                          </p:spTgt>
                                        </p:tgtEl>
                                        <p:attrNameLst>
                                          <p:attrName>style.visibility</p:attrName>
                                        </p:attrNameLst>
                                      </p:cBhvr>
                                      <p:to>
                                        <p:strVal val="visible"/>
                                      </p:to>
                                    </p:set>
                                    <p:animEffect transition="in" filter="wipe(left)">
                                      <p:cBhvr>
                                        <p:cTn id="76" dur="500"/>
                                        <p:tgtEl>
                                          <p:spTgt spid="10">
                                            <p:graphicEl>
                                              <a:dgm id="{3C1D3AB4-D704-4BB2-A966-F40176C875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4525963"/>
          </a:xfrm>
        </p:spPr>
        <p:txBody>
          <a:bodyPr>
            <a:normAutofit fontScale="92500" lnSpcReduction="20000"/>
          </a:bodyPr>
          <a:lstStyle/>
          <a:p>
            <a:pPr>
              <a:buFont typeface="Wingdings" panose="05000000000000000000" pitchFamily="2" charset="2"/>
              <a:buChar char="Ø"/>
            </a:pPr>
            <a:r>
              <a:rPr lang="en-US" dirty="0" smtClean="0"/>
              <a:t>The Markov chain design is </a:t>
            </a:r>
            <a:r>
              <a:rPr lang="en-US" b="1" dirty="0" smtClean="0">
                <a:solidFill>
                  <a:srgbClr val="FF0000"/>
                </a:solidFill>
              </a:rPr>
              <a:t>application-specific</a:t>
            </a:r>
          </a:p>
          <a:p>
            <a:pPr>
              <a:buFont typeface="Wingdings" panose="05000000000000000000" pitchFamily="2" charset="2"/>
              <a:buChar char="Ø"/>
            </a:pPr>
            <a:r>
              <a:rPr lang="en-US" dirty="0" smtClean="0"/>
              <a:t>The state space is all </a:t>
            </a:r>
            <a:r>
              <a:rPr lang="en-US" b="1" dirty="0" smtClean="0">
                <a:solidFill>
                  <a:srgbClr val="00B050"/>
                </a:solidFill>
              </a:rPr>
              <a:t>feasible</a:t>
            </a:r>
            <a:r>
              <a:rPr lang="en-US" dirty="0" smtClean="0">
                <a:solidFill>
                  <a:srgbClr val="00B050"/>
                </a:solidFill>
              </a:rPr>
              <a:t> </a:t>
            </a:r>
            <a:r>
              <a:rPr lang="en-US" dirty="0" smtClean="0"/>
              <a:t>configurations</a:t>
            </a:r>
          </a:p>
          <a:p>
            <a:pPr>
              <a:buFont typeface="Wingdings" panose="05000000000000000000" pitchFamily="2" charset="2"/>
              <a:buChar char="Ø"/>
            </a:pPr>
            <a:r>
              <a:rPr lang="en-US" dirty="0" smtClean="0"/>
              <a:t>Design Space: </a:t>
            </a:r>
            <a:r>
              <a:rPr lang="en-US" dirty="0" smtClean="0">
                <a:solidFill>
                  <a:srgbClr val="00B050"/>
                </a:solidFill>
              </a:rPr>
              <a:t>Two degrees of freedom</a:t>
            </a:r>
          </a:p>
          <a:p>
            <a:pPr marL="1371600" lvl="2" indent="-457200">
              <a:buFont typeface="+mj-lt"/>
              <a:buAutoNum type="arabicPeriod"/>
            </a:pPr>
            <a:r>
              <a:rPr lang="en-US" dirty="0" smtClean="0"/>
              <a:t>Add or remove transition edge pairs</a:t>
            </a:r>
          </a:p>
          <a:p>
            <a:pPr marL="1371600" lvl="2" indent="-457200">
              <a:buFont typeface="+mj-lt"/>
              <a:buAutoNum type="arabicPeriod"/>
            </a:pPr>
            <a:r>
              <a:rPr lang="en-US" dirty="0" smtClean="0"/>
              <a:t>Designing transition rate</a:t>
            </a:r>
          </a:p>
          <a:p>
            <a:pPr marL="571500" indent="-457200">
              <a:buFont typeface="Wingdings" panose="05000000000000000000" pitchFamily="2" charset="2"/>
              <a:buChar char="Ø"/>
            </a:pPr>
            <a:r>
              <a:rPr lang="en-US" b="1" dirty="0" smtClean="0"/>
              <a:t>Parallel implementation by</a:t>
            </a:r>
          </a:p>
          <a:p>
            <a:pPr marL="971550" lvl="1" indent="-457200">
              <a:buFont typeface="Wingdings" panose="05000000000000000000" pitchFamily="2" charset="2"/>
              <a:buChar char="Ø"/>
            </a:pPr>
            <a:r>
              <a:rPr lang="en-US" dirty="0" smtClean="0"/>
              <a:t>We </a:t>
            </a:r>
            <a:r>
              <a:rPr lang="en-US" dirty="0"/>
              <a:t>allow only one change in each </a:t>
            </a:r>
            <a:r>
              <a:rPr lang="en-US" dirty="0" smtClean="0"/>
              <a:t>transition</a:t>
            </a:r>
          </a:p>
          <a:p>
            <a:pPr marL="1371600" lvl="2" indent="-457200">
              <a:buFont typeface="Wingdings" panose="05000000000000000000" pitchFamily="2" charset="2"/>
              <a:buChar char="Ø"/>
            </a:pPr>
            <a:r>
              <a:rPr lang="en-US" dirty="0" smtClean="0"/>
              <a:t>Just one session is subject to change</a:t>
            </a:r>
          </a:p>
          <a:p>
            <a:pPr marL="971550" lvl="1" indent="-457200">
              <a:buFont typeface="Wingdings" panose="05000000000000000000" pitchFamily="2" charset="2"/>
              <a:buChar char="Ø"/>
            </a:pPr>
            <a:r>
              <a:rPr lang="en-US" dirty="0" smtClean="0"/>
              <a:t>The transition rate is proportional to the difference of </a:t>
            </a:r>
            <a:r>
              <a:rPr lang="en-US" b="1" dirty="0" smtClean="0">
                <a:solidFill>
                  <a:srgbClr val="00B050"/>
                </a:solidFill>
              </a:rPr>
              <a:t>local</a:t>
            </a:r>
            <a:r>
              <a:rPr lang="en-US" dirty="0" smtClean="0">
                <a:solidFill>
                  <a:srgbClr val="00B050"/>
                </a:solidFill>
              </a:rPr>
              <a:t> </a:t>
            </a:r>
            <a:r>
              <a:rPr lang="en-US" dirty="0" smtClean="0"/>
              <a:t>objective of the current and the target subscription. </a:t>
            </a:r>
          </a:p>
          <a:p>
            <a:pPr marL="571500" indent="-457200">
              <a:buFont typeface="Wingdings" panose="05000000000000000000" pitchFamily="2" charset="2"/>
              <a:buChar char="Ø"/>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709E9E0E-39DE-4B56-9702-6F1BDCF62750}" type="slidenum">
              <a:rPr lang="en-US" smtClean="0"/>
              <a:pPr/>
              <a:t>15</a:t>
            </a:fld>
            <a:endParaRPr lang="en-US"/>
          </a:p>
        </p:txBody>
      </p:sp>
      <p:sp>
        <p:nvSpPr>
          <p:cNvPr id="5" name="TextBox 4"/>
          <p:cNvSpPr txBox="1"/>
          <p:nvPr/>
        </p:nvSpPr>
        <p:spPr>
          <a:xfrm>
            <a:off x="622214" y="1524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Markov chain design</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47480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10600" cy="5135563"/>
          </a:xfrm>
        </p:spPr>
        <p:txBody>
          <a:bodyPr>
            <a:normAutofit fontScale="92500" lnSpcReduction="10000"/>
          </a:bodyPr>
          <a:lstStyle/>
          <a:p>
            <a:pPr>
              <a:buFont typeface="Wingdings" panose="05000000000000000000" pitchFamily="2" charset="2"/>
              <a:buChar char="Ø"/>
            </a:pPr>
            <a:r>
              <a:rPr lang="en-US" dirty="0"/>
              <a:t>The original </a:t>
            </a:r>
            <a:r>
              <a:rPr lang="en-US" dirty="0" smtClean="0"/>
              <a:t>Markov approach suffers from </a:t>
            </a:r>
            <a:r>
              <a:rPr lang="en-US" b="1" dirty="0">
                <a:solidFill>
                  <a:srgbClr val="FF0000"/>
                </a:solidFill>
              </a:rPr>
              <a:t>slow</a:t>
            </a:r>
            <a:r>
              <a:rPr lang="en-US" dirty="0"/>
              <a:t> </a:t>
            </a:r>
            <a:r>
              <a:rPr lang="en-US" b="1" dirty="0">
                <a:solidFill>
                  <a:srgbClr val="FF0000"/>
                </a:solidFill>
              </a:rPr>
              <a:t>convergence</a:t>
            </a:r>
            <a:r>
              <a:rPr lang="en-US" dirty="0"/>
              <a:t>. </a:t>
            </a:r>
            <a:endParaRPr lang="en-US" dirty="0" smtClean="0"/>
          </a:p>
          <a:p>
            <a:pPr>
              <a:buFont typeface="Wingdings" panose="05000000000000000000" pitchFamily="2" charset="2"/>
              <a:buChar char="Ø"/>
            </a:pPr>
            <a:r>
              <a:rPr lang="en-US" dirty="0" smtClean="0"/>
              <a:t>When </a:t>
            </a:r>
            <a:r>
              <a:rPr lang="en-US" dirty="0"/>
              <a:t>the </a:t>
            </a:r>
            <a:r>
              <a:rPr lang="en-US" dirty="0" smtClean="0"/>
              <a:t>agents‘ resources </a:t>
            </a:r>
            <a:r>
              <a:rPr lang="en-US" dirty="0"/>
              <a:t>are </a:t>
            </a:r>
            <a:r>
              <a:rPr lang="en-US" dirty="0" smtClean="0"/>
              <a:t>limited</a:t>
            </a:r>
          </a:p>
          <a:p>
            <a:pPr lvl="1">
              <a:buFont typeface="Wingdings" panose="05000000000000000000" pitchFamily="2" charset="2"/>
              <a:buChar char="Ø"/>
            </a:pPr>
            <a:r>
              <a:rPr lang="en-US" b="1" dirty="0" smtClean="0">
                <a:solidFill>
                  <a:srgbClr val="FF0000"/>
                </a:solidFill>
              </a:rPr>
              <a:t> Finding </a:t>
            </a:r>
            <a:r>
              <a:rPr lang="en-US" b="1" dirty="0">
                <a:solidFill>
                  <a:srgbClr val="FF0000"/>
                </a:solidFill>
              </a:rPr>
              <a:t>a feasible initial </a:t>
            </a:r>
            <a:r>
              <a:rPr lang="en-US" b="1" dirty="0" smtClean="0">
                <a:solidFill>
                  <a:srgbClr val="FF0000"/>
                </a:solidFill>
              </a:rPr>
              <a:t>subscription is challenging</a:t>
            </a:r>
          </a:p>
          <a:p>
            <a:pPr>
              <a:buFont typeface="Wingdings" panose="05000000000000000000" pitchFamily="2" charset="2"/>
              <a:buChar char="Ø"/>
            </a:pPr>
            <a:r>
              <a:rPr lang="en-US" dirty="0" smtClean="0"/>
              <a:t>We are interested in a close-to-optimal initial point</a:t>
            </a:r>
          </a:p>
          <a:p>
            <a:pPr lvl="1">
              <a:buFont typeface="Wingdings" panose="05000000000000000000" pitchFamily="2" charset="2"/>
              <a:buChar char="Ø"/>
            </a:pPr>
            <a:r>
              <a:rPr lang="en-US" dirty="0" smtClean="0"/>
              <a:t>Faster convergence of Markov-based solution</a:t>
            </a:r>
          </a:p>
          <a:p>
            <a:pPr lvl="1">
              <a:buFont typeface="Wingdings" panose="05000000000000000000" pitchFamily="2" charset="2"/>
              <a:buChar char="Ø"/>
            </a:pPr>
            <a:r>
              <a:rPr lang="en-US" dirty="0" smtClean="0"/>
              <a:t>A resource-aware scheme to increase the success rate of subscription </a:t>
            </a:r>
          </a:p>
          <a:p>
            <a:pPr>
              <a:buFont typeface="Wingdings" panose="05000000000000000000" pitchFamily="2" charset="2"/>
              <a:buChar char="Ø"/>
            </a:pPr>
            <a:r>
              <a:rPr lang="en-US" dirty="0" smtClean="0"/>
              <a:t>Initialization by </a:t>
            </a:r>
            <a:r>
              <a:rPr lang="en-US" b="1" dirty="0" smtClean="0">
                <a:solidFill>
                  <a:srgbClr val="FF0000"/>
                </a:solidFill>
              </a:rPr>
              <a:t>nearest</a:t>
            </a:r>
            <a:r>
              <a:rPr lang="en-US" dirty="0" smtClean="0"/>
              <a:t> policy</a:t>
            </a:r>
          </a:p>
          <a:p>
            <a:pPr lvl="1">
              <a:buFont typeface="Wingdings" panose="05000000000000000000" pitchFamily="2" charset="2"/>
              <a:buChar char="Ø"/>
            </a:pPr>
            <a:r>
              <a:rPr lang="en-US" dirty="0" smtClean="0">
                <a:solidFill>
                  <a:srgbClr val="FF0000"/>
                </a:solidFill>
              </a:rPr>
              <a:t>Resource-oblivious</a:t>
            </a:r>
          </a:p>
          <a:p>
            <a:pPr lvl="1">
              <a:buFont typeface="Wingdings" panose="05000000000000000000" pitchFamily="2" charset="2"/>
              <a:buChar char="Ø"/>
            </a:pPr>
            <a:r>
              <a:rPr lang="en-US" dirty="0" smtClean="0">
                <a:solidFill>
                  <a:srgbClr val="FF0000"/>
                </a:solidFill>
              </a:rPr>
              <a:t>Initial traffic cost is high</a:t>
            </a: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709E9E0E-39DE-4B56-9702-6F1BDCF62750}" type="slidenum">
              <a:rPr lang="en-US" smtClean="0"/>
              <a:pPr/>
              <a:t>16</a:t>
            </a:fld>
            <a:endParaRPr lang="en-US"/>
          </a:p>
        </p:txBody>
      </p:sp>
      <p:sp>
        <p:nvSpPr>
          <p:cNvPr id="5" name="TextBox 4"/>
          <p:cNvSpPr txBox="1"/>
          <p:nvPr/>
        </p:nvSpPr>
        <p:spPr>
          <a:xfrm>
            <a:off x="652096" y="1524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Session bootstrapping</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40393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500"/>
                                        <p:tgtEl>
                                          <p:spTgt spid="3">
                                            <p:txEl>
                                              <p:pRg st="7" end="7"/>
                                            </p:tx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17</a:t>
            </a:fld>
            <a:endParaRPr lang="en-US"/>
          </a:p>
        </p:txBody>
      </p:sp>
      <p:grpSp>
        <p:nvGrpSpPr>
          <p:cNvPr id="2" name="Group 1"/>
          <p:cNvGrpSpPr/>
          <p:nvPr/>
        </p:nvGrpSpPr>
        <p:grpSpPr>
          <a:xfrm>
            <a:off x="137160" y="744962"/>
            <a:ext cx="4968240" cy="989382"/>
            <a:chOff x="137160" y="744962"/>
            <a:chExt cx="4968240" cy="989382"/>
          </a:xfrm>
        </p:grpSpPr>
        <p:sp>
          <p:nvSpPr>
            <p:cNvPr id="13" name="Oval 12"/>
            <p:cNvSpPr/>
            <p:nvPr/>
          </p:nvSpPr>
          <p:spPr>
            <a:xfrm>
              <a:off x="838200" y="762000"/>
              <a:ext cx="972072" cy="972344"/>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137160" y="973852"/>
              <a:ext cx="548640" cy="548640"/>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4800" b="1" dirty="0" smtClean="0"/>
                <a:t>1</a:t>
              </a:r>
              <a:endParaRPr lang="en-US" sz="3000" b="1" dirty="0"/>
            </a:p>
          </p:txBody>
        </p:sp>
        <p:sp>
          <p:nvSpPr>
            <p:cNvPr id="26" name="Rectangle 25"/>
            <p:cNvSpPr/>
            <p:nvPr/>
          </p:nvSpPr>
          <p:spPr>
            <a:xfrm>
              <a:off x="1810272" y="744962"/>
              <a:ext cx="3295128" cy="941077"/>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0320" tIns="20320" rIns="20320" bIns="20320" numCol="1" spcCol="1270" anchor="ctr" anchorCtr="0">
              <a:noAutofit/>
            </a:bodyPr>
            <a:lstStyle/>
            <a:p>
              <a:pPr defTabSz="711200">
                <a:lnSpc>
                  <a:spcPct val="90000"/>
                </a:lnSpc>
                <a:spcBef>
                  <a:spcPct val="0"/>
                </a:spcBef>
                <a:spcAft>
                  <a:spcPct val="10000"/>
                </a:spcAft>
              </a:pPr>
              <a:r>
                <a:rPr lang="en-US" b="1" dirty="0"/>
                <a:t>Constructs a set of potential </a:t>
              </a:r>
              <a:r>
                <a:rPr lang="en-US" b="1" dirty="0" smtClean="0"/>
                <a:t>agents:</a:t>
              </a:r>
              <a:endParaRPr lang="en-US" b="1" dirty="0"/>
            </a:p>
            <a:p>
              <a:pPr marL="342900" lvl="0" indent="-342900" defTabSz="711200">
                <a:lnSpc>
                  <a:spcPct val="90000"/>
                </a:lnSpc>
                <a:spcBef>
                  <a:spcPct val="0"/>
                </a:spcBef>
                <a:spcAft>
                  <a:spcPct val="10000"/>
                </a:spcAft>
                <a:buFont typeface="Arial" panose="020B0604020202020204" pitchFamily="34" charset="0"/>
                <a:buChar char="•"/>
              </a:pPr>
              <a:r>
                <a:rPr lang="en-US" b="1" dirty="0" smtClean="0"/>
                <a:t>Select top </a:t>
              </a:r>
              <a:r>
                <a:rPr lang="en-US" b="1" i="1" dirty="0" err="1" smtClean="0"/>
                <a:t>n</a:t>
              </a:r>
              <a:r>
                <a:rPr lang="en-US" b="1" baseline="30000" dirty="0" err="1" smtClean="0"/>
                <a:t>ngbr</a:t>
              </a:r>
              <a:r>
                <a:rPr lang="en-US" b="1" dirty="0"/>
                <a:t> nearest </a:t>
              </a:r>
              <a:r>
                <a:rPr lang="en-US" b="1" dirty="0" smtClean="0"/>
                <a:t> agents</a:t>
              </a:r>
              <a:endParaRPr lang="en-US" b="1" kern="1200" baseline="30000" dirty="0"/>
            </a:p>
          </p:txBody>
        </p:sp>
      </p:grpSp>
      <p:grpSp>
        <p:nvGrpSpPr>
          <p:cNvPr id="3" name="Group 2"/>
          <p:cNvGrpSpPr/>
          <p:nvPr/>
        </p:nvGrpSpPr>
        <p:grpSpPr>
          <a:xfrm>
            <a:off x="137160" y="1905000"/>
            <a:ext cx="4968240" cy="975576"/>
            <a:chOff x="137160" y="1905000"/>
            <a:chExt cx="4968240" cy="975576"/>
          </a:xfrm>
        </p:grpSpPr>
        <p:sp>
          <p:nvSpPr>
            <p:cNvPr id="14" name="Oval 13"/>
            <p:cNvSpPr/>
            <p:nvPr/>
          </p:nvSpPr>
          <p:spPr>
            <a:xfrm>
              <a:off x="838200" y="1905000"/>
              <a:ext cx="972072" cy="972344"/>
            </a:xfrm>
            <a:prstGeom prst="ellipse">
              <a:avLst/>
            </a:prstGeom>
            <a:blipFill>
              <a:blip r:embed="rId4"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5">
                <a:tint val="50000"/>
                <a:hueOff val="-5341183"/>
                <a:satOff val="23809"/>
                <a:lumOff val="2104"/>
                <a:alphaOff val="0"/>
              </a:schemeClr>
            </a:effectRef>
            <a:fontRef idx="minor">
              <a:schemeClr val="lt1">
                <a:hueOff val="0"/>
                <a:satOff val="0"/>
                <a:lumOff val="0"/>
                <a:alphaOff val="0"/>
              </a:schemeClr>
            </a:fontRef>
          </p:style>
        </p:sp>
        <p:sp>
          <p:nvSpPr>
            <p:cNvPr id="23" name="Oval 22"/>
            <p:cNvSpPr/>
            <p:nvPr/>
          </p:nvSpPr>
          <p:spPr>
            <a:xfrm>
              <a:off x="137160" y="2116852"/>
              <a:ext cx="548640" cy="548640"/>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4800" b="1" dirty="0" smtClean="0"/>
                <a:t>2</a:t>
              </a:r>
              <a:endParaRPr lang="en-US" sz="3000" b="1" dirty="0"/>
            </a:p>
          </p:txBody>
        </p:sp>
        <p:sp>
          <p:nvSpPr>
            <p:cNvPr id="27" name="Rectangle 26"/>
            <p:cNvSpPr/>
            <p:nvPr/>
          </p:nvSpPr>
          <p:spPr>
            <a:xfrm>
              <a:off x="1868808" y="1939499"/>
              <a:ext cx="3236592" cy="941077"/>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0320" tIns="20320" rIns="20320" bIns="20320" numCol="1" spcCol="1270" anchor="ctr" anchorCtr="0">
              <a:noAutofit/>
            </a:bodyPr>
            <a:lstStyle/>
            <a:p>
              <a:pPr lvl="0" defTabSz="711200">
                <a:lnSpc>
                  <a:spcPct val="90000"/>
                </a:lnSpc>
                <a:spcBef>
                  <a:spcPct val="0"/>
                </a:spcBef>
                <a:spcAft>
                  <a:spcPct val="10000"/>
                </a:spcAft>
              </a:pPr>
              <a:r>
                <a:rPr lang="en-US" b="1" dirty="0" smtClean="0"/>
                <a:t>Rank the agent based on:</a:t>
              </a:r>
            </a:p>
            <a:p>
              <a:pPr marL="342900" lvl="0" indent="-342900" defTabSz="711200">
                <a:lnSpc>
                  <a:spcPct val="90000"/>
                </a:lnSpc>
                <a:spcBef>
                  <a:spcPct val="0"/>
                </a:spcBef>
                <a:spcAft>
                  <a:spcPct val="10000"/>
                </a:spcAft>
                <a:buFont typeface="Arial" panose="020B0604020202020204" pitchFamily="34" charset="0"/>
                <a:buChar char="•"/>
              </a:pPr>
              <a:r>
                <a:rPr lang="en-US" b="1" dirty="0" smtClean="0"/>
                <a:t>Residual capacities</a:t>
              </a:r>
            </a:p>
            <a:p>
              <a:pPr marL="342900" lvl="0" indent="-342900" defTabSz="711200">
                <a:lnSpc>
                  <a:spcPct val="90000"/>
                </a:lnSpc>
                <a:spcBef>
                  <a:spcPct val="0"/>
                </a:spcBef>
                <a:spcAft>
                  <a:spcPct val="10000"/>
                </a:spcAft>
                <a:buFont typeface="Arial" panose="020B0604020202020204" pitchFamily="34" charset="0"/>
                <a:buChar char="•"/>
              </a:pPr>
              <a:r>
                <a:rPr lang="en-US" b="1" dirty="0" smtClean="0">
                  <a:solidFill>
                    <a:srgbClr val="FF0000"/>
                  </a:solidFill>
                </a:rPr>
                <a:t>Inter-agent proximity</a:t>
              </a:r>
            </a:p>
          </p:txBody>
        </p:sp>
      </p:grpSp>
      <p:grpSp>
        <p:nvGrpSpPr>
          <p:cNvPr id="5" name="Group 4"/>
          <p:cNvGrpSpPr/>
          <p:nvPr/>
        </p:nvGrpSpPr>
        <p:grpSpPr>
          <a:xfrm>
            <a:off x="137160" y="3189929"/>
            <a:ext cx="4968240" cy="1001071"/>
            <a:chOff x="137160" y="3189929"/>
            <a:chExt cx="4968240" cy="1001071"/>
          </a:xfrm>
        </p:grpSpPr>
        <p:sp>
          <p:nvSpPr>
            <p:cNvPr id="18" name="Oval 17"/>
            <p:cNvSpPr/>
            <p:nvPr/>
          </p:nvSpPr>
          <p:spPr>
            <a:xfrm>
              <a:off x="838200" y="3189929"/>
              <a:ext cx="1000806" cy="100107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sp>
        <p:sp>
          <p:nvSpPr>
            <p:cNvPr id="24" name="Oval 23"/>
            <p:cNvSpPr/>
            <p:nvPr/>
          </p:nvSpPr>
          <p:spPr>
            <a:xfrm>
              <a:off x="137160" y="3416144"/>
              <a:ext cx="548640" cy="548640"/>
            </a:xfrm>
            <a:prstGeom prst="ellipse">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4800" b="1" dirty="0" smtClean="0"/>
                <a:t>3</a:t>
              </a:r>
              <a:endParaRPr lang="en-US" sz="3000" b="1" dirty="0"/>
            </a:p>
          </p:txBody>
        </p:sp>
        <p:sp>
          <p:nvSpPr>
            <p:cNvPr id="28" name="Rectangle 27"/>
            <p:cNvSpPr/>
            <p:nvPr/>
          </p:nvSpPr>
          <p:spPr>
            <a:xfrm>
              <a:off x="1868808" y="3189929"/>
              <a:ext cx="3236592" cy="941077"/>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0320" tIns="20320" rIns="20320" bIns="20320" numCol="1" spcCol="1270" anchor="ctr" anchorCtr="0">
              <a:noAutofit/>
            </a:bodyPr>
            <a:lstStyle/>
            <a:p>
              <a:pPr lvl="0" defTabSz="711200">
                <a:lnSpc>
                  <a:spcPct val="90000"/>
                </a:lnSpc>
                <a:spcBef>
                  <a:spcPct val="0"/>
                </a:spcBef>
                <a:spcAft>
                  <a:spcPct val="10000"/>
                </a:spcAft>
              </a:pPr>
              <a:r>
                <a:rPr lang="en-US" b="1" dirty="0" smtClean="0"/>
                <a:t>For each user select the top ranked agent in its vicinity </a:t>
              </a:r>
            </a:p>
          </p:txBody>
        </p:sp>
      </p:grpSp>
      <p:sp>
        <p:nvSpPr>
          <p:cNvPr id="30" name="Slide Number Placeholder 3"/>
          <p:cNvSpPr txBox="1">
            <a:spLocks/>
          </p:cNvSpPr>
          <p:nvPr/>
        </p:nvSpPr>
        <p:spPr>
          <a:xfrm>
            <a:off x="6553200" y="684671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9E9E0E-39DE-4B56-9702-6F1BDCF62750}" type="slidenum">
              <a:rPr lang="en-US" smtClean="0"/>
              <a:pPr/>
              <a:t>17</a:t>
            </a:fld>
            <a:endParaRPr lang="en-US"/>
          </a:p>
        </p:txBody>
      </p:sp>
      <p:grpSp>
        <p:nvGrpSpPr>
          <p:cNvPr id="6" name="Group 5"/>
          <p:cNvGrpSpPr/>
          <p:nvPr/>
        </p:nvGrpSpPr>
        <p:grpSpPr>
          <a:xfrm>
            <a:off x="5715000" y="873907"/>
            <a:ext cx="2679295" cy="2478893"/>
            <a:chOff x="5715000" y="873907"/>
            <a:chExt cx="2679295" cy="2478893"/>
          </a:xfrm>
        </p:grpSpPr>
        <p:grpSp>
          <p:nvGrpSpPr>
            <p:cNvPr id="78" name="Group 77"/>
            <p:cNvGrpSpPr/>
            <p:nvPr/>
          </p:nvGrpSpPr>
          <p:grpSpPr>
            <a:xfrm>
              <a:off x="5715000" y="1600199"/>
              <a:ext cx="2590800" cy="1752601"/>
              <a:chOff x="1781401" y="2087319"/>
              <a:chExt cx="5553611" cy="3756856"/>
            </a:xfrm>
          </p:grpSpPr>
          <p:grpSp>
            <p:nvGrpSpPr>
              <p:cNvPr id="79" name="Group 78"/>
              <p:cNvGrpSpPr/>
              <p:nvPr/>
            </p:nvGrpSpPr>
            <p:grpSpPr>
              <a:xfrm>
                <a:off x="1828800" y="2090563"/>
                <a:ext cx="5506212" cy="3753612"/>
                <a:chOff x="1828800" y="1600200"/>
                <a:chExt cx="5506212" cy="3753612"/>
              </a:xfrm>
            </p:grpSpPr>
            <p:sp>
              <p:nvSpPr>
                <p:cNvPr id="94" name="Flowchart: Decision 93"/>
                <p:cNvSpPr/>
                <p:nvPr/>
              </p:nvSpPr>
              <p:spPr>
                <a:xfrm>
                  <a:off x="1828800" y="1600200"/>
                  <a:ext cx="914400" cy="914400"/>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200" b="1" dirty="0" smtClean="0"/>
                    <a:t>OR</a:t>
                  </a:r>
                  <a:endParaRPr lang="en-US" sz="1200" b="1" dirty="0"/>
                </a:p>
              </p:txBody>
            </p:sp>
            <p:sp>
              <p:nvSpPr>
                <p:cNvPr id="95" name="Flowchart: Decision 94"/>
                <p:cNvSpPr/>
                <p:nvPr/>
              </p:nvSpPr>
              <p:spPr>
                <a:xfrm>
                  <a:off x="1828800" y="4343400"/>
                  <a:ext cx="914400" cy="914400"/>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200" b="1" dirty="0" smtClean="0"/>
                    <a:t>SP</a:t>
                  </a:r>
                  <a:endParaRPr lang="en-US" sz="1200" b="1" dirty="0"/>
                </a:p>
              </p:txBody>
            </p:sp>
            <p:sp>
              <p:nvSpPr>
                <p:cNvPr id="96" name="Flowchart: Decision 95"/>
                <p:cNvSpPr/>
                <p:nvPr/>
              </p:nvSpPr>
              <p:spPr>
                <a:xfrm>
                  <a:off x="5108549" y="1679549"/>
                  <a:ext cx="755703" cy="755703"/>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100" b="1" dirty="0" smtClean="0"/>
                    <a:t>TO</a:t>
                  </a:r>
                  <a:endParaRPr lang="en-US" sz="1100" b="1" dirty="0"/>
                </a:p>
              </p:txBody>
            </p:sp>
            <p:sp>
              <p:nvSpPr>
                <p:cNvPr id="97" name="Flowchart: Decision 96"/>
                <p:cNvSpPr/>
                <p:nvPr/>
              </p:nvSpPr>
              <p:spPr>
                <a:xfrm>
                  <a:off x="6228588" y="4247388"/>
                  <a:ext cx="1106424" cy="1106424"/>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200" b="1" dirty="0" smtClean="0"/>
                    <a:t>SG</a:t>
                  </a:r>
                  <a:endParaRPr lang="en-US" sz="1200" b="1" dirty="0"/>
                </a:p>
              </p:txBody>
            </p:sp>
          </p:grpSp>
          <p:grpSp>
            <p:nvGrpSpPr>
              <p:cNvPr id="80" name="Group 79"/>
              <p:cNvGrpSpPr/>
              <p:nvPr/>
            </p:nvGrpSpPr>
            <p:grpSpPr>
              <a:xfrm>
                <a:off x="1781401" y="2087319"/>
                <a:ext cx="5000399" cy="3753207"/>
                <a:chOff x="1781401" y="1596956"/>
                <a:chExt cx="5000399" cy="3753207"/>
              </a:xfrm>
            </p:grpSpPr>
            <p:grpSp>
              <p:nvGrpSpPr>
                <p:cNvPr id="81" name="Group 80"/>
                <p:cNvGrpSpPr/>
                <p:nvPr/>
              </p:nvGrpSpPr>
              <p:grpSpPr>
                <a:xfrm>
                  <a:off x="2286000" y="2057400"/>
                  <a:ext cx="4495800" cy="2743200"/>
                  <a:chOff x="2286000" y="2057400"/>
                  <a:chExt cx="4495800" cy="2743200"/>
                </a:xfrm>
              </p:grpSpPr>
              <p:cxnSp>
                <p:nvCxnSpPr>
                  <p:cNvPr id="88" name="Straight Connector 87"/>
                  <p:cNvCxnSpPr>
                    <a:stCxn id="94" idx="3"/>
                    <a:endCxn id="96" idx="1"/>
                  </p:cNvCxnSpPr>
                  <p:nvPr/>
                </p:nvCxnSpPr>
                <p:spPr>
                  <a:xfrm>
                    <a:off x="2743200" y="2057400"/>
                    <a:ext cx="2365349" cy="1"/>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94" idx="2"/>
                    <a:endCxn id="95" idx="0"/>
                  </p:cNvCxnSpPr>
                  <p:nvPr/>
                </p:nvCxnSpPr>
                <p:spPr>
                  <a:xfrm>
                    <a:off x="2286000" y="2514600"/>
                    <a:ext cx="0" cy="182880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96" idx="2"/>
                    <a:endCxn id="97" idx="0"/>
                  </p:cNvCxnSpPr>
                  <p:nvPr/>
                </p:nvCxnSpPr>
                <p:spPr>
                  <a:xfrm>
                    <a:off x="5486401" y="2435252"/>
                    <a:ext cx="1295399" cy="1812136"/>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95" idx="3"/>
                    <a:endCxn id="97" idx="1"/>
                  </p:cNvCxnSpPr>
                  <p:nvPr/>
                </p:nvCxnSpPr>
                <p:spPr>
                  <a:xfrm>
                    <a:off x="2743200" y="4800600"/>
                    <a:ext cx="3485388" cy="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514600" y="2209800"/>
                    <a:ext cx="2743200" cy="236220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438400" y="2362200"/>
                    <a:ext cx="4114800" cy="213360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3716521" y="1596956"/>
                  <a:ext cx="677614" cy="527797"/>
                </a:xfrm>
                <a:prstGeom prst="rect">
                  <a:avLst/>
                </a:prstGeom>
                <a:noFill/>
              </p:spPr>
              <p:txBody>
                <a:bodyPr wrap="none" rtlCol="0">
                  <a:spAutoFit/>
                </a:bodyPr>
                <a:lstStyle/>
                <a:p>
                  <a:r>
                    <a:rPr lang="en-US" sz="1000" dirty="0" smtClean="0"/>
                    <a:t>67</a:t>
                  </a:r>
                  <a:endParaRPr lang="en-US" sz="1000" dirty="0"/>
                </a:p>
              </p:txBody>
            </p:sp>
            <p:sp>
              <p:nvSpPr>
                <p:cNvPr id="83" name="TextBox 82"/>
                <p:cNvSpPr txBox="1"/>
                <p:nvPr/>
              </p:nvSpPr>
              <p:spPr>
                <a:xfrm>
                  <a:off x="3413023" y="2514601"/>
                  <a:ext cx="818499" cy="527797"/>
                </a:xfrm>
                <a:prstGeom prst="rect">
                  <a:avLst/>
                </a:prstGeom>
                <a:noFill/>
              </p:spPr>
              <p:txBody>
                <a:bodyPr wrap="none" rtlCol="0">
                  <a:spAutoFit/>
                </a:bodyPr>
                <a:lstStyle/>
                <a:p>
                  <a:r>
                    <a:rPr lang="en-US" sz="1000" dirty="0" smtClean="0"/>
                    <a:t>117</a:t>
                  </a:r>
                  <a:endParaRPr lang="en-US" sz="1000" dirty="0"/>
                </a:p>
              </p:txBody>
            </p:sp>
            <p:sp>
              <p:nvSpPr>
                <p:cNvPr id="84" name="TextBox 83"/>
                <p:cNvSpPr txBox="1"/>
                <p:nvPr/>
              </p:nvSpPr>
              <p:spPr>
                <a:xfrm>
                  <a:off x="2596316" y="3593070"/>
                  <a:ext cx="818499" cy="527797"/>
                </a:xfrm>
                <a:prstGeom prst="rect">
                  <a:avLst/>
                </a:prstGeom>
                <a:noFill/>
              </p:spPr>
              <p:txBody>
                <a:bodyPr wrap="none" rtlCol="0">
                  <a:spAutoFit/>
                </a:bodyPr>
                <a:lstStyle/>
                <a:p>
                  <a:r>
                    <a:rPr lang="en-US" sz="1000" dirty="0" smtClean="0"/>
                    <a:t>150</a:t>
                  </a:r>
                  <a:endParaRPr lang="en-US" sz="1000" dirty="0"/>
                </a:p>
              </p:txBody>
            </p:sp>
            <p:sp>
              <p:nvSpPr>
                <p:cNvPr id="85" name="TextBox 84"/>
                <p:cNvSpPr txBox="1"/>
                <p:nvPr/>
              </p:nvSpPr>
              <p:spPr>
                <a:xfrm>
                  <a:off x="4135226" y="4822366"/>
                  <a:ext cx="818499" cy="527797"/>
                </a:xfrm>
                <a:prstGeom prst="rect">
                  <a:avLst/>
                </a:prstGeom>
                <a:noFill/>
              </p:spPr>
              <p:txBody>
                <a:bodyPr wrap="none" rtlCol="0">
                  <a:spAutoFit/>
                </a:bodyPr>
                <a:lstStyle/>
                <a:p>
                  <a:r>
                    <a:rPr lang="en-US" sz="1000" dirty="0" smtClean="0"/>
                    <a:t>181</a:t>
                  </a:r>
                  <a:endParaRPr lang="en-US" sz="1000" dirty="0"/>
                </a:p>
              </p:txBody>
            </p:sp>
            <p:sp>
              <p:nvSpPr>
                <p:cNvPr id="86" name="TextBox 85"/>
                <p:cNvSpPr txBox="1"/>
                <p:nvPr/>
              </p:nvSpPr>
              <p:spPr>
                <a:xfrm>
                  <a:off x="1781401" y="3276599"/>
                  <a:ext cx="677614" cy="527797"/>
                </a:xfrm>
                <a:prstGeom prst="rect">
                  <a:avLst/>
                </a:prstGeom>
                <a:noFill/>
              </p:spPr>
              <p:txBody>
                <a:bodyPr wrap="none" rtlCol="0">
                  <a:spAutoFit/>
                </a:bodyPr>
                <a:lstStyle/>
                <a:p>
                  <a:r>
                    <a:rPr lang="en-US" sz="1000" dirty="0" smtClean="0"/>
                    <a:t>81</a:t>
                  </a:r>
                  <a:endParaRPr lang="en-US" sz="1000" dirty="0"/>
                </a:p>
              </p:txBody>
            </p:sp>
            <p:sp>
              <p:nvSpPr>
                <p:cNvPr id="87" name="TextBox 86"/>
                <p:cNvSpPr txBox="1"/>
                <p:nvPr/>
              </p:nvSpPr>
              <p:spPr>
                <a:xfrm>
                  <a:off x="5701596" y="3276599"/>
                  <a:ext cx="677614" cy="527797"/>
                </a:xfrm>
                <a:prstGeom prst="rect">
                  <a:avLst/>
                </a:prstGeom>
                <a:noFill/>
              </p:spPr>
              <p:txBody>
                <a:bodyPr wrap="none" rtlCol="0">
                  <a:spAutoFit/>
                </a:bodyPr>
                <a:lstStyle/>
                <a:p>
                  <a:r>
                    <a:rPr lang="en-US" sz="1000" dirty="0" smtClean="0"/>
                    <a:t>45</a:t>
                  </a:r>
                  <a:endParaRPr lang="en-US" sz="1000" dirty="0"/>
                </a:p>
              </p:txBody>
            </p:sp>
          </p:grpSp>
        </p:grpSp>
        <p:grpSp>
          <p:nvGrpSpPr>
            <p:cNvPr id="105" name="Group 104"/>
            <p:cNvGrpSpPr/>
            <p:nvPr/>
          </p:nvGrpSpPr>
          <p:grpSpPr>
            <a:xfrm>
              <a:off x="7619682" y="1631564"/>
              <a:ext cx="774613" cy="1205081"/>
              <a:chOff x="8156105" y="3923328"/>
              <a:chExt cx="1509500" cy="3125674"/>
            </a:xfrm>
          </p:grpSpPr>
          <p:sp>
            <p:nvSpPr>
              <p:cNvPr id="98" name="Oval 97"/>
              <p:cNvSpPr/>
              <p:nvPr/>
            </p:nvSpPr>
            <p:spPr>
              <a:xfrm>
                <a:off x="8863748" y="4237262"/>
                <a:ext cx="801857" cy="948689"/>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900" b="1" dirty="0" smtClean="0"/>
                  <a:t>CUHK</a:t>
                </a:r>
                <a:endParaRPr lang="en-US" sz="900" b="1" dirty="0"/>
              </a:p>
            </p:txBody>
          </p:sp>
          <p:grpSp>
            <p:nvGrpSpPr>
              <p:cNvPr id="99" name="Group 98"/>
              <p:cNvGrpSpPr/>
              <p:nvPr/>
            </p:nvGrpSpPr>
            <p:grpSpPr>
              <a:xfrm>
                <a:off x="8759884" y="5185951"/>
                <a:ext cx="584776" cy="1863051"/>
                <a:chOff x="8704400" y="5168548"/>
                <a:chExt cx="584776" cy="1863051"/>
              </a:xfrm>
            </p:grpSpPr>
            <p:cxnSp>
              <p:nvCxnSpPr>
                <p:cNvPr id="100" name="Straight Connector 99"/>
                <p:cNvCxnSpPr>
                  <a:stCxn id="98" idx="4"/>
                  <a:endCxn id="97" idx="0"/>
                </p:cNvCxnSpPr>
                <p:nvPr/>
              </p:nvCxnSpPr>
              <p:spPr>
                <a:xfrm flipH="1">
                  <a:off x="8934754" y="5168548"/>
                  <a:ext cx="274437" cy="1863051"/>
                </a:xfrm>
                <a:prstGeom prst="line">
                  <a:avLst/>
                </a:prstGeom>
                <a:ln w="38100">
                  <a:solidFill>
                    <a:schemeClr val="accent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704400" y="5399933"/>
                  <a:ext cx="584776" cy="598719"/>
                </a:xfrm>
                <a:prstGeom prst="rect">
                  <a:avLst/>
                </a:prstGeom>
                <a:noFill/>
              </p:spPr>
              <p:txBody>
                <a:bodyPr wrap="none" rtlCol="0">
                  <a:spAutoFit/>
                </a:bodyPr>
                <a:lstStyle/>
                <a:p>
                  <a:r>
                    <a:rPr lang="en-US" sz="900" dirty="0" smtClean="0"/>
                    <a:t>20</a:t>
                  </a:r>
                  <a:endParaRPr lang="en-US" sz="900" dirty="0"/>
                </a:p>
              </p:txBody>
            </p:sp>
          </p:grpSp>
          <p:grpSp>
            <p:nvGrpSpPr>
              <p:cNvPr id="102" name="Group 101"/>
              <p:cNvGrpSpPr/>
              <p:nvPr/>
            </p:nvGrpSpPr>
            <p:grpSpPr>
              <a:xfrm>
                <a:off x="8156105" y="3923328"/>
                <a:ext cx="707643" cy="788278"/>
                <a:chOff x="8158460" y="3961359"/>
                <a:chExt cx="707643" cy="788278"/>
              </a:xfrm>
            </p:grpSpPr>
            <p:cxnSp>
              <p:nvCxnSpPr>
                <p:cNvPr id="103" name="Straight Connector 102"/>
                <p:cNvCxnSpPr>
                  <a:stCxn id="98" idx="2"/>
                  <a:endCxn id="96" idx="3"/>
                </p:cNvCxnSpPr>
                <p:nvPr/>
              </p:nvCxnSpPr>
              <p:spPr>
                <a:xfrm flipH="1" flipV="1">
                  <a:off x="8158460" y="4437145"/>
                  <a:ext cx="707643" cy="312492"/>
                </a:xfrm>
                <a:prstGeom prst="line">
                  <a:avLst/>
                </a:prstGeom>
                <a:ln w="381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203767" y="3961359"/>
                  <a:ext cx="584775" cy="598720"/>
                </a:xfrm>
                <a:prstGeom prst="rect">
                  <a:avLst/>
                </a:prstGeom>
                <a:noFill/>
              </p:spPr>
              <p:txBody>
                <a:bodyPr wrap="none" rtlCol="0">
                  <a:spAutoFit/>
                </a:bodyPr>
                <a:lstStyle/>
                <a:p>
                  <a:r>
                    <a:rPr lang="en-US" sz="900" dirty="0" smtClean="0"/>
                    <a:t>27</a:t>
                  </a:r>
                  <a:endParaRPr lang="en-US" sz="900" dirty="0"/>
                </a:p>
              </p:txBody>
            </p:sp>
          </p:grpSp>
        </p:grpSp>
        <p:grpSp>
          <p:nvGrpSpPr>
            <p:cNvPr id="118" name="Group 117"/>
            <p:cNvGrpSpPr/>
            <p:nvPr/>
          </p:nvGrpSpPr>
          <p:grpSpPr>
            <a:xfrm>
              <a:off x="5748867" y="873907"/>
              <a:ext cx="411480" cy="727805"/>
              <a:chOff x="6398308" y="4508134"/>
              <a:chExt cx="497891" cy="968707"/>
            </a:xfrm>
          </p:grpSpPr>
          <p:sp>
            <p:nvSpPr>
              <p:cNvPr id="116" name="Oval 115"/>
              <p:cNvSpPr/>
              <p:nvPr/>
            </p:nvSpPr>
            <p:spPr>
              <a:xfrm>
                <a:off x="6398308" y="4508134"/>
                <a:ext cx="497891" cy="547679"/>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400" b="1" dirty="0" smtClean="0"/>
                  <a:t>SFU</a:t>
                </a:r>
                <a:endParaRPr lang="en-US" sz="1400" b="1" dirty="0"/>
              </a:p>
            </p:txBody>
          </p:sp>
          <p:cxnSp>
            <p:nvCxnSpPr>
              <p:cNvPr id="117" name="Straight Connector 116"/>
              <p:cNvCxnSpPr>
                <a:stCxn id="94" idx="0"/>
                <a:endCxn id="116" idx="4"/>
              </p:cNvCxnSpPr>
              <p:nvPr/>
            </p:nvCxnSpPr>
            <p:spPr>
              <a:xfrm flipV="1">
                <a:off x="6642162" y="5055813"/>
                <a:ext cx="5092" cy="421028"/>
              </a:xfrm>
              <a:prstGeom prst="line">
                <a:avLst/>
              </a:prstGeom>
              <a:ln w="381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122" name="TextBox 121"/>
          <p:cNvSpPr txBox="1"/>
          <p:nvPr/>
        </p:nvSpPr>
        <p:spPr>
          <a:xfrm>
            <a:off x="652096" y="1524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err="1" smtClean="0">
                <a:solidFill>
                  <a:schemeClr val="accent2">
                    <a:lumMod val="75000"/>
                  </a:schemeClr>
                </a:solidFill>
                <a:latin typeface="+mj-lt"/>
                <a:ea typeface="+mj-ea"/>
                <a:cs typeface="+mj-cs"/>
              </a:rPr>
              <a:t>AgRank</a:t>
            </a:r>
            <a:r>
              <a:rPr lang="en-US" sz="2400" b="1" dirty="0" smtClean="0">
                <a:solidFill>
                  <a:schemeClr val="accent2">
                    <a:lumMod val="75000"/>
                  </a:schemeClr>
                </a:solidFill>
                <a:latin typeface="+mj-lt"/>
                <a:ea typeface="+mj-ea"/>
                <a:cs typeface="+mj-cs"/>
              </a:rPr>
              <a:t> </a:t>
            </a:r>
            <a:r>
              <a:rPr lang="en-US" sz="2400" b="1" dirty="0">
                <a:solidFill>
                  <a:schemeClr val="accent2">
                    <a:lumMod val="75000"/>
                  </a:schemeClr>
                </a:solidFill>
                <a:latin typeface="+mj-lt"/>
                <a:ea typeface="+mj-ea"/>
                <a:cs typeface="+mj-cs"/>
              </a:rPr>
              <a:t>Algorithm  </a:t>
            </a:r>
          </a:p>
        </p:txBody>
      </p:sp>
      <p:grpSp>
        <p:nvGrpSpPr>
          <p:cNvPr id="127" name="Group 126"/>
          <p:cNvGrpSpPr/>
          <p:nvPr/>
        </p:nvGrpSpPr>
        <p:grpSpPr>
          <a:xfrm>
            <a:off x="58240" y="4419600"/>
            <a:ext cx="9009560" cy="2209800"/>
            <a:chOff x="58240" y="4419600"/>
            <a:chExt cx="9009560" cy="2209800"/>
          </a:xfrm>
        </p:grpSpPr>
        <p:sp>
          <p:nvSpPr>
            <p:cNvPr id="125" name="Rectangle 124"/>
            <p:cNvSpPr/>
            <p:nvPr/>
          </p:nvSpPr>
          <p:spPr>
            <a:xfrm>
              <a:off x="2971800" y="4419600"/>
              <a:ext cx="6096000" cy="2209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0320" tIns="20320" rIns="20320" bIns="20320" numCol="1" spcCol="1270" anchor="ctr" anchorCtr="0">
              <a:noAutofit/>
            </a:bodyPr>
            <a:lstStyle/>
            <a:p>
              <a:pPr marL="342900" lvl="0" indent="-342900" defTabSz="711200">
                <a:lnSpc>
                  <a:spcPct val="90000"/>
                </a:lnSpc>
                <a:spcBef>
                  <a:spcPct val="0"/>
                </a:spcBef>
                <a:spcAft>
                  <a:spcPct val="10000"/>
                </a:spcAft>
                <a:buFont typeface="Wingdings" charset="2"/>
                <a:buChar char="Ø"/>
              </a:pPr>
              <a:r>
                <a:rPr lang="en-US" sz="2400" b="1" dirty="0" smtClean="0"/>
                <a:t>Inspired by </a:t>
              </a:r>
              <a:r>
                <a:rPr lang="en-US" sz="2400" b="1" dirty="0" smtClean="0">
                  <a:solidFill>
                    <a:srgbClr val="008000"/>
                  </a:solidFill>
                </a:rPr>
                <a:t>Google PageRank</a:t>
              </a:r>
            </a:p>
            <a:p>
              <a:pPr marL="800100" lvl="1" indent="-342900" defTabSz="711200">
                <a:lnSpc>
                  <a:spcPct val="90000"/>
                </a:lnSpc>
                <a:spcBef>
                  <a:spcPct val="0"/>
                </a:spcBef>
                <a:spcAft>
                  <a:spcPct val="10000"/>
                </a:spcAft>
                <a:buFont typeface="Wingdings" charset="2"/>
                <a:buChar char="Ø"/>
              </a:pPr>
              <a:r>
                <a:rPr lang="en-US" sz="2400" b="1" dirty="0" smtClean="0"/>
                <a:t>To measure the popularity of web pages</a:t>
              </a:r>
            </a:p>
            <a:p>
              <a:pPr marL="342900" indent="-342900" defTabSz="711200">
                <a:lnSpc>
                  <a:spcPct val="90000"/>
                </a:lnSpc>
                <a:spcBef>
                  <a:spcPct val="0"/>
                </a:spcBef>
                <a:spcAft>
                  <a:spcPct val="10000"/>
                </a:spcAft>
                <a:buFont typeface="Wingdings" charset="2"/>
                <a:buChar char="Ø"/>
              </a:pPr>
              <a:r>
                <a:rPr lang="en-US" sz="2400" b="1" dirty="0" smtClean="0"/>
                <a:t> </a:t>
              </a:r>
              <a:r>
                <a:rPr lang="en-US" sz="2400" b="1" dirty="0"/>
                <a:t>W</a:t>
              </a:r>
              <a:r>
                <a:rPr lang="en-US" sz="2400" b="1" dirty="0" smtClean="0"/>
                <a:t>e use the same theory</a:t>
              </a:r>
            </a:p>
            <a:p>
              <a:pPr marL="800100" lvl="1" indent="-342900" defTabSz="711200">
                <a:lnSpc>
                  <a:spcPct val="90000"/>
                </a:lnSpc>
                <a:spcBef>
                  <a:spcPct val="0"/>
                </a:spcBef>
                <a:spcAft>
                  <a:spcPct val="10000"/>
                </a:spcAft>
                <a:buFont typeface="Wingdings" charset="2"/>
                <a:buChar char="Ø"/>
              </a:pPr>
              <a:r>
                <a:rPr lang="en-US" sz="2400" b="1" dirty="0" smtClean="0"/>
                <a:t>To reflect both the </a:t>
              </a:r>
              <a:r>
                <a:rPr lang="en-US" sz="2400" b="1" dirty="0" smtClean="0">
                  <a:solidFill>
                    <a:srgbClr val="008000"/>
                  </a:solidFill>
                </a:rPr>
                <a:t>residual capacities</a:t>
              </a:r>
              <a:r>
                <a:rPr lang="en-US" sz="2400" b="1" dirty="0" smtClean="0"/>
                <a:t> and </a:t>
              </a:r>
              <a:r>
                <a:rPr lang="en-US" sz="2400" b="1" dirty="0" smtClean="0">
                  <a:solidFill>
                    <a:srgbClr val="008000"/>
                  </a:solidFill>
                </a:rPr>
                <a:t>inter-agent proximity</a:t>
              </a:r>
              <a:r>
                <a:rPr lang="en-US" sz="2400" b="1" dirty="0" smtClean="0"/>
                <a:t> in ranking  </a:t>
              </a:r>
              <a:endParaRPr lang="en-US" sz="2400" b="1" dirty="0" smtClean="0">
                <a:solidFill>
                  <a:srgbClr val="FF0000"/>
                </a:solidFill>
              </a:endParaRPr>
            </a:p>
          </p:txBody>
        </p:sp>
        <p:pic>
          <p:nvPicPr>
            <p:cNvPr id="126" name="Pictur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40" y="4468349"/>
              <a:ext cx="2913560" cy="2096307"/>
            </a:xfrm>
            <a:prstGeom prst="rect">
              <a:avLst/>
            </a:prstGeom>
          </p:spPr>
        </p:pic>
      </p:grpSp>
      <p:grpSp>
        <p:nvGrpSpPr>
          <p:cNvPr id="124" name="Group 123"/>
          <p:cNvGrpSpPr/>
          <p:nvPr/>
        </p:nvGrpSpPr>
        <p:grpSpPr>
          <a:xfrm>
            <a:off x="5899486" y="1783644"/>
            <a:ext cx="2558714" cy="2090888"/>
            <a:chOff x="6585286" y="1783644"/>
            <a:chExt cx="2558714" cy="2090888"/>
          </a:xfrm>
        </p:grpSpPr>
        <p:sp>
          <p:nvSpPr>
            <p:cNvPr id="112" name="Freeform 111"/>
            <p:cNvSpPr/>
            <p:nvPr/>
          </p:nvSpPr>
          <p:spPr>
            <a:xfrm>
              <a:off x="6863644" y="1783644"/>
              <a:ext cx="1806223" cy="112889"/>
            </a:xfrm>
            <a:custGeom>
              <a:avLst/>
              <a:gdLst>
                <a:gd name="connsiteX0" fmla="*/ 1806223 w 1806223"/>
                <a:gd name="connsiteY0" fmla="*/ 112889 h 112889"/>
                <a:gd name="connsiteX1" fmla="*/ 1738489 w 1806223"/>
                <a:gd name="connsiteY1" fmla="*/ 101600 h 112889"/>
                <a:gd name="connsiteX2" fmla="*/ 1659467 w 1806223"/>
                <a:gd name="connsiteY2" fmla="*/ 90312 h 112889"/>
                <a:gd name="connsiteX3" fmla="*/ 1580445 w 1806223"/>
                <a:gd name="connsiteY3" fmla="*/ 67734 h 112889"/>
                <a:gd name="connsiteX4" fmla="*/ 1490134 w 1806223"/>
                <a:gd name="connsiteY4" fmla="*/ 45156 h 112889"/>
                <a:gd name="connsiteX5" fmla="*/ 1388534 w 1806223"/>
                <a:gd name="connsiteY5" fmla="*/ 11289 h 112889"/>
                <a:gd name="connsiteX6" fmla="*/ 1354667 w 1806223"/>
                <a:gd name="connsiteY6" fmla="*/ 0 h 112889"/>
                <a:gd name="connsiteX7" fmla="*/ 282223 w 1806223"/>
                <a:gd name="connsiteY7" fmla="*/ 0 h 112889"/>
                <a:gd name="connsiteX8" fmla="*/ 0 w 1806223"/>
                <a:gd name="connsiteY8" fmla="*/ 0 h 11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223" h="112889">
                  <a:moveTo>
                    <a:pt x="1806223" y="112889"/>
                  </a:moveTo>
                  <a:lnTo>
                    <a:pt x="1738489" y="101600"/>
                  </a:lnTo>
                  <a:cubicBezTo>
                    <a:pt x="1712190" y="97554"/>
                    <a:pt x="1685646" y="95072"/>
                    <a:pt x="1659467" y="90312"/>
                  </a:cubicBezTo>
                  <a:cubicBezTo>
                    <a:pt x="1603069" y="80058"/>
                    <a:pt x="1628800" y="80922"/>
                    <a:pt x="1580445" y="67734"/>
                  </a:cubicBezTo>
                  <a:cubicBezTo>
                    <a:pt x="1550508" y="59569"/>
                    <a:pt x="1519572" y="54969"/>
                    <a:pt x="1490134" y="45156"/>
                  </a:cubicBezTo>
                  <a:lnTo>
                    <a:pt x="1388534" y="11289"/>
                  </a:lnTo>
                  <a:lnTo>
                    <a:pt x="1354667" y="0"/>
                  </a:lnTo>
                  <a:cubicBezTo>
                    <a:pt x="912126" y="40231"/>
                    <a:pt x="1299054" y="9329"/>
                    <a:pt x="282223" y="0"/>
                  </a:cubicBezTo>
                  <a:lnTo>
                    <a:pt x="0" y="0"/>
                  </a:lnTo>
                </a:path>
              </a:pathLst>
            </a:custGeom>
            <a:noFill/>
            <a:ln w="63500">
              <a:solidFill>
                <a:srgbClr val="00B050"/>
              </a:solidFill>
              <a:headEnd type="none"/>
              <a:tailEnd type="triangle"/>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3" name="Freeform 112"/>
            <p:cNvSpPr/>
            <p:nvPr/>
          </p:nvSpPr>
          <p:spPr>
            <a:xfrm>
              <a:off x="6750756" y="1964267"/>
              <a:ext cx="2133600" cy="1008917"/>
            </a:xfrm>
            <a:custGeom>
              <a:avLst/>
              <a:gdLst>
                <a:gd name="connsiteX0" fmla="*/ 2133600 w 2133600"/>
                <a:gd name="connsiteY0" fmla="*/ 158044 h 1008917"/>
                <a:gd name="connsiteX1" fmla="*/ 2122311 w 2133600"/>
                <a:gd name="connsiteY1" fmla="*/ 462844 h 1008917"/>
                <a:gd name="connsiteX2" fmla="*/ 2111022 w 2133600"/>
                <a:gd name="connsiteY2" fmla="*/ 496711 h 1008917"/>
                <a:gd name="connsiteX3" fmla="*/ 2099733 w 2133600"/>
                <a:gd name="connsiteY3" fmla="*/ 541866 h 1008917"/>
                <a:gd name="connsiteX4" fmla="*/ 2077155 w 2133600"/>
                <a:gd name="connsiteY4" fmla="*/ 575733 h 1008917"/>
                <a:gd name="connsiteX5" fmla="*/ 2054577 w 2133600"/>
                <a:gd name="connsiteY5" fmla="*/ 643466 h 1008917"/>
                <a:gd name="connsiteX6" fmla="*/ 2043288 w 2133600"/>
                <a:gd name="connsiteY6" fmla="*/ 677333 h 1008917"/>
                <a:gd name="connsiteX7" fmla="*/ 2032000 w 2133600"/>
                <a:gd name="connsiteY7" fmla="*/ 767644 h 1008917"/>
                <a:gd name="connsiteX8" fmla="*/ 2020711 w 2133600"/>
                <a:gd name="connsiteY8" fmla="*/ 801511 h 1008917"/>
                <a:gd name="connsiteX9" fmla="*/ 2009422 w 2133600"/>
                <a:gd name="connsiteY9" fmla="*/ 846666 h 1008917"/>
                <a:gd name="connsiteX10" fmla="*/ 1986844 w 2133600"/>
                <a:gd name="connsiteY10" fmla="*/ 914400 h 1008917"/>
                <a:gd name="connsiteX11" fmla="*/ 1964266 w 2133600"/>
                <a:gd name="connsiteY11" fmla="*/ 948266 h 1008917"/>
                <a:gd name="connsiteX12" fmla="*/ 1952977 w 2133600"/>
                <a:gd name="connsiteY12" fmla="*/ 982133 h 1008917"/>
                <a:gd name="connsiteX13" fmla="*/ 1783644 w 2133600"/>
                <a:gd name="connsiteY13" fmla="*/ 993422 h 1008917"/>
                <a:gd name="connsiteX14" fmla="*/ 1715911 w 2133600"/>
                <a:gd name="connsiteY14" fmla="*/ 948266 h 1008917"/>
                <a:gd name="connsiteX15" fmla="*/ 1682044 w 2133600"/>
                <a:gd name="connsiteY15" fmla="*/ 880533 h 1008917"/>
                <a:gd name="connsiteX16" fmla="*/ 1648177 w 2133600"/>
                <a:gd name="connsiteY16" fmla="*/ 857955 h 1008917"/>
                <a:gd name="connsiteX17" fmla="*/ 1625600 w 2133600"/>
                <a:gd name="connsiteY17" fmla="*/ 824089 h 1008917"/>
                <a:gd name="connsiteX18" fmla="*/ 1557866 w 2133600"/>
                <a:gd name="connsiteY18" fmla="*/ 778933 h 1008917"/>
                <a:gd name="connsiteX19" fmla="*/ 1524000 w 2133600"/>
                <a:gd name="connsiteY19" fmla="*/ 756355 h 1008917"/>
                <a:gd name="connsiteX20" fmla="*/ 1456266 w 2133600"/>
                <a:gd name="connsiteY20" fmla="*/ 711200 h 1008917"/>
                <a:gd name="connsiteX21" fmla="*/ 1422400 w 2133600"/>
                <a:gd name="connsiteY21" fmla="*/ 688622 h 1008917"/>
                <a:gd name="connsiteX22" fmla="*/ 1411111 w 2133600"/>
                <a:gd name="connsiteY22" fmla="*/ 654755 h 1008917"/>
                <a:gd name="connsiteX23" fmla="*/ 1377244 w 2133600"/>
                <a:gd name="connsiteY23" fmla="*/ 643466 h 1008917"/>
                <a:gd name="connsiteX24" fmla="*/ 1343377 w 2133600"/>
                <a:gd name="connsiteY24" fmla="*/ 620889 h 1008917"/>
                <a:gd name="connsiteX25" fmla="*/ 1264355 w 2133600"/>
                <a:gd name="connsiteY25" fmla="*/ 598311 h 1008917"/>
                <a:gd name="connsiteX26" fmla="*/ 1196622 w 2133600"/>
                <a:gd name="connsiteY26" fmla="*/ 575733 h 1008917"/>
                <a:gd name="connsiteX27" fmla="*/ 1128888 w 2133600"/>
                <a:gd name="connsiteY27" fmla="*/ 553155 h 1008917"/>
                <a:gd name="connsiteX28" fmla="*/ 1095022 w 2133600"/>
                <a:gd name="connsiteY28" fmla="*/ 541866 h 1008917"/>
                <a:gd name="connsiteX29" fmla="*/ 1016000 w 2133600"/>
                <a:gd name="connsiteY29" fmla="*/ 519289 h 1008917"/>
                <a:gd name="connsiteX30" fmla="*/ 948266 w 2133600"/>
                <a:gd name="connsiteY30" fmla="*/ 485422 h 1008917"/>
                <a:gd name="connsiteX31" fmla="*/ 914400 w 2133600"/>
                <a:gd name="connsiteY31" fmla="*/ 462844 h 1008917"/>
                <a:gd name="connsiteX32" fmla="*/ 857955 w 2133600"/>
                <a:gd name="connsiteY32" fmla="*/ 406400 h 1008917"/>
                <a:gd name="connsiteX33" fmla="*/ 790222 w 2133600"/>
                <a:gd name="connsiteY33" fmla="*/ 383822 h 1008917"/>
                <a:gd name="connsiteX34" fmla="*/ 688622 w 2133600"/>
                <a:gd name="connsiteY34" fmla="*/ 338666 h 1008917"/>
                <a:gd name="connsiteX35" fmla="*/ 598311 w 2133600"/>
                <a:gd name="connsiteY35" fmla="*/ 293511 h 1008917"/>
                <a:gd name="connsiteX36" fmla="*/ 496711 w 2133600"/>
                <a:gd name="connsiteY36" fmla="*/ 270933 h 1008917"/>
                <a:gd name="connsiteX37" fmla="*/ 462844 w 2133600"/>
                <a:gd name="connsiteY37" fmla="*/ 248355 h 1008917"/>
                <a:gd name="connsiteX38" fmla="*/ 440266 w 2133600"/>
                <a:gd name="connsiteY38" fmla="*/ 214489 h 1008917"/>
                <a:gd name="connsiteX39" fmla="*/ 282222 w 2133600"/>
                <a:gd name="connsiteY39" fmla="*/ 158044 h 1008917"/>
                <a:gd name="connsiteX40" fmla="*/ 180622 w 2133600"/>
                <a:gd name="connsiteY40" fmla="*/ 112889 h 1008917"/>
                <a:gd name="connsiteX41" fmla="*/ 90311 w 2133600"/>
                <a:gd name="connsiteY41" fmla="*/ 90311 h 1008917"/>
                <a:gd name="connsiteX42" fmla="*/ 67733 w 2133600"/>
                <a:gd name="connsiteY42" fmla="*/ 22577 h 1008917"/>
                <a:gd name="connsiteX43" fmla="*/ 0 w 2133600"/>
                <a:gd name="connsiteY43" fmla="*/ 0 h 10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33600" h="1008917">
                  <a:moveTo>
                    <a:pt x="2133600" y="158044"/>
                  </a:moveTo>
                  <a:cubicBezTo>
                    <a:pt x="2129837" y="259644"/>
                    <a:pt x="2129074" y="361400"/>
                    <a:pt x="2122311" y="462844"/>
                  </a:cubicBezTo>
                  <a:cubicBezTo>
                    <a:pt x="2121519" y="474717"/>
                    <a:pt x="2114291" y="485269"/>
                    <a:pt x="2111022" y="496711"/>
                  </a:cubicBezTo>
                  <a:cubicBezTo>
                    <a:pt x="2106760" y="511629"/>
                    <a:pt x="2105845" y="527606"/>
                    <a:pt x="2099733" y="541866"/>
                  </a:cubicBezTo>
                  <a:cubicBezTo>
                    <a:pt x="2094388" y="554337"/>
                    <a:pt x="2082665" y="563335"/>
                    <a:pt x="2077155" y="575733"/>
                  </a:cubicBezTo>
                  <a:cubicBezTo>
                    <a:pt x="2067489" y="597481"/>
                    <a:pt x="2062103" y="620888"/>
                    <a:pt x="2054577" y="643466"/>
                  </a:cubicBezTo>
                  <a:lnTo>
                    <a:pt x="2043288" y="677333"/>
                  </a:lnTo>
                  <a:cubicBezTo>
                    <a:pt x="2039525" y="707437"/>
                    <a:pt x="2037427" y="737795"/>
                    <a:pt x="2032000" y="767644"/>
                  </a:cubicBezTo>
                  <a:cubicBezTo>
                    <a:pt x="2029871" y="779352"/>
                    <a:pt x="2023980" y="790069"/>
                    <a:pt x="2020711" y="801511"/>
                  </a:cubicBezTo>
                  <a:cubicBezTo>
                    <a:pt x="2016449" y="816429"/>
                    <a:pt x="2013880" y="831805"/>
                    <a:pt x="2009422" y="846666"/>
                  </a:cubicBezTo>
                  <a:cubicBezTo>
                    <a:pt x="2002583" y="869462"/>
                    <a:pt x="2000046" y="894598"/>
                    <a:pt x="1986844" y="914400"/>
                  </a:cubicBezTo>
                  <a:lnTo>
                    <a:pt x="1964266" y="948266"/>
                  </a:lnTo>
                  <a:cubicBezTo>
                    <a:pt x="1960503" y="959555"/>
                    <a:pt x="1960411" y="972841"/>
                    <a:pt x="1952977" y="982133"/>
                  </a:cubicBezTo>
                  <a:cubicBezTo>
                    <a:pt x="1912720" y="1032455"/>
                    <a:pt x="1828061" y="997123"/>
                    <a:pt x="1783644" y="993422"/>
                  </a:cubicBezTo>
                  <a:cubicBezTo>
                    <a:pt x="1761066" y="978370"/>
                    <a:pt x="1724492" y="974009"/>
                    <a:pt x="1715911" y="948266"/>
                  </a:cubicBezTo>
                  <a:cubicBezTo>
                    <a:pt x="1706729" y="920722"/>
                    <a:pt x="1703928" y="902417"/>
                    <a:pt x="1682044" y="880533"/>
                  </a:cubicBezTo>
                  <a:cubicBezTo>
                    <a:pt x="1672450" y="870939"/>
                    <a:pt x="1659466" y="865481"/>
                    <a:pt x="1648177" y="857955"/>
                  </a:cubicBezTo>
                  <a:cubicBezTo>
                    <a:pt x="1640651" y="846666"/>
                    <a:pt x="1635810" y="833023"/>
                    <a:pt x="1625600" y="824089"/>
                  </a:cubicBezTo>
                  <a:cubicBezTo>
                    <a:pt x="1605179" y="806220"/>
                    <a:pt x="1580444" y="793985"/>
                    <a:pt x="1557866" y="778933"/>
                  </a:cubicBezTo>
                  <a:cubicBezTo>
                    <a:pt x="1546577" y="771407"/>
                    <a:pt x="1533594" y="765948"/>
                    <a:pt x="1524000" y="756355"/>
                  </a:cubicBezTo>
                  <a:cubicBezTo>
                    <a:pt x="1481719" y="714075"/>
                    <a:pt x="1505279" y="727538"/>
                    <a:pt x="1456266" y="711200"/>
                  </a:cubicBezTo>
                  <a:cubicBezTo>
                    <a:pt x="1444977" y="703674"/>
                    <a:pt x="1430875" y="699216"/>
                    <a:pt x="1422400" y="688622"/>
                  </a:cubicBezTo>
                  <a:cubicBezTo>
                    <a:pt x="1414966" y="679330"/>
                    <a:pt x="1419525" y="663169"/>
                    <a:pt x="1411111" y="654755"/>
                  </a:cubicBezTo>
                  <a:cubicBezTo>
                    <a:pt x="1402697" y="646341"/>
                    <a:pt x="1387887" y="648788"/>
                    <a:pt x="1377244" y="643466"/>
                  </a:cubicBezTo>
                  <a:cubicBezTo>
                    <a:pt x="1365109" y="637399"/>
                    <a:pt x="1355512" y="626957"/>
                    <a:pt x="1343377" y="620889"/>
                  </a:cubicBezTo>
                  <a:cubicBezTo>
                    <a:pt x="1324405" y="611403"/>
                    <a:pt x="1282444" y="603738"/>
                    <a:pt x="1264355" y="598311"/>
                  </a:cubicBezTo>
                  <a:cubicBezTo>
                    <a:pt x="1241560" y="591472"/>
                    <a:pt x="1219200" y="583259"/>
                    <a:pt x="1196622" y="575733"/>
                  </a:cubicBezTo>
                  <a:lnTo>
                    <a:pt x="1128888" y="553155"/>
                  </a:lnTo>
                  <a:cubicBezTo>
                    <a:pt x="1117599" y="549392"/>
                    <a:pt x="1106566" y="544752"/>
                    <a:pt x="1095022" y="541866"/>
                  </a:cubicBezTo>
                  <a:cubicBezTo>
                    <a:pt x="1038322" y="527691"/>
                    <a:pt x="1064585" y="535483"/>
                    <a:pt x="1016000" y="519289"/>
                  </a:cubicBezTo>
                  <a:cubicBezTo>
                    <a:pt x="918937" y="454580"/>
                    <a:pt x="1041747" y="532163"/>
                    <a:pt x="948266" y="485422"/>
                  </a:cubicBezTo>
                  <a:cubicBezTo>
                    <a:pt x="936131" y="479354"/>
                    <a:pt x="925689" y="470370"/>
                    <a:pt x="914400" y="462844"/>
                  </a:cubicBezTo>
                  <a:cubicBezTo>
                    <a:pt x="893802" y="431947"/>
                    <a:pt x="893606" y="422245"/>
                    <a:pt x="857955" y="406400"/>
                  </a:cubicBezTo>
                  <a:cubicBezTo>
                    <a:pt x="836207" y="396734"/>
                    <a:pt x="810024" y="397023"/>
                    <a:pt x="790222" y="383822"/>
                  </a:cubicBezTo>
                  <a:cubicBezTo>
                    <a:pt x="690605" y="317411"/>
                    <a:pt x="849823" y="419266"/>
                    <a:pt x="688622" y="338666"/>
                  </a:cubicBezTo>
                  <a:cubicBezTo>
                    <a:pt x="658518" y="323614"/>
                    <a:pt x="631314" y="300112"/>
                    <a:pt x="598311" y="293511"/>
                  </a:cubicBezTo>
                  <a:cubicBezTo>
                    <a:pt x="526652" y="279179"/>
                    <a:pt x="560481" y="286876"/>
                    <a:pt x="496711" y="270933"/>
                  </a:cubicBezTo>
                  <a:cubicBezTo>
                    <a:pt x="485422" y="263407"/>
                    <a:pt x="472438" y="257949"/>
                    <a:pt x="462844" y="248355"/>
                  </a:cubicBezTo>
                  <a:cubicBezTo>
                    <a:pt x="453250" y="238761"/>
                    <a:pt x="451381" y="222269"/>
                    <a:pt x="440266" y="214489"/>
                  </a:cubicBezTo>
                  <a:cubicBezTo>
                    <a:pt x="371025" y="166020"/>
                    <a:pt x="354902" y="170158"/>
                    <a:pt x="282222" y="158044"/>
                  </a:cubicBezTo>
                  <a:cubicBezTo>
                    <a:pt x="217363" y="109400"/>
                    <a:pt x="259955" y="131196"/>
                    <a:pt x="180622" y="112889"/>
                  </a:cubicBezTo>
                  <a:cubicBezTo>
                    <a:pt x="150386" y="105912"/>
                    <a:pt x="90311" y="90311"/>
                    <a:pt x="90311" y="90311"/>
                  </a:cubicBezTo>
                  <a:cubicBezTo>
                    <a:pt x="82785" y="67733"/>
                    <a:pt x="90311" y="30103"/>
                    <a:pt x="67733" y="22577"/>
                  </a:cubicBezTo>
                  <a:lnTo>
                    <a:pt x="0" y="0"/>
                  </a:lnTo>
                </a:path>
              </a:pathLst>
            </a:custGeom>
            <a:noFill/>
            <a:ln w="63500">
              <a:solidFill>
                <a:srgbClr val="FF0000"/>
              </a:solidFill>
              <a:tailEnd type="triangle"/>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4" name="TextBox 113"/>
            <p:cNvSpPr txBox="1"/>
            <p:nvPr/>
          </p:nvSpPr>
          <p:spPr>
            <a:xfrm>
              <a:off x="6585286" y="3505200"/>
              <a:ext cx="255871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27+67=94 &lt; 20+117=137 </a:t>
              </a:r>
              <a:endParaRPr lang="en-US" dirty="0"/>
            </a:p>
          </p:txBody>
        </p:sp>
      </p:grpSp>
    </p:spTree>
    <p:extLst>
      <p:ext uri="{BB962C8B-B14F-4D97-AF65-F5344CB8AC3E}">
        <p14:creationId xmlns:p14="http://schemas.microsoft.com/office/powerpoint/2010/main" val="353282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wipe(right)">
                                      <p:cBhvr>
                                        <p:cTn id="22" dur="500"/>
                                        <p:tgtEl>
                                          <p:spTgt spid="1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wipe(up)">
                                      <p:cBhvr>
                                        <p:cTn id="27" dur="500"/>
                                        <p:tgtEl>
                                          <p:spTgt spid="1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18</a:t>
            </a:fld>
            <a:endParaRPr lang="en-US"/>
          </a:p>
        </p:txBody>
      </p:sp>
      <p:grpSp>
        <p:nvGrpSpPr>
          <p:cNvPr id="23" name="Group 22"/>
          <p:cNvGrpSpPr/>
          <p:nvPr/>
        </p:nvGrpSpPr>
        <p:grpSpPr>
          <a:xfrm>
            <a:off x="-84391" y="762000"/>
            <a:ext cx="5037391" cy="5903119"/>
            <a:chOff x="-84391" y="762000"/>
            <a:chExt cx="5037391" cy="5903119"/>
          </a:xfrm>
        </p:grpSpPr>
        <p:grpSp>
          <p:nvGrpSpPr>
            <p:cNvPr id="22" name="Group 21"/>
            <p:cNvGrpSpPr/>
            <p:nvPr/>
          </p:nvGrpSpPr>
          <p:grpSpPr>
            <a:xfrm>
              <a:off x="-84391" y="762000"/>
              <a:ext cx="5037391" cy="5903119"/>
              <a:chOff x="-84391" y="762000"/>
              <a:chExt cx="5037391" cy="5903119"/>
            </a:xfrm>
          </p:grpSpPr>
          <p:grpSp>
            <p:nvGrpSpPr>
              <p:cNvPr id="21" name="Group 20"/>
              <p:cNvGrpSpPr/>
              <p:nvPr/>
            </p:nvGrpSpPr>
            <p:grpSpPr>
              <a:xfrm>
                <a:off x="-84391" y="762000"/>
                <a:ext cx="5037391" cy="5903119"/>
                <a:chOff x="-84391" y="762000"/>
                <a:chExt cx="5037391" cy="5903119"/>
              </a:xfrm>
            </p:grpSpPr>
            <p:graphicFrame>
              <p:nvGraphicFramePr>
                <p:cNvPr id="16" name="Diagram 15"/>
                <p:cNvGraphicFramePr/>
                <p:nvPr>
                  <p:extLst>
                    <p:ext uri="{D42A27DB-BD31-4B8C-83A1-F6EECF244321}">
                      <p14:modId xmlns:p14="http://schemas.microsoft.com/office/powerpoint/2010/main" val="3124230399"/>
                    </p:ext>
                  </p:extLst>
                </p:nvPr>
              </p:nvGraphicFramePr>
              <p:xfrm>
                <a:off x="-84391" y="1308965"/>
                <a:ext cx="5037391" cy="5354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199" y="762000"/>
                  <a:ext cx="4419601" cy="817245"/>
                </a:xfrm>
                <a:prstGeom prst="flowChartAlternateProcess">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spAutoFit/>
                </a:bodyPr>
                <a:lstStyle/>
                <a:p>
                  <a:r>
                    <a:rPr lang="en-US" sz="2400" dirty="0" smtClean="0">
                      <a:solidFill>
                        <a:srgbClr val="FFFF00"/>
                      </a:solidFill>
                    </a:rPr>
                    <a:t>A prototype of real-world cloud-assisted video conferencing system</a:t>
                  </a:r>
                  <a:endParaRPr lang="en-US" sz="2400" dirty="0">
                    <a:solidFill>
                      <a:srgbClr val="FFFF00"/>
                    </a:solidFill>
                  </a:endParaRPr>
                </a:p>
              </p:txBody>
            </p:sp>
            <p:sp>
              <p:nvSpPr>
                <p:cNvPr id="14" name="TextBox 13"/>
                <p:cNvSpPr txBox="1"/>
                <p:nvPr/>
              </p:nvSpPr>
              <p:spPr>
                <a:xfrm>
                  <a:off x="495472" y="6324600"/>
                  <a:ext cx="3763537" cy="340519"/>
                </a:xfrm>
                <a:prstGeom prst="flowChartAlternateProcess">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spAutoFit/>
                </a:bodyPr>
                <a:lstStyle/>
                <a:p>
                  <a:r>
                    <a:rPr lang="en-US" sz="2000" dirty="0" smtClean="0">
                      <a:solidFill>
                        <a:schemeClr val="accent1">
                          <a:lumMod val="50000"/>
                        </a:schemeClr>
                      </a:solidFill>
                    </a:rPr>
                    <a:t>Tractable scenarios with actual data</a:t>
                  </a:r>
                  <a:endParaRPr lang="en-US" sz="2000" dirty="0">
                    <a:solidFill>
                      <a:schemeClr val="accent1">
                        <a:lumMod val="50000"/>
                      </a:schemeClr>
                    </a:solidFill>
                  </a:endParaRPr>
                </a:p>
              </p:txBody>
            </p:sp>
          </p:gr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800" y="3505200"/>
                <a:ext cx="862489" cy="862489"/>
              </a:xfrm>
              <a:prstGeom prst="rect">
                <a:avLst/>
              </a:prstGeom>
            </p:spPr>
          </p:pic>
          <p:pic>
            <p:nvPicPr>
              <p:cNvPr id="18" name="Picture 17"/>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66800" y="2424854"/>
                <a:ext cx="775546" cy="775546"/>
              </a:xfrm>
              <a:prstGeom prst="rect">
                <a:avLst/>
              </a:prstGeom>
            </p:spPr>
          </p:pic>
        </p:gr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9647" y="4800600"/>
              <a:ext cx="812699" cy="812699"/>
            </a:xfrm>
            <a:prstGeom prst="rect">
              <a:avLst/>
            </a:prstGeom>
          </p:spPr>
        </p:pic>
      </p:grpSp>
      <p:grpSp>
        <p:nvGrpSpPr>
          <p:cNvPr id="25" name="Group 24"/>
          <p:cNvGrpSpPr/>
          <p:nvPr/>
        </p:nvGrpSpPr>
        <p:grpSpPr>
          <a:xfrm>
            <a:off x="4648200" y="762000"/>
            <a:ext cx="5421489" cy="5903119"/>
            <a:chOff x="4648200" y="762000"/>
            <a:chExt cx="5421489" cy="5903119"/>
          </a:xfrm>
        </p:grpSpPr>
        <p:sp>
          <p:nvSpPr>
            <p:cNvPr id="15" name="TextBox 14"/>
            <p:cNvSpPr txBox="1"/>
            <p:nvPr/>
          </p:nvSpPr>
          <p:spPr>
            <a:xfrm>
              <a:off x="4648200" y="762000"/>
              <a:ext cx="4419601" cy="817245"/>
            </a:xfrm>
            <a:prstGeom prst="flowChartAlternateProcess">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spAutoFit/>
            </a:bodyPr>
            <a:lstStyle/>
            <a:p>
              <a:r>
                <a:rPr lang="en-US" sz="2400" dirty="0" smtClean="0">
                  <a:solidFill>
                    <a:srgbClr val="FFFF00"/>
                  </a:solidFill>
                </a:rPr>
                <a:t>A set of internet-scale trace-driven experiments</a:t>
              </a:r>
              <a:endParaRPr lang="en-US" sz="2400" dirty="0">
                <a:solidFill>
                  <a:srgbClr val="FFFF00"/>
                </a:solidFill>
              </a:endParaRPr>
            </a:p>
          </p:txBody>
        </p:sp>
        <p:sp>
          <p:nvSpPr>
            <p:cNvPr id="20" name="TextBox 19"/>
            <p:cNvSpPr txBox="1"/>
            <p:nvPr/>
          </p:nvSpPr>
          <p:spPr>
            <a:xfrm>
              <a:off x="4999463" y="6324600"/>
              <a:ext cx="3534937" cy="340519"/>
            </a:xfrm>
            <a:prstGeom prst="flowChartAlternateProcess">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spAutoFit/>
            </a:bodyPr>
            <a:lstStyle/>
            <a:p>
              <a:r>
                <a:rPr lang="en-US" sz="2000" dirty="0" smtClean="0">
                  <a:solidFill>
                    <a:schemeClr val="accent1">
                      <a:lumMod val="50000"/>
                    </a:schemeClr>
                  </a:solidFill>
                </a:rPr>
                <a:t>Large-scale world-wide scenarios</a:t>
              </a:r>
              <a:endParaRPr lang="en-US" sz="2000" dirty="0">
                <a:solidFill>
                  <a:schemeClr val="accent1">
                    <a:lumMod val="50000"/>
                  </a:schemeClr>
                </a:solidFill>
              </a:endParaRPr>
            </a:p>
          </p:txBody>
        </p:sp>
        <p:graphicFrame>
          <p:nvGraphicFramePr>
            <p:cNvPr id="24" name="Diagram 23"/>
            <p:cNvGraphicFramePr/>
            <p:nvPr>
              <p:extLst>
                <p:ext uri="{D42A27DB-BD31-4B8C-83A1-F6EECF244321}">
                  <p14:modId xmlns:p14="http://schemas.microsoft.com/office/powerpoint/2010/main" val="4111315011"/>
                </p:ext>
              </p:extLst>
            </p:nvPr>
          </p:nvGraphicFramePr>
          <p:xfrm>
            <a:off x="4648200" y="1725789"/>
            <a:ext cx="5421489"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26" name="TextBox 25"/>
          <p:cNvSpPr txBox="1"/>
          <p:nvPr/>
        </p:nvSpPr>
        <p:spPr>
          <a:xfrm>
            <a:off x="652096" y="762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Experiments</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2318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6473" y="1829562"/>
            <a:ext cx="3776472" cy="2971038"/>
          </a:xfrm>
        </p:spPr>
      </p:pic>
      <p:sp>
        <p:nvSpPr>
          <p:cNvPr id="4" name="Slide Number Placeholder 3"/>
          <p:cNvSpPr>
            <a:spLocks noGrp="1"/>
          </p:cNvSpPr>
          <p:nvPr>
            <p:ph type="sldNum" sz="quarter" idx="12"/>
          </p:nvPr>
        </p:nvSpPr>
        <p:spPr/>
        <p:txBody>
          <a:bodyPr/>
          <a:lstStyle/>
          <a:p>
            <a:fld id="{709E9E0E-39DE-4B56-9702-6F1BDCF62750}" type="slidenum">
              <a:rPr lang="en-US" smtClean="0"/>
              <a:pPr/>
              <a:t>19</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805825"/>
            <a:ext cx="3892668" cy="2994775"/>
          </a:xfrm>
          <a:prstGeom prst="rect">
            <a:avLst/>
          </a:prstGeom>
        </p:spPr>
      </p:pic>
      <p:sp>
        <p:nvSpPr>
          <p:cNvPr id="10" name="TextBox 9"/>
          <p:cNvSpPr txBox="1"/>
          <p:nvPr/>
        </p:nvSpPr>
        <p:spPr>
          <a:xfrm>
            <a:off x="910787" y="4888468"/>
            <a:ext cx="3410742" cy="369332"/>
          </a:xfrm>
          <a:prstGeom prst="rect">
            <a:avLst/>
          </a:prstGeom>
          <a:solidFill>
            <a:srgbClr val="00B050"/>
          </a:solidFill>
        </p:spPr>
        <p:txBody>
          <a:bodyPr wrap="none" rtlCol="0">
            <a:spAutoFit/>
          </a:bodyPr>
          <a:lstStyle/>
          <a:p>
            <a:r>
              <a:rPr lang="en-US" b="1" dirty="0">
                <a:solidFill>
                  <a:srgbClr val="FFFF00"/>
                </a:solidFill>
              </a:rPr>
              <a:t>~</a:t>
            </a:r>
            <a:r>
              <a:rPr lang="en-US" b="1" dirty="0" smtClean="0">
                <a:solidFill>
                  <a:srgbClr val="FFFF00"/>
                </a:solidFill>
              </a:rPr>
              <a:t>75</a:t>
            </a:r>
            <a:r>
              <a:rPr lang="en-US" b="1" dirty="0">
                <a:solidFill>
                  <a:srgbClr val="FFFF00"/>
                </a:solidFill>
              </a:rPr>
              <a:t>% inter-agent traffic </a:t>
            </a:r>
            <a:r>
              <a:rPr lang="en-US" b="1" dirty="0" smtClean="0">
                <a:solidFill>
                  <a:srgbClr val="FFFF00"/>
                </a:solidFill>
              </a:rPr>
              <a:t>reduction</a:t>
            </a:r>
            <a:endParaRPr lang="en-US" b="1" dirty="0">
              <a:solidFill>
                <a:srgbClr val="FFFF00"/>
              </a:solidFill>
            </a:endParaRPr>
          </a:p>
        </p:txBody>
      </p:sp>
      <p:sp>
        <p:nvSpPr>
          <p:cNvPr id="11" name="TextBox 10"/>
          <p:cNvSpPr txBox="1"/>
          <p:nvPr/>
        </p:nvSpPr>
        <p:spPr>
          <a:xfrm>
            <a:off x="2570940" y="1219200"/>
            <a:ext cx="4002121" cy="461665"/>
          </a:xfrm>
          <a:prstGeom prst="rect">
            <a:avLst/>
          </a:prstGeom>
          <a:noFill/>
        </p:spPr>
        <p:txBody>
          <a:bodyPr wrap="none" rtlCol="0">
            <a:spAutoFit/>
          </a:bodyPr>
          <a:lstStyle/>
          <a:p>
            <a:r>
              <a:rPr lang="en-US" sz="2400" b="1" dirty="0" smtClean="0">
                <a:solidFill>
                  <a:srgbClr val="FF0000"/>
                </a:solidFill>
              </a:rPr>
              <a:t>Nearest</a:t>
            </a:r>
            <a:r>
              <a:rPr lang="en-US" sz="2400" b="1" dirty="0" smtClean="0"/>
              <a:t> policy as initialization</a:t>
            </a:r>
            <a:endParaRPr lang="en-US" sz="2400" b="1" dirty="0"/>
          </a:p>
        </p:txBody>
      </p:sp>
      <p:sp>
        <p:nvSpPr>
          <p:cNvPr id="12" name="TextBox 11"/>
          <p:cNvSpPr txBox="1"/>
          <p:nvPr/>
        </p:nvSpPr>
        <p:spPr>
          <a:xfrm>
            <a:off x="5299048" y="4888468"/>
            <a:ext cx="3524042" cy="369332"/>
          </a:xfrm>
          <a:prstGeom prst="rect">
            <a:avLst/>
          </a:prstGeom>
          <a:solidFill>
            <a:srgbClr val="00B050"/>
          </a:solidFill>
        </p:spPr>
        <p:txBody>
          <a:bodyPr wrap="none" rtlCol="0">
            <a:spAutoFit/>
          </a:bodyPr>
          <a:lstStyle/>
          <a:p>
            <a:r>
              <a:rPr lang="en-US" b="1" dirty="0" smtClean="0">
                <a:solidFill>
                  <a:srgbClr val="FFFF00"/>
                </a:solidFill>
              </a:rPr>
              <a:t>~14% conferencing delay reduction</a:t>
            </a:r>
            <a:endParaRPr lang="en-US" b="1" dirty="0">
              <a:solidFill>
                <a:srgbClr val="FFFF00"/>
              </a:solidFill>
            </a:endParaRPr>
          </a:p>
        </p:txBody>
      </p:sp>
      <p:cxnSp>
        <p:nvCxnSpPr>
          <p:cNvPr id="9" name="Straight Arrow Connector 8"/>
          <p:cNvCxnSpPr>
            <a:stCxn id="11" idx="1"/>
          </p:cNvCxnSpPr>
          <p:nvPr/>
        </p:nvCxnSpPr>
        <p:spPr>
          <a:xfrm flipH="1">
            <a:off x="1066800" y="1450033"/>
            <a:ext cx="1504140" cy="683567"/>
          </a:xfrm>
          <a:prstGeom prst="straightConnector1">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43000" y="2133600"/>
            <a:ext cx="2971800" cy="1676400"/>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152400"/>
            <a:ext cx="8263304"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Simultaneous </a:t>
            </a:r>
            <a:r>
              <a:rPr lang="en-US" sz="2400" b="1" dirty="0">
                <a:solidFill>
                  <a:schemeClr val="accent2">
                    <a:lumMod val="75000"/>
                  </a:schemeClr>
                </a:solidFill>
                <a:latin typeface="+mj-lt"/>
                <a:ea typeface="+mj-ea"/>
                <a:cs typeface="+mj-cs"/>
              </a:rPr>
              <a:t>traffic and delay </a:t>
            </a:r>
            <a:r>
              <a:rPr lang="en-US" sz="2400" b="1" dirty="0" smtClean="0">
                <a:solidFill>
                  <a:schemeClr val="accent2">
                    <a:lumMod val="75000"/>
                  </a:schemeClr>
                </a:solidFill>
                <a:latin typeface="+mj-lt"/>
                <a:ea typeface="+mj-ea"/>
                <a:cs typeface="+mj-cs"/>
              </a:rPr>
              <a:t>reduction on prototype system </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102943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46" y="990543"/>
            <a:ext cx="2862509" cy="2209857"/>
          </a:xfrm>
          <a:prstGeom prst="rect">
            <a:avLst/>
          </a:prstGeom>
        </p:spPr>
      </p:pic>
      <p:sp>
        <p:nvSpPr>
          <p:cNvPr id="6" name="Flowchart: Alternate Process 5"/>
          <p:cNvSpPr/>
          <p:nvPr/>
        </p:nvSpPr>
        <p:spPr>
          <a:xfrm>
            <a:off x="990601" y="2743200"/>
            <a:ext cx="2133599" cy="442674"/>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solidFill>
                  <a:srgbClr val="FFFF00"/>
                </a:solidFill>
              </a:rPr>
              <a:t>Tele-health-care</a:t>
            </a:r>
            <a:endParaRPr lang="en-US" sz="2000" b="1" dirty="0">
              <a:solidFill>
                <a:srgbClr val="FFFF00"/>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3276600"/>
            <a:ext cx="2931210" cy="187093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4067" y="990543"/>
            <a:ext cx="3877949" cy="1818084"/>
          </a:xfrm>
          <a:prstGeom prst="rect">
            <a:avLst/>
          </a:prstGeom>
        </p:spPr>
      </p:pic>
      <p:sp>
        <p:nvSpPr>
          <p:cNvPr id="8" name="Flowchart: Alternate Process 7"/>
          <p:cNvSpPr/>
          <p:nvPr/>
        </p:nvSpPr>
        <p:spPr>
          <a:xfrm>
            <a:off x="5482642" y="2743200"/>
            <a:ext cx="2238607" cy="442674"/>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solidFill>
                  <a:srgbClr val="FFFF00"/>
                </a:solidFill>
              </a:rPr>
              <a:t>Online education</a:t>
            </a:r>
            <a:endParaRPr lang="en-US" sz="2000" b="1" dirty="0">
              <a:solidFill>
                <a:srgbClr val="FFFF00"/>
              </a:solidFill>
            </a:endParaRPr>
          </a:p>
        </p:txBody>
      </p:sp>
      <p:sp>
        <p:nvSpPr>
          <p:cNvPr id="13" name="Flowchart: Alternate Process 12"/>
          <p:cNvSpPr/>
          <p:nvPr/>
        </p:nvSpPr>
        <p:spPr>
          <a:xfrm>
            <a:off x="941498" y="4953000"/>
            <a:ext cx="2267415" cy="442674"/>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solidFill>
                  <a:srgbClr val="FFFF00"/>
                </a:solidFill>
              </a:rPr>
              <a:t>Press Agency</a:t>
            </a:r>
            <a:endParaRPr lang="en-US" sz="2000" b="1" dirty="0">
              <a:solidFill>
                <a:srgbClr val="FFFF00"/>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2642" y="3276600"/>
            <a:ext cx="2618411" cy="1849555"/>
          </a:xfrm>
          <a:prstGeom prst="rect">
            <a:avLst/>
          </a:prstGeom>
        </p:spPr>
      </p:pic>
      <p:sp>
        <p:nvSpPr>
          <p:cNvPr id="15" name="Flowchart: Alternate Process 14"/>
          <p:cNvSpPr/>
          <p:nvPr/>
        </p:nvSpPr>
        <p:spPr>
          <a:xfrm>
            <a:off x="5410200" y="4876800"/>
            <a:ext cx="2743200" cy="442674"/>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solidFill>
                  <a:srgbClr val="FFFF00"/>
                </a:solidFill>
              </a:rPr>
              <a:t>International Business</a:t>
            </a:r>
            <a:endParaRPr lang="en-US" sz="2000" b="1" dirty="0">
              <a:solidFill>
                <a:srgbClr val="FFFF00"/>
              </a:solidFill>
            </a:endParaRPr>
          </a:p>
        </p:txBody>
      </p:sp>
      <p:sp>
        <p:nvSpPr>
          <p:cNvPr id="2" name="Rectangle 1"/>
          <p:cNvSpPr/>
          <p:nvPr/>
        </p:nvSpPr>
        <p:spPr>
          <a:xfrm>
            <a:off x="0" y="5678269"/>
            <a:ext cx="9144000" cy="61555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en-US" sz="1700" b="1" dirty="0" smtClean="0"/>
              <a:t>With </a:t>
            </a:r>
            <a:r>
              <a:rPr lang="en-US" sz="1700" b="1" dirty="0">
                <a:solidFill>
                  <a:srgbClr val="00B050"/>
                </a:solidFill>
              </a:rPr>
              <a:t>51.7% </a:t>
            </a:r>
            <a:r>
              <a:rPr lang="en-US" sz="1700" b="1" dirty="0" smtClean="0">
                <a:solidFill>
                  <a:srgbClr val="00B050"/>
                </a:solidFill>
              </a:rPr>
              <a:t>annual user growth</a:t>
            </a:r>
            <a:r>
              <a:rPr lang="en-US" sz="1700" b="1" baseline="30000" dirty="0" smtClean="0">
                <a:solidFill>
                  <a:srgbClr val="00B050"/>
                </a:solidFill>
              </a:rPr>
              <a:t>[1]</a:t>
            </a:r>
            <a:r>
              <a:rPr lang="en-US" sz="1700" b="1" dirty="0" smtClean="0"/>
              <a:t>: video conferencing is </a:t>
            </a:r>
            <a:r>
              <a:rPr lang="en-US" sz="1700" b="1" dirty="0"/>
              <a:t>the </a:t>
            </a:r>
            <a:r>
              <a:rPr lang="en-US" sz="1700" b="1" dirty="0" smtClean="0">
                <a:solidFill>
                  <a:srgbClr val="FF0000"/>
                </a:solidFill>
              </a:rPr>
              <a:t>fastest-growing</a:t>
            </a:r>
            <a:r>
              <a:rPr lang="en-US" sz="1700" b="1" dirty="0" smtClean="0"/>
              <a:t> multimedia service</a:t>
            </a:r>
          </a:p>
          <a:p>
            <a:pPr marL="285750" indent="-285750">
              <a:buFont typeface="Wingdings" panose="05000000000000000000" pitchFamily="2" charset="2"/>
              <a:buChar char="Ø"/>
            </a:pPr>
            <a:r>
              <a:rPr lang="en-US" sz="1700" b="1" dirty="0" smtClean="0"/>
              <a:t>Video </a:t>
            </a:r>
            <a:r>
              <a:rPr lang="en-US" sz="1700" b="1" dirty="0"/>
              <a:t>conferencing users will surpass audio conferencing users by </a:t>
            </a:r>
            <a:r>
              <a:rPr lang="en-US" sz="1700" b="1" dirty="0" smtClean="0"/>
              <a:t>2015</a:t>
            </a:r>
            <a:endParaRPr lang="en-US" sz="1700" b="1" dirty="0"/>
          </a:p>
        </p:txBody>
      </p:sp>
      <p:sp>
        <p:nvSpPr>
          <p:cNvPr id="17" name="TextBox 16"/>
          <p:cNvSpPr txBox="1"/>
          <p:nvPr/>
        </p:nvSpPr>
        <p:spPr>
          <a:xfrm>
            <a:off x="609600" y="251222"/>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Video conferencing applications</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2224784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20</a:t>
            </a:fld>
            <a:endParaRPr lang="en-US"/>
          </a:p>
        </p:txBody>
      </p:sp>
      <p:grpSp>
        <p:nvGrpSpPr>
          <p:cNvPr id="2040" name="Group 2039"/>
          <p:cNvGrpSpPr/>
          <p:nvPr/>
        </p:nvGrpSpPr>
        <p:grpSpPr>
          <a:xfrm>
            <a:off x="0" y="577334"/>
            <a:ext cx="9144000" cy="2927866"/>
            <a:chOff x="0" y="577334"/>
            <a:chExt cx="9144000" cy="2927866"/>
          </a:xfrm>
        </p:grpSpPr>
        <p:grpSp>
          <p:nvGrpSpPr>
            <p:cNvPr id="1028" name="Group 990"/>
            <p:cNvGrpSpPr>
              <a:grpSpLocks noChangeAspect="1"/>
            </p:cNvGrpSpPr>
            <p:nvPr/>
          </p:nvGrpSpPr>
          <p:grpSpPr bwMode="auto">
            <a:xfrm>
              <a:off x="457200" y="1143000"/>
              <a:ext cx="2836863" cy="2232025"/>
              <a:chOff x="288" y="720"/>
              <a:chExt cx="1787" cy="1406"/>
            </a:xfrm>
          </p:grpSpPr>
          <p:sp>
            <p:nvSpPr>
              <p:cNvPr id="1029" name="AutoShape 989"/>
              <p:cNvSpPr>
                <a:spLocks noChangeAspect="1" noChangeArrowheads="1" noTextEdit="1"/>
              </p:cNvSpPr>
              <p:nvPr/>
            </p:nvSpPr>
            <p:spPr bwMode="auto">
              <a:xfrm>
                <a:off x="288" y="720"/>
                <a:ext cx="1787"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30" name="Group 1191"/>
              <p:cNvGrpSpPr>
                <a:grpSpLocks/>
              </p:cNvGrpSpPr>
              <p:nvPr/>
            </p:nvGrpSpPr>
            <p:grpSpPr bwMode="auto">
              <a:xfrm>
                <a:off x="288" y="719"/>
                <a:ext cx="1788" cy="1406"/>
                <a:chOff x="288" y="719"/>
                <a:chExt cx="1788" cy="1406"/>
              </a:xfrm>
            </p:grpSpPr>
            <p:sp>
              <p:nvSpPr>
                <p:cNvPr id="1840" name="Rectangle 991"/>
                <p:cNvSpPr>
                  <a:spLocks noChangeArrowheads="1"/>
                </p:cNvSpPr>
                <p:nvPr/>
              </p:nvSpPr>
              <p:spPr bwMode="auto">
                <a:xfrm>
                  <a:off x="288" y="720"/>
                  <a:ext cx="1787" cy="140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1" name="Rectangle 992"/>
                <p:cNvSpPr>
                  <a:spLocks noChangeArrowheads="1"/>
                </p:cNvSpPr>
                <p:nvPr/>
              </p:nvSpPr>
              <p:spPr bwMode="auto">
                <a:xfrm>
                  <a:off x="288" y="719"/>
                  <a:ext cx="1788" cy="140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2" name="Rectangle 993"/>
                <p:cNvSpPr>
                  <a:spLocks noChangeArrowheads="1"/>
                </p:cNvSpPr>
                <p:nvPr/>
              </p:nvSpPr>
              <p:spPr bwMode="auto">
                <a:xfrm>
                  <a:off x="503" y="778"/>
                  <a:ext cx="1503" cy="116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 name="Line 994"/>
                <p:cNvSpPr>
                  <a:spLocks noChangeShapeType="1"/>
                </p:cNvSpPr>
                <p:nvPr/>
              </p:nvSpPr>
              <p:spPr bwMode="auto">
                <a:xfrm flipV="1">
                  <a:off x="503" y="778"/>
                  <a:ext cx="0" cy="1167"/>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 name="Line 995"/>
                <p:cNvSpPr>
                  <a:spLocks noChangeShapeType="1"/>
                </p:cNvSpPr>
                <p:nvPr/>
              </p:nvSpPr>
              <p:spPr bwMode="auto">
                <a:xfrm>
                  <a:off x="503" y="778"/>
                  <a:ext cx="1503"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5" name="Line 996"/>
                <p:cNvSpPr>
                  <a:spLocks noChangeShapeType="1"/>
                </p:cNvSpPr>
                <p:nvPr/>
              </p:nvSpPr>
              <p:spPr bwMode="auto">
                <a:xfrm>
                  <a:off x="2006" y="778"/>
                  <a:ext cx="0" cy="1167"/>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 name="Line 997"/>
                <p:cNvSpPr>
                  <a:spLocks noChangeShapeType="1"/>
                </p:cNvSpPr>
                <p:nvPr/>
              </p:nvSpPr>
              <p:spPr bwMode="auto">
                <a:xfrm flipH="1">
                  <a:off x="503" y="1945"/>
                  <a:ext cx="1503"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7" name="Line 998"/>
                <p:cNvSpPr>
                  <a:spLocks noChangeShapeType="1"/>
                </p:cNvSpPr>
                <p:nvPr/>
              </p:nvSpPr>
              <p:spPr bwMode="auto">
                <a:xfrm flipV="1">
                  <a:off x="871" y="19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 name="Line 999"/>
                <p:cNvSpPr>
                  <a:spLocks noChangeShapeType="1"/>
                </p:cNvSpPr>
                <p:nvPr/>
              </p:nvSpPr>
              <p:spPr bwMode="auto">
                <a:xfrm flipV="1">
                  <a:off x="871" y="19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9" name="Line 1000"/>
                <p:cNvSpPr>
                  <a:spLocks noChangeShapeType="1"/>
                </p:cNvSpPr>
                <p:nvPr/>
              </p:nvSpPr>
              <p:spPr bwMode="auto">
                <a:xfrm flipV="1">
                  <a:off x="871" y="19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0" name="Line 1001"/>
                <p:cNvSpPr>
                  <a:spLocks noChangeShapeType="1"/>
                </p:cNvSpPr>
                <p:nvPr/>
              </p:nvSpPr>
              <p:spPr bwMode="auto">
                <a:xfrm flipV="1">
                  <a:off x="871"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1" name="Line 1002"/>
                <p:cNvSpPr>
                  <a:spLocks noChangeShapeType="1"/>
                </p:cNvSpPr>
                <p:nvPr/>
              </p:nvSpPr>
              <p:spPr bwMode="auto">
                <a:xfrm flipV="1">
                  <a:off x="871"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2" name="Line 1003"/>
                <p:cNvSpPr>
                  <a:spLocks noChangeShapeType="1"/>
                </p:cNvSpPr>
                <p:nvPr/>
              </p:nvSpPr>
              <p:spPr bwMode="auto">
                <a:xfrm flipV="1">
                  <a:off x="871" y="186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3" name="Line 1004"/>
                <p:cNvSpPr>
                  <a:spLocks noChangeShapeType="1"/>
                </p:cNvSpPr>
                <p:nvPr/>
              </p:nvSpPr>
              <p:spPr bwMode="auto">
                <a:xfrm flipV="1">
                  <a:off x="871" y="18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4" name="Line 1005"/>
                <p:cNvSpPr>
                  <a:spLocks noChangeShapeType="1"/>
                </p:cNvSpPr>
                <p:nvPr/>
              </p:nvSpPr>
              <p:spPr bwMode="auto">
                <a:xfrm flipV="1">
                  <a:off x="871" y="183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5" name="Line 1006"/>
                <p:cNvSpPr>
                  <a:spLocks noChangeShapeType="1"/>
                </p:cNvSpPr>
                <p:nvPr/>
              </p:nvSpPr>
              <p:spPr bwMode="auto">
                <a:xfrm flipV="1">
                  <a:off x="871" y="182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6" name="Line 1007"/>
                <p:cNvSpPr>
                  <a:spLocks noChangeShapeType="1"/>
                </p:cNvSpPr>
                <p:nvPr/>
              </p:nvSpPr>
              <p:spPr bwMode="auto">
                <a:xfrm flipV="1">
                  <a:off x="871" y="180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7" name="Line 1008"/>
                <p:cNvSpPr>
                  <a:spLocks noChangeShapeType="1"/>
                </p:cNvSpPr>
                <p:nvPr/>
              </p:nvSpPr>
              <p:spPr bwMode="auto">
                <a:xfrm flipV="1">
                  <a:off x="871" y="17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8" name="Line 1009"/>
                <p:cNvSpPr>
                  <a:spLocks noChangeShapeType="1"/>
                </p:cNvSpPr>
                <p:nvPr/>
              </p:nvSpPr>
              <p:spPr bwMode="auto">
                <a:xfrm flipV="1">
                  <a:off x="871" y="177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9" name="Line 1010"/>
                <p:cNvSpPr>
                  <a:spLocks noChangeShapeType="1"/>
                </p:cNvSpPr>
                <p:nvPr/>
              </p:nvSpPr>
              <p:spPr bwMode="auto">
                <a:xfrm flipV="1">
                  <a:off x="871" y="17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0" name="Line 1011"/>
                <p:cNvSpPr>
                  <a:spLocks noChangeShapeType="1"/>
                </p:cNvSpPr>
                <p:nvPr/>
              </p:nvSpPr>
              <p:spPr bwMode="auto">
                <a:xfrm flipV="1">
                  <a:off x="871" y="17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1" name="Line 1012"/>
                <p:cNvSpPr>
                  <a:spLocks noChangeShapeType="1"/>
                </p:cNvSpPr>
                <p:nvPr/>
              </p:nvSpPr>
              <p:spPr bwMode="auto">
                <a:xfrm flipV="1">
                  <a:off x="871" y="173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2" name="Line 1013"/>
                <p:cNvSpPr>
                  <a:spLocks noChangeShapeType="1"/>
                </p:cNvSpPr>
                <p:nvPr/>
              </p:nvSpPr>
              <p:spPr bwMode="auto">
                <a:xfrm flipV="1">
                  <a:off x="871" y="17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3" name="Line 1014"/>
                <p:cNvSpPr>
                  <a:spLocks noChangeShapeType="1"/>
                </p:cNvSpPr>
                <p:nvPr/>
              </p:nvSpPr>
              <p:spPr bwMode="auto">
                <a:xfrm flipV="1">
                  <a:off x="871" y="17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4" name="Line 1015"/>
                <p:cNvSpPr>
                  <a:spLocks noChangeShapeType="1"/>
                </p:cNvSpPr>
                <p:nvPr/>
              </p:nvSpPr>
              <p:spPr bwMode="auto">
                <a:xfrm flipV="1">
                  <a:off x="871" y="16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5" name="Line 1016"/>
                <p:cNvSpPr>
                  <a:spLocks noChangeShapeType="1"/>
                </p:cNvSpPr>
                <p:nvPr/>
              </p:nvSpPr>
              <p:spPr bwMode="auto">
                <a:xfrm flipV="1">
                  <a:off x="871" y="16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6" name="Line 1017"/>
                <p:cNvSpPr>
                  <a:spLocks noChangeShapeType="1"/>
                </p:cNvSpPr>
                <p:nvPr/>
              </p:nvSpPr>
              <p:spPr bwMode="auto">
                <a:xfrm flipV="1">
                  <a:off x="871" y="16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7" name="Line 1018"/>
                <p:cNvSpPr>
                  <a:spLocks noChangeShapeType="1"/>
                </p:cNvSpPr>
                <p:nvPr/>
              </p:nvSpPr>
              <p:spPr bwMode="auto">
                <a:xfrm flipV="1">
                  <a:off x="871" y="16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8" name="Line 1019"/>
                <p:cNvSpPr>
                  <a:spLocks noChangeShapeType="1"/>
                </p:cNvSpPr>
                <p:nvPr/>
              </p:nvSpPr>
              <p:spPr bwMode="auto">
                <a:xfrm flipV="1">
                  <a:off x="871" y="16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9" name="Line 1020"/>
                <p:cNvSpPr>
                  <a:spLocks noChangeShapeType="1"/>
                </p:cNvSpPr>
                <p:nvPr/>
              </p:nvSpPr>
              <p:spPr bwMode="auto">
                <a:xfrm flipV="1">
                  <a:off x="871" y="161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0" name="Line 1021"/>
                <p:cNvSpPr>
                  <a:spLocks noChangeShapeType="1"/>
                </p:cNvSpPr>
                <p:nvPr/>
              </p:nvSpPr>
              <p:spPr bwMode="auto">
                <a:xfrm flipV="1">
                  <a:off x="871" y="15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1" name="Line 1022"/>
                <p:cNvSpPr>
                  <a:spLocks noChangeShapeType="1"/>
                </p:cNvSpPr>
                <p:nvPr/>
              </p:nvSpPr>
              <p:spPr bwMode="auto">
                <a:xfrm flipV="1">
                  <a:off x="871" y="15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2" name="Line 1023"/>
                <p:cNvSpPr>
                  <a:spLocks noChangeShapeType="1"/>
                </p:cNvSpPr>
                <p:nvPr/>
              </p:nvSpPr>
              <p:spPr bwMode="auto">
                <a:xfrm flipV="1">
                  <a:off x="871" y="15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3" name="Line 1024"/>
                <p:cNvSpPr>
                  <a:spLocks noChangeShapeType="1"/>
                </p:cNvSpPr>
                <p:nvPr/>
              </p:nvSpPr>
              <p:spPr bwMode="auto">
                <a:xfrm flipV="1">
                  <a:off x="871" y="15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4" name="Line 1025"/>
                <p:cNvSpPr>
                  <a:spLocks noChangeShapeType="1"/>
                </p:cNvSpPr>
                <p:nvPr/>
              </p:nvSpPr>
              <p:spPr bwMode="auto">
                <a:xfrm flipV="1">
                  <a:off x="871" y="153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5" name="Line 1026"/>
                <p:cNvSpPr>
                  <a:spLocks noChangeShapeType="1"/>
                </p:cNvSpPr>
                <p:nvPr/>
              </p:nvSpPr>
              <p:spPr bwMode="auto">
                <a:xfrm flipV="1">
                  <a:off x="871" y="15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6" name="Line 1027"/>
                <p:cNvSpPr>
                  <a:spLocks noChangeShapeType="1"/>
                </p:cNvSpPr>
                <p:nvPr/>
              </p:nvSpPr>
              <p:spPr bwMode="auto">
                <a:xfrm flipV="1">
                  <a:off x="871" y="15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7" name="Line 1028"/>
                <p:cNvSpPr>
                  <a:spLocks noChangeShapeType="1"/>
                </p:cNvSpPr>
                <p:nvPr/>
              </p:nvSpPr>
              <p:spPr bwMode="auto">
                <a:xfrm flipV="1">
                  <a:off x="871" y="14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8" name="Line 1029"/>
                <p:cNvSpPr>
                  <a:spLocks noChangeShapeType="1"/>
                </p:cNvSpPr>
                <p:nvPr/>
              </p:nvSpPr>
              <p:spPr bwMode="auto">
                <a:xfrm flipV="1">
                  <a:off x="871" y="147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9" name="Line 1030"/>
                <p:cNvSpPr>
                  <a:spLocks noChangeShapeType="1"/>
                </p:cNvSpPr>
                <p:nvPr/>
              </p:nvSpPr>
              <p:spPr bwMode="auto">
                <a:xfrm flipV="1">
                  <a:off x="871" y="14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0" name="Line 1031"/>
                <p:cNvSpPr>
                  <a:spLocks noChangeShapeType="1"/>
                </p:cNvSpPr>
                <p:nvPr/>
              </p:nvSpPr>
              <p:spPr bwMode="auto">
                <a:xfrm flipV="1">
                  <a:off x="871" y="14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1" name="Line 1032"/>
                <p:cNvSpPr>
                  <a:spLocks noChangeShapeType="1"/>
                </p:cNvSpPr>
                <p:nvPr/>
              </p:nvSpPr>
              <p:spPr bwMode="auto">
                <a:xfrm flipV="1">
                  <a:off x="871" y="14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2" name="Line 1033"/>
                <p:cNvSpPr>
                  <a:spLocks noChangeShapeType="1"/>
                </p:cNvSpPr>
                <p:nvPr/>
              </p:nvSpPr>
              <p:spPr bwMode="auto">
                <a:xfrm flipV="1">
                  <a:off x="871" y="14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3" name="Line 1034"/>
                <p:cNvSpPr>
                  <a:spLocks noChangeShapeType="1"/>
                </p:cNvSpPr>
                <p:nvPr/>
              </p:nvSpPr>
              <p:spPr bwMode="auto">
                <a:xfrm flipV="1">
                  <a:off x="871" y="139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4" name="Line 1035"/>
                <p:cNvSpPr>
                  <a:spLocks noChangeShapeType="1"/>
                </p:cNvSpPr>
                <p:nvPr/>
              </p:nvSpPr>
              <p:spPr bwMode="auto">
                <a:xfrm flipV="1">
                  <a:off x="871" y="13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5" name="Line 1036"/>
                <p:cNvSpPr>
                  <a:spLocks noChangeShapeType="1"/>
                </p:cNvSpPr>
                <p:nvPr/>
              </p:nvSpPr>
              <p:spPr bwMode="auto">
                <a:xfrm flipV="1">
                  <a:off x="871" y="13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6" name="Line 1037"/>
                <p:cNvSpPr>
                  <a:spLocks noChangeShapeType="1"/>
                </p:cNvSpPr>
                <p:nvPr/>
              </p:nvSpPr>
              <p:spPr bwMode="auto">
                <a:xfrm flipV="1">
                  <a:off x="871" y="13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7" name="Line 1038"/>
                <p:cNvSpPr>
                  <a:spLocks noChangeShapeType="1"/>
                </p:cNvSpPr>
                <p:nvPr/>
              </p:nvSpPr>
              <p:spPr bwMode="auto">
                <a:xfrm flipV="1">
                  <a:off x="871" y="133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8" name="Line 1039"/>
                <p:cNvSpPr>
                  <a:spLocks noChangeShapeType="1"/>
                </p:cNvSpPr>
                <p:nvPr/>
              </p:nvSpPr>
              <p:spPr bwMode="auto">
                <a:xfrm flipV="1">
                  <a:off x="871" y="13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9" name="Line 1040"/>
                <p:cNvSpPr>
                  <a:spLocks noChangeShapeType="1"/>
                </p:cNvSpPr>
                <p:nvPr/>
              </p:nvSpPr>
              <p:spPr bwMode="auto">
                <a:xfrm flipV="1">
                  <a:off x="871" y="13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0" name="Line 1041"/>
                <p:cNvSpPr>
                  <a:spLocks noChangeShapeType="1"/>
                </p:cNvSpPr>
                <p:nvPr/>
              </p:nvSpPr>
              <p:spPr bwMode="auto">
                <a:xfrm flipV="1">
                  <a:off x="871" y="12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1" name="Line 1042"/>
                <p:cNvSpPr>
                  <a:spLocks noChangeShapeType="1"/>
                </p:cNvSpPr>
                <p:nvPr/>
              </p:nvSpPr>
              <p:spPr bwMode="auto">
                <a:xfrm flipV="1">
                  <a:off x="871" y="127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2" name="Line 1043"/>
                <p:cNvSpPr>
                  <a:spLocks noChangeShapeType="1"/>
                </p:cNvSpPr>
                <p:nvPr/>
              </p:nvSpPr>
              <p:spPr bwMode="auto">
                <a:xfrm flipV="1">
                  <a:off x="871" y="12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3" name="Line 1044"/>
                <p:cNvSpPr>
                  <a:spLocks noChangeShapeType="1"/>
                </p:cNvSpPr>
                <p:nvPr/>
              </p:nvSpPr>
              <p:spPr bwMode="auto">
                <a:xfrm flipV="1">
                  <a:off x="871" y="1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4" name="Line 1045"/>
                <p:cNvSpPr>
                  <a:spLocks noChangeShapeType="1"/>
                </p:cNvSpPr>
                <p:nvPr/>
              </p:nvSpPr>
              <p:spPr bwMode="auto">
                <a:xfrm flipV="1">
                  <a:off x="871" y="1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5" name="Line 1046"/>
                <p:cNvSpPr>
                  <a:spLocks noChangeShapeType="1"/>
                </p:cNvSpPr>
                <p:nvPr/>
              </p:nvSpPr>
              <p:spPr bwMode="auto">
                <a:xfrm flipV="1">
                  <a:off x="871" y="1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6" name="Line 1047"/>
                <p:cNvSpPr>
                  <a:spLocks noChangeShapeType="1"/>
                </p:cNvSpPr>
                <p:nvPr/>
              </p:nvSpPr>
              <p:spPr bwMode="auto">
                <a:xfrm flipV="1">
                  <a:off x="871" y="1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7" name="Line 1048"/>
                <p:cNvSpPr>
                  <a:spLocks noChangeShapeType="1"/>
                </p:cNvSpPr>
                <p:nvPr/>
              </p:nvSpPr>
              <p:spPr bwMode="auto">
                <a:xfrm flipV="1">
                  <a:off x="871" y="1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8" name="Line 1049"/>
                <p:cNvSpPr>
                  <a:spLocks noChangeShapeType="1"/>
                </p:cNvSpPr>
                <p:nvPr/>
              </p:nvSpPr>
              <p:spPr bwMode="auto">
                <a:xfrm flipV="1">
                  <a:off x="871" y="117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9" name="Line 1050"/>
                <p:cNvSpPr>
                  <a:spLocks noChangeShapeType="1"/>
                </p:cNvSpPr>
                <p:nvPr/>
              </p:nvSpPr>
              <p:spPr bwMode="auto">
                <a:xfrm flipV="1">
                  <a:off x="871" y="1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0" name="Line 1051"/>
                <p:cNvSpPr>
                  <a:spLocks noChangeShapeType="1"/>
                </p:cNvSpPr>
                <p:nvPr/>
              </p:nvSpPr>
              <p:spPr bwMode="auto">
                <a:xfrm flipV="1">
                  <a:off x="871" y="11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1" name="Line 1052"/>
                <p:cNvSpPr>
                  <a:spLocks noChangeShapeType="1"/>
                </p:cNvSpPr>
                <p:nvPr/>
              </p:nvSpPr>
              <p:spPr bwMode="auto">
                <a:xfrm flipV="1">
                  <a:off x="871" y="112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2" name="Line 1053"/>
                <p:cNvSpPr>
                  <a:spLocks noChangeShapeType="1"/>
                </p:cNvSpPr>
                <p:nvPr/>
              </p:nvSpPr>
              <p:spPr bwMode="auto">
                <a:xfrm flipV="1">
                  <a:off x="871" y="11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3" name="Line 1054"/>
                <p:cNvSpPr>
                  <a:spLocks noChangeShapeType="1"/>
                </p:cNvSpPr>
                <p:nvPr/>
              </p:nvSpPr>
              <p:spPr bwMode="auto">
                <a:xfrm flipV="1">
                  <a:off x="871" y="109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4" name="Line 1055"/>
                <p:cNvSpPr>
                  <a:spLocks noChangeShapeType="1"/>
                </p:cNvSpPr>
                <p:nvPr/>
              </p:nvSpPr>
              <p:spPr bwMode="auto">
                <a:xfrm flipV="1">
                  <a:off x="871" y="108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5" name="Line 1056"/>
                <p:cNvSpPr>
                  <a:spLocks noChangeShapeType="1"/>
                </p:cNvSpPr>
                <p:nvPr/>
              </p:nvSpPr>
              <p:spPr bwMode="auto">
                <a:xfrm flipV="1">
                  <a:off x="871" y="10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6" name="Line 1057"/>
                <p:cNvSpPr>
                  <a:spLocks noChangeShapeType="1"/>
                </p:cNvSpPr>
                <p:nvPr/>
              </p:nvSpPr>
              <p:spPr bwMode="auto">
                <a:xfrm flipV="1">
                  <a:off x="871" y="10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7" name="Line 1058"/>
                <p:cNvSpPr>
                  <a:spLocks noChangeShapeType="1"/>
                </p:cNvSpPr>
                <p:nvPr/>
              </p:nvSpPr>
              <p:spPr bwMode="auto">
                <a:xfrm flipV="1">
                  <a:off x="871" y="10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8" name="Line 1059"/>
                <p:cNvSpPr>
                  <a:spLocks noChangeShapeType="1"/>
                </p:cNvSpPr>
                <p:nvPr/>
              </p:nvSpPr>
              <p:spPr bwMode="auto">
                <a:xfrm flipV="1">
                  <a:off x="871" y="102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9" name="Line 1060"/>
                <p:cNvSpPr>
                  <a:spLocks noChangeShapeType="1"/>
                </p:cNvSpPr>
                <p:nvPr/>
              </p:nvSpPr>
              <p:spPr bwMode="auto">
                <a:xfrm flipV="1">
                  <a:off x="871" y="100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0" name="Line 1061"/>
                <p:cNvSpPr>
                  <a:spLocks noChangeShapeType="1"/>
                </p:cNvSpPr>
                <p:nvPr/>
              </p:nvSpPr>
              <p:spPr bwMode="auto">
                <a:xfrm flipV="1">
                  <a:off x="871" y="99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1" name="Line 1062"/>
                <p:cNvSpPr>
                  <a:spLocks noChangeShapeType="1"/>
                </p:cNvSpPr>
                <p:nvPr/>
              </p:nvSpPr>
              <p:spPr bwMode="auto">
                <a:xfrm flipV="1">
                  <a:off x="871" y="974"/>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2" name="Line 1063"/>
                <p:cNvSpPr>
                  <a:spLocks noChangeShapeType="1"/>
                </p:cNvSpPr>
                <p:nvPr/>
              </p:nvSpPr>
              <p:spPr bwMode="auto">
                <a:xfrm flipV="1">
                  <a:off x="871" y="9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3" name="Line 1064"/>
                <p:cNvSpPr>
                  <a:spLocks noChangeShapeType="1"/>
                </p:cNvSpPr>
                <p:nvPr/>
              </p:nvSpPr>
              <p:spPr bwMode="auto">
                <a:xfrm flipV="1">
                  <a:off x="871" y="9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4" name="Line 1065"/>
                <p:cNvSpPr>
                  <a:spLocks noChangeShapeType="1"/>
                </p:cNvSpPr>
                <p:nvPr/>
              </p:nvSpPr>
              <p:spPr bwMode="auto">
                <a:xfrm flipV="1">
                  <a:off x="871" y="93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5" name="Line 1066"/>
                <p:cNvSpPr>
                  <a:spLocks noChangeShapeType="1"/>
                </p:cNvSpPr>
                <p:nvPr/>
              </p:nvSpPr>
              <p:spPr bwMode="auto">
                <a:xfrm flipV="1">
                  <a:off x="871" y="9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6" name="Line 1067"/>
                <p:cNvSpPr>
                  <a:spLocks noChangeShapeType="1"/>
                </p:cNvSpPr>
                <p:nvPr/>
              </p:nvSpPr>
              <p:spPr bwMode="auto">
                <a:xfrm flipV="1">
                  <a:off x="871" y="8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7" name="Line 1068"/>
                <p:cNvSpPr>
                  <a:spLocks noChangeShapeType="1"/>
                </p:cNvSpPr>
                <p:nvPr/>
              </p:nvSpPr>
              <p:spPr bwMode="auto">
                <a:xfrm flipV="1">
                  <a:off x="871" y="8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8" name="Line 1069"/>
                <p:cNvSpPr>
                  <a:spLocks noChangeShapeType="1"/>
                </p:cNvSpPr>
                <p:nvPr/>
              </p:nvSpPr>
              <p:spPr bwMode="auto">
                <a:xfrm flipV="1">
                  <a:off x="871" y="8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9" name="Line 1070"/>
                <p:cNvSpPr>
                  <a:spLocks noChangeShapeType="1"/>
                </p:cNvSpPr>
                <p:nvPr/>
              </p:nvSpPr>
              <p:spPr bwMode="auto">
                <a:xfrm flipV="1">
                  <a:off x="871" y="8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0" name="Line 1071"/>
                <p:cNvSpPr>
                  <a:spLocks noChangeShapeType="1"/>
                </p:cNvSpPr>
                <p:nvPr/>
              </p:nvSpPr>
              <p:spPr bwMode="auto">
                <a:xfrm flipV="1">
                  <a:off x="871" y="8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1" name="Line 1072"/>
                <p:cNvSpPr>
                  <a:spLocks noChangeShapeType="1"/>
                </p:cNvSpPr>
                <p:nvPr/>
              </p:nvSpPr>
              <p:spPr bwMode="auto">
                <a:xfrm flipV="1">
                  <a:off x="871" y="8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2" name="Line 1073"/>
                <p:cNvSpPr>
                  <a:spLocks noChangeShapeType="1"/>
                </p:cNvSpPr>
                <p:nvPr/>
              </p:nvSpPr>
              <p:spPr bwMode="auto">
                <a:xfrm flipV="1">
                  <a:off x="871" y="8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3" name="Line 1074"/>
                <p:cNvSpPr>
                  <a:spLocks noChangeShapeType="1"/>
                </p:cNvSpPr>
                <p:nvPr/>
              </p:nvSpPr>
              <p:spPr bwMode="auto">
                <a:xfrm flipV="1">
                  <a:off x="871" y="7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4" name="Line 1075"/>
                <p:cNvSpPr>
                  <a:spLocks noChangeShapeType="1"/>
                </p:cNvSpPr>
                <p:nvPr/>
              </p:nvSpPr>
              <p:spPr bwMode="auto">
                <a:xfrm flipV="1">
                  <a:off x="871" y="7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5" name="Line 1076"/>
                <p:cNvSpPr>
                  <a:spLocks noChangeShapeType="1"/>
                </p:cNvSpPr>
                <p:nvPr/>
              </p:nvSpPr>
              <p:spPr bwMode="auto">
                <a:xfrm flipV="1">
                  <a:off x="1245" y="19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 name="Line 1077"/>
                <p:cNvSpPr>
                  <a:spLocks noChangeShapeType="1"/>
                </p:cNvSpPr>
                <p:nvPr/>
              </p:nvSpPr>
              <p:spPr bwMode="auto">
                <a:xfrm flipV="1">
                  <a:off x="1245" y="19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7" name="Line 1078"/>
                <p:cNvSpPr>
                  <a:spLocks noChangeShapeType="1"/>
                </p:cNvSpPr>
                <p:nvPr/>
              </p:nvSpPr>
              <p:spPr bwMode="auto">
                <a:xfrm flipV="1">
                  <a:off x="1245" y="19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8" name="Line 1079"/>
                <p:cNvSpPr>
                  <a:spLocks noChangeShapeType="1"/>
                </p:cNvSpPr>
                <p:nvPr/>
              </p:nvSpPr>
              <p:spPr bwMode="auto">
                <a:xfrm flipV="1">
                  <a:off x="1245"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9" name="Line 1080"/>
                <p:cNvSpPr>
                  <a:spLocks noChangeShapeType="1"/>
                </p:cNvSpPr>
                <p:nvPr/>
              </p:nvSpPr>
              <p:spPr bwMode="auto">
                <a:xfrm flipV="1">
                  <a:off x="1245"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0" name="Line 1081"/>
                <p:cNvSpPr>
                  <a:spLocks noChangeShapeType="1"/>
                </p:cNvSpPr>
                <p:nvPr/>
              </p:nvSpPr>
              <p:spPr bwMode="auto">
                <a:xfrm flipV="1">
                  <a:off x="1245" y="186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1" name="Line 1082"/>
                <p:cNvSpPr>
                  <a:spLocks noChangeShapeType="1"/>
                </p:cNvSpPr>
                <p:nvPr/>
              </p:nvSpPr>
              <p:spPr bwMode="auto">
                <a:xfrm flipV="1">
                  <a:off x="1245" y="18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2" name="Line 1083"/>
                <p:cNvSpPr>
                  <a:spLocks noChangeShapeType="1"/>
                </p:cNvSpPr>
                <p:nvPr/>
              </p:nvSpPr>
              <p:spPr bwMode="auto">
                <a:xfrm flipV="1">
                  <a:off x="1245" y="183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3" name="Line 1084"/>
                <p:cNvSpPr>
                  <a:spLocks noChangeShapeType="1"/>
                </p:cNvSpPr>
                <p:nvPr/>
              </p:nvSpPr>
              <p:spPr bwMode="auto">
                <a:xfrm flipV="1">
                  <a:off x="1245" y="182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4" name="Line 1085"/>
                <p:cNvSpPr>
                  <a:spLocks noChangeShapeType="1"/>
                </p:cNvSpPr>
                <p:nvPr/>
              </p:nvSpPr>
              <p:spPr bwMode="auto">
                <a:xfrm flipV="1">
                  <a:off x="1245" y="180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5" name="Line 1086"/>
                <p:cNvSpPr>
                  <a:spLocks noChangeShapeType="1"/>
                </p:cNvSpPr>
                <p:nvPr/>
              </p:nvSpPr>
              <p:spPr bwMode="auto">
                <a:xfrm flipV="1">
                  <a:off x="1245" y="17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6" name="Line 1087"/>
                <p:cNvSpPr>
                  <a:spLocks noChangeShapeType="1"/>
                </p:cNvSpPr>
                <p:nvPr/>
              </p:nvSpPr>
              <p:spPr bwMode="auto">
                <a:xfrm flipV="1">
                  <a:off x="1245" y="177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7" name="Line 1088"/>
                <p:cNvSpPr>
                  <a:spLocks noChangeShapeType="1"/>
                </p:cNvSpPr>
                <p:nvPr/>
              </p:nvSpPr>
              <p:spPr bwMode="auto">
                <a:xfrm flipV="1">
                  <a:off x="1245" y="17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8" name="Line 1089"/>
                <p:cNvSpPr>
                  <a:spLocks noChangeShapeType="1"/>
                </p:cNvSpPr>
                <p:nvPr/>
              </p:nvSpPr>
              <p:spPr bwMode="auto">
                <a:xfrm flipV="1">
                  <a:off x="1245" y="17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9" name="Line 1090"/>
                <p:cNvSpPr>
                  <a:spLocks noChangeShapeType="1"/>
                </p:cNvSpPr>
                <p:nvPr/>
              </p:nvSpPr>
              <p:spPr bwMode="auto">
                <a:xfrm flipV="1">
                  <a:off x="1245" y="173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0" name="Line 1091"/>
                <p:cNvSpPr>
                  <a:spLocks noChangeShapeType="1"/>
                </p:cNvSpPr>
                <p:nvPr/>
              </p:nvSpPr>
              <p:spPr bwMode="auto">
                <a:xfrm flipV="1">
                  <a:off x="1245" y="17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1" name="Line 1092"/>
                <p:cNvSpPr>
                  <a:spLocks noChangeShapeType="1"/>
                </p:cNvSpPr>
                <p:nvPr/>
              </p:nvSpPr>
              <p:spPr bwMode="auto">
                <a:xfrm flipV="1">
                  <a:off x="1245" y="17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2" name="Line 1093"/>
                <p:cNvSpPr>
                  <a:spLocks noChangeShapeType="1"/>
                </p:cNvSpPr>
                <p:nvPr/>
              </p:nvSpPr>
              <p:spPr bwMode="auto">
                <a:xfrm flipV="1">
                  <a:off x="1245" y="16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3" name="Line 1094"/>
                <p:cNvSpPr>
                  <a:spLocks noChangeShapeType="1"/>
                </p:cNvSpPr>
                <p:nvPr/>
              </p:nvSpPr>
              <p:spPr bwMode="auto">
                <a:xfrm flipV="1">
                  <a:off x="1245" y="16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4" name="Line 1095"/>
                <p:cNvSpPr>
                  <a:spLocks noChangeShapeType="1"/>
                </p:cNvSpPr>
                <p:nvPr/>
              </p:nvSpPr>
              <p:spPr bwMode="auto">
                <a:xfrm flipV="1">
                  <a:off x="1245" y="16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 name="Line 1096"/>
                <p:cNvSpPr>
                  <a:spLocks noChangeShapeType="1"/>
                </p:cNvSpPr>
                <p:nvPr/>
              </p:nvSpPr>
              <p:spPr bwMode="auto">
                <a:xfrm flipV="1">
                  <a:off x="1245" y="16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 name="Line 1097"/>
                <p:cNvSpPr>
                  <a:spLocks noChangeShapeType="1"/>
                </p:cNvSpPr>
                <p:nvPr/>
              </p:nvSpPr>
              <p:spPr bwMode="auto">
                <a:xfrm flipV="1">
                  <a:off x="1245" y="16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 name="Line 1098"/>
                <p:cNvSpPr>
                  <a:spLocks noChangeShapeType="1"/>
                </p:cNvSpPr>
                <p:nvPr/>
              </p:nvSpPr>
              <p:spPr bwMode="auto">
                <a:xfrm flipV="1">
                  <a:off x="1245" y="161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 name="Line 1099"/>
                <p:cNvSpPr>
                  <a:spLocks noChangeShapeType="1"/>
                </p:cNvSpPr>
                <p:nvPr/>
              </p:nvSpPr>
              <p:spPr bwMode="auto">
                <a:xfrm flipV="1">
                  <a:off x="1245" y="15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 name="Line 1100"/>
                <p:cNvSpPr>
                  <a:spLocks noChangeShapeType="1"/>
                </p:cNvSpPr>
                <p:nvPr/>
              </p:nvSpPr>
              <p:spPr bwMode="auto">
                <a:xfrm flipV="1">
                  <a:off x="1245" y="15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 name="Line 1101"/>
                <p:cNvSpPr>
                  <a:spLocks noChangeShapeType="1"/>
                </p:cNvSpPr>
                <p:nvPr/>
              </p:nvSpPr>
              <p:spPr bwMode="auto">
                <a:xfrm flipV="1">
                  <a:off x="1245" y="15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 name="Line 1102"/>
                <p:cNvSpPr>
                  <a:spLocks noChangeShapeType="1"/>
                </p:cNvSpPr>
                <p:nvPr/>
              </p:nvSpPr>
              <p:spPr bwMode="auto">
                <a:xfrm flipV="1">
                  <a:off x="1245" y="15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 name="Line 1103"/>
                <p:cNvSpPr>
                  <a:spLocks noChangeShapeType="1"/>
                </p:cNvSpPr>
                <p:nvPr/>
              </p:nvSpPr>
              <p:spPr bwMode="auto">
                <a:xfrm flipV="1">
                  <a:off x="1245" y="153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 name="Line 1104"/>
                <p:cNvSpPr>
                  <a:spLocks noChangeShapeType="1"/>
                </p:cNvSpPr>
                <p:nvPr/>
              </p:nvSpPr>
              <p:spPr bwMode="auto">
                <a:xfrm flipV="1">
                  <a:off x="1245" y="15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 name="Line 1105"/>
                <p:cNvSpPr>
                  <a:spLocks noChangeShapeType="1"/>
                </p:cNvSpPr>
                <p:nvPr/>
              </p:nvSpPr>
              <p:spPr bwMode="auto">
                <a:xfrm flipV="1">
                  <a:off x="1245" y="15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 name="Line 1106"/>
                <p:cNvSpPr>
                  <a:spLocks noChangeShapeType="1"/>
                </p:cNvSpPr>
                <p:nvPr/>
              </p:nvSpPr>
              <p:spPr bwMode="auto">
                <a:xfrm flipV="1">
                  <a:off x="1245" y="14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 name="Line 1107"/>
                <p:cNvSpPr>
                  <a:spLocks noChangeShapeType="1"/>
                </p:cNvSpPr>
                <p:nvPr/>
              </p:nvSpPr>
              <p:spPr bwMode="auto">
                <a:xfrm flipV="1">
                  <a:off x="1245" y="147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7" name="Line 1108"/>
                <p:cNvSpPr>
                  <a:spLocks noChangeShapeType="1"/>
                </p:cNvSpPr>
                <p:nvPr/>
              </p:nvSpPr>
              <p:spPr bwMode="auto">
                <a:xfrm flipV="1">
                  <a:off x="1245" y="14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 name="Line 1109"/>
                <p:cNvSpPr>
                  <a:spLocks noChangeShapeType="1"/>
                </p:cNvSpPr>
                <p:nvPr/>
              </p:nvSpPr>
              <p:spPr bwMode="auto">
                <a:xfrm flipV="1">
                  <a:off x="1245" y="14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 name="Line 1110"/>
                <p:cNvSpPr>
                  <a:spLocks noChangeShapeType="1"/>
                </p:cNvSpPr>
                <p:nvPr/>
              </p:nvSpPr>
              <p:spPr bwMode="auto">
                <a:xfrm flipV="1">
                  <a:off x="1245" y="14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 name="Line 1111"/>
                <p:cNvSpPr>
                  <a:spLocks noChangeShapeType="1"/>
                </p:cNvSpPr>
                <p:nvPr/>
              </p:nvSpPr>
              <p:spPr bwMode="auto">
                <a:xfrm flipV="1">
                  <a:off x="1245" y="14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1" name="Line 1112"/>
                <p:cNvSpPr>
                  <a:spLocks noChangeShapeType="1"/>
                </p:cNvSpPr>
                <p:nvPr/>
              </p:nvSpPr>
              <p:spPr bwMode="auto">
                <a:xfrm flipV="1">
                  <a:off x="1245" y="139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2" name="Line 1113"/>
                <p:cNvSpPr>
                  <a:spLocks noChangeShapeType="1"/>
                </p:cNvSpPr>
                <p:nvPr/>
              </p:nvSpPr>
              <p:spPr bwMode="auto">
                <a:xfrm flipV="1">
                  <a:off x="1245" y="13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3" name="Line 1114"/>
                <p:cNvSpPr>
                  <a:spLocks noChangeShapeType="1"/>
                </p:cNvSpPr>
                <p:nvPr/>
              </p:nvSpPr>
              <p:spPr bwMode="auto">
                <a:xfrm flipV="1">
                  <a:off x="1245" y="13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4" name="Line 1115"/>
                <p:cNvSpPr>
                  <a:spLocks noChangeShapeType="1"/>
                </p:cNvSpPr>
                <p:nvPr/>
              </p:nvSpPr>
              <p:spPr bwMode="auto">
                <a:xfrm flipV="1">
                  <a:off x="1245" y="13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5" name="Line 1116"/>
                <p:cNvSpPr>
                  <a:spLocks noChangeShapeType="1"/>
                </p:cNvSpPr>
                <p:nvPr/>
              </p:nvSpPr>
              <p:spPr bwMode="auto">
                <a:xfrm flipV="1">
                  <a:off x="1245" y="133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6" name="Line 1117"/>
                <p:cNvSpPr>
                  <a:spLocks noChangeShapeType="1"/>
                </p:cNvSpPr>
                <p:nvPr/>
              </p:nvSpPr>
              <p:spPr bwMode="auto">
                <a:xfrm flipV="1">
                  <a:off x="1245" y="13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7" name="Line 1118"/>
                <p:cNvSpPr>
                  <a:spLocks noChangeShapeType="1"/>
                </p:cNvSpPr>
                <p:nvPr/>
              </p:nvSpPr>
              <p:spPr bwMode="auto">
                <a:xfrm flipV="1">
                  <a:off x="1245" y="13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8" name="Line 1119"/>
                <p:cNvSpPr>
                  <a:spLocks noChangeShapeType="1"/>
                </p:cNvSpPr>
                <p:nvPr/>
              </p:nvSpPr>
              <p:spPr bwMode="auto">
                <a:xfrm flipV="1">
                  <a:off x="1245" y="12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9" name="Line 1120"/>
                <p:cNvSpPr>
                  <a:spLocks noChangeShapeType="1"/>
                </p:cNvSpPr>
                <p:nvPr/>
              </p:nvSpPr>
              <p:spPr bwMode="auto">
                <a:xfrm flipV="1">
                  <a:off x="1245" y="127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0" name="Line 1121"/>
                <p:cNvSpPr>
                  <a:spLocks noChangeShapeType="1"/>
                </p:cNvSpPr>
                <p:nvPr/>
              </p:nvSpPr>
              <p:spPr bwMode="auto">
                <a:xfrm flipV="1">
                  <a:off x="1245" y="12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1" name="Line 1122"/>
                <p:cNvSpPr>
                  <a:spLocks noChangeShapeType="1"/>
                </p:cNvSpPr>
                <p:nvPr/>
              </p:nvSpPr>
              <p:spPr bwMode="auto">
                <a:xfrm flipV="1">
                  <a:off x="1245" y="1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 name="Line 1123"/>
                <p:cNvSpPr>
                  <a:spLocks noChangeShapeType="1"/>
                </p:cNvSpPr>
                <p:nvPr/>
              </p:nvSpPr>
              <p:spPr bwMode="auto">
                <a:xfrm flipV="1">
                  <a:off x="1245" y="1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3" name="Line 1124"/>
                <p:cNvSpPr>
                  <a:spLocks noChangeShapeType="1"/>
                </p:cNvSpPr>
                <p:nvPr/>
              </p:nvSpPr>
              <p:spPr bwMode="auto">
                <a:xfrm flipV="1">
                  <a:off x="1245" y="1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 name="Line 1125"/>
                <p:cNvSpPr>
                  <a:spLocks noChangeShapeType="1"/>
                </p:cNvSpPr>
                <p:nvPr/>
              </p:nvSpPr>
              <p:spPr bwMode="auto">
                <a:xfrm flipV="1">
                  <a:off x="1245" y="1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5" name="Line 1126"/>
                <p:cNvSpPr>
                  <a:spLocks noChangeShapeType="1"/>
                </p:cNvSpPr>
                <p:nvPr/>
              </p:nvSpPr>
              <p:spPr bwMode="auto">
                <a:xfrm flipV="1">
                  <a:off x="1245" y="1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6" name="Line 1127"/>
                <p:cNvSpPr>
                  <a:spLocks noChangeShapeType="1"/>
                </p:cNvSpPr>
                <p:nvPr/>
              </p:nvSpPr>
              <p:spPr bwMode="auto">
                <a:xfrm flipV="1">
                  <a:off x="1245" y="117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7" name="Line 1128"/>
                <p:cNvSpPr>
                  <a:spLocks noChangeShapeType="1"/>
                </p:cNvSpPr>
                <p:nvPr/>
              </p:nvSpPr>
              <p:spPr bwMode="auto">
                <a:xfrm flipV="1">
                  <a:off x="1245" y="1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8" name="Line 1129"/>
                <p:cNvSpPr>
                  <a:spLocks noChangeShapeType="1"/>
                </p:cNvSpPr>
                <p:nvPr/>
              </p:nvSpPr>
              <p:spPr bwMode="auto">
                <a:xfrm flipV="1">
                  <a:off x="1245" y="11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9" name="Line 1130"/>
                <p:cNvSpPr>
                  <a:spLocks noChangeShapeType="1"/>
                </p:cNvSpPr>
                <p:nvPr/>
              </p:nvSpPr>
              <p:spPr bwMode="auto">
                <a:xfrm flipV="1">
                  <a:off x="1245" y="112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0" name="Line 1131"/>
                <p:cNvSpPr>
                  <a:spLocks noChangeShapeType="1"/>
                </p:cNvSpPr>
                <p:nvPr/>
              </p:nvSpPr>
              <p:spPr bwMode="auto">
                <a:xfrm flipV="1">
                  <a:off x="1245" y="11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1" name="Line 1132"/>
                <p:cNvSpPr>
                  <a:spLocks noChangeShapeType="1"/>
                </p:cNvSpPr>
                <p:nvPr/>
              </p:nvSpPr>
              <p:spPr bwMode="auto">
                <a:xfrm flipV="1">
                  <a:off x="1245" y="109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2" name="Line 1133"/>
                <p:cNvSpPr>
                  <a:spLocks noChangeShapeType="1"/>
                </p:cNvSpPr>
                <p:nvPr/>
              </p:nvSpPr>
              <p:spPr bwMode="auto">
                <a:xfrm flipV="1">
                  <a:off x="1245" y="108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3" name="Line 1134"/>
                <p:cNvSpPr>
                  <a:spLocks noChangeShapeType="1"/>
                </p:cNvSpPr>
                <p:nvPr/>
              </p:nvSpPr>
              <p:spPr bwMode="auto">
                <a:xfrm flipV="1">
                  <a:off x="1245" y="10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4" name="Line 1135"/>
                <p:cNvSpPr>
                  <a:spLocks noChangeShapeType="1"/>
                </p:cNvSpPr>
                <p:nvPr/>
              </p:nvSpPr>
              <p:spPr bwMode="auto">
                <a:xfrm flipV="1">
                  <a:off x="1245" y="10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5" name="Line 1136"/>
                <p:cNvSpPr>
                  <a:spLocks noChangeShapeType="1"/>
                </p:cNvSpPr>
                <p:nvPr/>
              </p:nvSpPr>
              <p:spPr bwMode="auto">
                <a:xfrm flipV="1">
                  <a:off x="1245" y="10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6" name="Line 1137"/>
                <p:cNvSpPr>
                  <a:spLocks noChangeShapeType="1"/>
                </p:cNvSpPr>
                <p:nvPr/>
              </p:nvSpPr>
              <p:spPr bwMode="auto">
                <a:xfrm flipV="1">
                  <a:off x="1245" y="102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7" name="Line 1138"/>
                <p:cNvSpPr>
                  <a:spLocks noChangeShapeType="1"/>
                </p:cNvSpPr>
                <p:nvPr/>
              </p:nvSpPr>
              <p:spPr bwMode="auto">
                <a:xfrm flipV="1">
                  <a:off x="1245" y="100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8" name="Line 1139"/>
                <p:cNvSpPr>
                  <a:spLocks noChangeShapeType="1"/>
                </p:cNvSpPr>
                <p:nvPr/>
              </p:nvSpPr>
              <p:spPr bwMode="auto">
                <a:xfrm flipV="1">
                  <a:off x="1245" y="99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9" name="Line 1140"/>
                <p:cNvSpPr>
                  <a:spLocks noChangeShapeType="1"/>
                </p:cNvSpPr>
                <p:nvPr/>
              </p:nvSpPr>
              <p:spPr bwMode="auto">
                <a:xfrm flipV="1">
                  <a:off x="1245" y="974"/>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0" name="Line 1141"/>
                <p:cNvSpPr>
                  <a:spLocks noChangeShapeType="1"/>
                </p:cNvSpPr>
                <p:nvPr/>
              </p:nvSpPr>
              <p:spPr bwMode="auto">
                <a:xfrm flipV="1">
                  <a:off x="1245" y="9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1" name="Line 1142"/>
                <p:cNvSpPr>
                  <a:spLocks noChangeShapeType="1"/>
                </p:cNvSpPr>
                <p:nvPr/>
              </p:nvSpPr>
              <p:spPr bwMode="auto">
                <a:xfrm flipV="1">
                  <a:off x="1245" y="9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2" name="Line 1143"/>
                <p:cNvSpPr>
                  <a:spLocks noChangeShapeType="1"/>
                </p:cNvSpPr>
                <p:nvPr/>
              </p:nvSpPr>
              <p:spPr bwMode="auto">
                <a:xfrm flipV="1">
                  <a:off x="1245" y="93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3" name="Line 1144"/>
                <p:cNvSpPr>
                  <a:spLocks noChangeShapeType="1"/>
                </p:cNvSpPr>
                <p:nvPr/>
              </p:nvSpPr>
              <p:spPr bwMode="auto">
                <a:xfrm flipV="1">
                  <a:off x="1245" y="9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4" name="Line 1145"/>
                <p:cNvSpPr>
                  <a:spLocks noChangeShapeType="1"/>
                </p:cNvSpPr>
                <p:nvPr/>
              </p:nvSpPr>
              <p:spPr bwMode="auto">
                <a:xfrm flipV="1">
                  <a:off x="1245" y="8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5" name="Line 1146"/>
                <p:cNvSpPr>
                  <a:spLocks noChangeShapeType="1"/>
                </p:cNvSpPr>
                <p:nvPr/>
              </p:nvSpPr>
              <p:spPr bwMode="auto">
                <a:xfrm flipV="1">
                  <a:off x="1245" y="8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6" name="Line 1147"/>
                <p:cNvSpPr>
                  <a:spLocks noChangeShapeType="1"/>
                </p:cNvSpPr>
                <p:nvPr/>
              </p:nvSpPr>
              <p:spPr bwMode="auto">
                <a:xfrm flipV="1">
                  <a:off x="1245" y="8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7" name="Line 1148"/>
                <p:cNvSpPr>
                  <a:spLocks noChangeShapeType="1"/>
                </p:cNvSpPr>
                <p:nvPr/>
              </p:nvSpPr>
              <p:spPr bwMode="auto">
                <a:xfrm flipV="1">
                  <a:off x="1245" y="8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8" name="Line 1149"/>
                <p:cNvSpPr>
                  <a:spLocks noChangeShapeType="1"/>
                </p:cNvSpPr>
                <p:nvPr/>
              </p:nvSpPr>
              <p:spPr bwMode="auto">
                <a:xfrm flipV="1">
                  <a:off x="1245" y="8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9" name="Line 1150"/>
                <p:cNvSpPr>
                  <a:spLocks noChangeShapeType="1"/>
                </p:cNvSpPr>
                <p:nvPr/>
              </p:nvSpPr>
              <p:spPr bwMode="auto">
                <a:xfrm flipV="1">
                  <a:off x="1245" y="8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0" name="Line 1151"/>
                <p:cNvSpPr>
                  <a:spLocks noChangeShapeType="1"/>
                </p:cNvSpPr>
                <p:nvPr/>
              </p:nvSpPr>
              <p:spPr bwMode="auto">
                <a:xfrm flipV="1">
                  <a:off x="1245" y="8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1" name="Line 1152"/>
                <p:cNvSpPr>
                  <a:spLocks noChangeShapeType="1"/>
                </p:cNvSpPr>
                <p:nvPr/>
              </p:nvSpPr>
              <p:spPr bwMode="auto">
                <a:xfrm flipV="1">
                  <a:off x="1245" y="7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2" name="Line 1153"/>
                <p:cNvSpPr>
                  <a:spLocks noChangeShapeType="1"/>
                </p:cNvSpPr>
                <p:nvPr/>
              </p:nvSpPr>
              <p:spPr bwMode="auto">
                <a:xfrm flipV="1">
                  <a:off x="1245" y="7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3" name="Line 1154"/>
                <p:cNvSpPr>
                  <a:spLocks noChangeShapeType="1"/>
                </p:cNvSpPr>
                <p:nvPr/>
              </p:nvSpPr>
              <p:spPr bwMode="auto">
                <a:xfrm flipV="1">
                  <a:off x="1620" y="19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4" name="Line 1155"/>
                <p:cNvSpPr>
                  <a:spLocks noChangeShapeType="1"/>
                </p:cNvSpPr>
                <p:nvPr/>
              </p:nvSpPr>
              <p:spPr bwMode="auto">
                <a:xfrm flipV="1">
                  <a:off x="1620" y="19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5" name="Line 1156"/>
                <p:cNvSpPr>
                  <a:spLocks noChangeShapeType="1"/>
                </p:cNvSpPr>
                <p:nvPr/>
              </p:nvSpPr>
              <p:spPr bwMode="auto">
                <a:xfrm flipV="1">
                  <a:off x="1620" y="19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6" name="Line 1157"/>
                <p:cNvSpPr>
                  <a:spLocks noChangeShapeType="1"/>
                </p:cNvSpPr>
                <p:nvPr/>
              </p:nvSpPr>
              <p:spPr bwMode="auto">
                <a:xfrm flipV="1">
                  <a:off x="1620"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7" name="Line 1158"/>
                <p:cNvSpPr>
                  <a:spLocks noChangeShapeType="1"/>
                </p:cNvSpPr>
                <p:nvPr/>
              </p:nvSpPr>
              <p:spPr bwMode="auto">
                <a:xfrm flipV="1">
                  <a:off x="1620"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8" name="Line 1159"/>
                <p:cNvSpPr>
                  <a:spLocks noChangeShapeType="1"/>
                </p:cNvSpPr>
                <p:nvPr/>
              </p:nvSpPr>
              <p:spPr bwMode="auto">
                <a:xfrm flipV="1">
                  <a:off x="1620" y="186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9" name="Line 1160"/>
                <p:cNvSpPr>
                  <a:spLocks noChangeShapeType="1"/>
                </p:cNvSpPr>
                <p:nvPr/>
              </p:nvSpPr>
              <p:spPr bwMode="auto">
                <a:xfrm flipV="1">
                  <a:off x="1620" y="18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 name="Line 1161"/>
                <p:cNvSpPr>
                  <a:spLocks noChangeShapeType="1"/>
                </p:cNvSpPr>
                <p:nvPr/>
              </p:nvSpPr>
              <p:spPr bwMode="auto">
                <a:xfrm flipV="1">
                  <a:off x="1620" y="183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1" name="Line 1162"/>
                <p:cNvSpPr>
                  <a:spLocks noChangeShapeType="1"/>
                </p:cNvSpPr>
                <p:nvPr/>
              </p:nvSpPr>
              <p:spPr bwMode="auto">
                <a:xfrm flipV="1">
                  <a:off x="1620" y="182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 name="Line 1163"/>
                <p:cNvSpPr>
                  <a:spLocks noChangeShapeType="1"/>
                </p:cNvSpPr>
                <p:nvPr/>
              </p:nvSpPr>
              <p:spPr bwMode="auto">
                <a:xfrm flipV="1">
                  <a:off x="1620" y="180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3" name="Line 1164"/>
                <p:cNvSpPr>
                  <a:spLocks noChangeShapeType="1"/>
                </p:cNvSpPr>
                <p:nvPr/>
              </p:nvSpPr>
              <p:spPr bwMode="auto">
                <a:xfrm flipV="1">
                  <a:off x="1620" y="17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 name="Line 1165"/>
                <p:cNvSpPr>
                  <a:spLocks noChangeShapeType="1"/>
                </p:cNvSpPr>
                <p:nvPr/>
              </p:nvSpPr>
              <p:spPr bwMode="auto">
                <a:xfrm flipV="1">
                  <a:off x="1620" y="177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5" name="Line 1166"/>
                <p:cNvSpPr>
                  <a:spLocks noChangeShapeType="1"/>
                </p:cNvSpPr>
                <p:nvPr/>
              </p:nvSpPr>
              <p:spPr bwMode="auto">
                <a:xfrm flipV="1">
                  <a:off x="1620" y="17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 name="Line 1167"/>
                <p:cNvSpPr>
                  <a:spLocks noChangeShapeType="1"/>
                </p:cNvSpPr>
                <p:nvPr/>
              </p:nvSpPr>
              <p:spPr bwMode="auto">
                <a:xfrm flipV="1">
                  <a:off x="1620" y="17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7" name="Line 1168"/>
                <p:cNvSpPr>
                  <a:spLocks noChangeShapeType="1"/>
                </p:cNvSpPr>
                <p:nvPr/>
              </p:nvSpPr>
              <p:spPr bwMode="auto">
                <a:xfrm flipV="1">
                  <a:off x="1620" y="173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 name="Line 1169"/>
                <p:cNvSpPr>
                  <a:spLocks noChangeShapeType="1"/>
                </p:cNvSpPr>
                <p:nvPr/>
              </p:nvSpPr>
              <p:spPr bwMode="auto">
                <a:xfrm flipV="1">
                  <a:off x="1620" y="17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9" name="Line 1170"/>
                <p:cNvSpPr>
                  <a:spLocks noChangeShapeType="1"/>
                </p:cNvSpPr>
                <p:nvPr/>
              </p:nvSpPr>
              <p:spPr bwMode="auto">
                <a:xfrm flipV="1">
                  <a:off x="1620" y="17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 name="Line 1171"/>
                <p:cNvSpPr>
                  <a:spLocks noChangeShapeType="1"/>
                </p:cNvSpPr>
                <p:nvPr/>
              </p:nvSpPr>
              <p:spPr bwMode="auto">
                <a:xfrm flipV="1">
                  <a:off x="1620" y="16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1" name="Line 1172"/>
                <p:cNvSpPr>
                  <a:spLocks noChangeShapeType="1"/>
                </p:cNvSpPr>
                <p:nvPr/>
              </p:nvSpPr>
              <p:spPr bwMode="auto">
                <a:xfrm flipV="1">
                  <a:off x="1620" y="16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 name="Line 1173"/>
                <p:cNvSpPr>
                  <a:spLocks noChangeShapeType="1"/>
                </p:cNvSpPr>
                <p:nvPr/>
              </p:nvSpPr>
              <p:spPr bwMode="auto">
                <a:xfrm flipV="1">
                  <a:off x="1620" y="16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3" name="Line 1174"/>
                <p:cNvSpPr>
                  <a:spLocks noChangeShapeType="1"/>
                </p:cNvSpPr>
                <p:nvPr/>
              </p:nvSpPr>
              <p:spPr bwMode="auto">
                <a:xfrm flipV="1">
                  <a:off x="1620" y="16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 name="Line 1175"/>
                <p:cNvSpPr>
                  <a:spLocks noChangeShapeType="1"/>
                </p:cNvSpPr>
                <p:nvPr/>
              </p:nvSpPr>
              <p:spPr bwMode="auto">
                <a:xfrm flipV="1">
                  <a:off x="1620" y="16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5" name="Line 1176"/>
                <p:cNvSpPr>
                  <a:spLocks noChangeShapeType="1"/>
                </p:cNvSpPr>
                <p:nvPr/>
              </p:nvSpPr>
              <p:spPr bwMode="auto">
                <a:xfrm flipV="1">
                  <a:off x="1620" y="161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 name="Line 1177"/>
                <p:cNvSpPr>
                  <a:spLocks noChangeShapeType="1"/>
                </p:cNvSpPr>
                <p:nvPr/>
              </p:nvSpPr>
              <p:spPr bwMode="auto">
                <a:xfrm flipV="1">
                  <a:off x="1620" y="15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7" name="Line 1178"/>
                <p:cNvSpPr>
                  <a:spLocks noChangeShapeType="1"/>
                </p:cNvSpPr>
                <p:nvPr/>
              </p:nvSpPr>
              <p:spPr bwMode="auto">
                <a:xfrm flipV="1">
                  <a:off x="1620" y="15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 name="Line 1179"/>
                <p:cNvSpPr>
                  <a:spLocks noChangeShapeType="1"/>
                </p:cNvSpPr>
                <p:nvPr/>
              </p:nvSpPr>
              <p:spPr bwMode="auto">
                <a:xfrm flipV="1">
                  <a:off x="1620" y="15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9" name="Line 1180"/>
                <p:cNvSpPr>
                  <a:spLocks noChangeShapeType="1"/>
                </p:cNvSpPr>
                <p:nvPr/>
              </p:nvSpPr>
              <p:spPr bwMode="auto">
                <a:xfrm flipV="1">
                  <a:off x="1620" y="15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 name="Line 1181"/>
                <p:cNvSpPr>
                  <a:spLocks noChangeShapeType="1"/>
                </p:cNvSpPr>
                <p:nvPr/>
              </p:nvSpPr>
              <p:spPr bwMode="auto">
                <a:xfrm flipV="1">
                  <a:off x="1620" y="153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1" name="Line 1182"/>
                <p:cNvSpPr>
                  <a:spLocks noChangeShapeType="1"/>
                </p:cNvSpPr>
                <p:nvPr/>
              </p:nvSpPr>
              <p:spPr bwMode="auto">
                <a:xfrm flipV="1">
                  <a:off x="1620" y="15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 name="Line 1183"/>
                <p:cNvSpPr>
                  <a:spLocks noChangeShapeType="1"/>
                </p:cNvSpPr>
                <p:nvPr/>
              </p:nvSpPr>
              <p:spPr bwMode="auto">
                <a:xfrm flipV="1">
                  <a:off x="1620" y="15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3" name="Line 1184"/>
                <p:cNvSpPr>
                  <a:spLocks noChangeShapeType="1"/>
                </p:cNvSpPr>
                <p:nvPr/>
              </p:nvSpPr>
              <p:spPr bwMode="auto">
                <a:xfrm flipV="1">
                  <a:off x="1620" y="14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 name="Line 1185"/>
                <p:cNvSpPr>
                  <a:spLocks noChangeShapeType="1"/>
                </p:cNvSpPr>
                <p:nvPr/>
              </p:nvSpPr>
              <p:spPr bwMode="auto">
                <a:xfrm flipV="1">
                  <a:off x="1620" y="147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5" name="Line 1186"/>
                <p:cNvSpPr>
                  <a:spLocks noChangeShapeType="1"/>
                </p:cNvSpPr>
                <p:nvPr/>
              </p:nvSpPr>
              <p:spPr bwMode="auto">
                <a:xfrm flipV="1">
                  <a:off x="1620" y="14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 name="Line 1187"/>
                <p:cNvSpPr>
                  <a:spLocks noChangeShapeType="1"/>
                </p:cNvSpPr>
                <p:nvPr/>
              </p:nvSpPr>
              <p:spPr bwMode="auto">
                <a:xfrm flipV="1">
                  <a:off x="1620" y="14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7" name="Line 1188"/>
                <p:cNvSpPr>
                  <a:spLocks noChangeShapeType="1"/>
                </p:cNvSpPr>
                <p:nvPr/>
              </p:nvSpPr>
              <p:spPr bwMode="auto">
                <a:xfrm flipV="1">
                  <a:off x="1620" y="14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 name="Line 1189"/>
                <p:cNvSpPr>
                  <a:spLocks noChangeShapeType="1"/>
                </p:cNvSpPr>
                <p:nvPr/>
              </p:nvSpPr>
              <p:spPr bwMode="auto">
                <a:xfrm flipV="1">
                  <a:off x="1620" y="14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9" name="Line 1190"/>
                <p:cNvSpPr>
                  <a:spLocks noChangeShapeType="1"/>
                </p:cNvSpPr>
                <p:nvPr/>
              </p:nvSpPr>
              <p:spPr bwMode="auto">
                <a:xfrm flipV="1">
                  <a:off x="1620" y="139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1" name="Group 1392"/>
              <p:cNvGrpSpPr>
                <a:grpSpLocks/>
              </p:cNvGrpSpPr>
              <p:nvPr/>
            </p:nvGrpSpPr>
            <p:grpSpPr bwMode="auto">
              <a:xfrm>
                <a:off x="503" y="778"/>
                <a:ext cx="1492" cy="1167"/>
                <a:chOff x="503" y="778"/>
                <a:chExt cx="1492" cy="1167"/>
              </a:xfrm>
            </p:grpSpPr>
            <p:sp>
              <p:nvSpPr>
                <p:cNvPr id="1640" name="Line 1192"/>
                <p:cNvSpPr>
                  <a:spLocks noChangeShapeType="1"/>
                </p:cNvSpPr>
                <p:nvPr/>
              </p:nvSpPr>
              <p:spPr bwMode="auto">
                <a:xfrm flipV="1">
                  <a:off x="1620" y="13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 name="Line 1193"/>
                <p:cNvSpPr>
                  <a:spLocks noChangeShapeType="1"/>
                </p:cNvSpPr>
                <p:nvPr/>
              </p:nvSpPr>
              <p:spPr bwMode="auto">
                <a:xfrm flipV="1">
                  <a:off x="1620" y="13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2" name="Line 1194"/>
                <p:cNvSpPr>
                  <a:spLocks noChangeShapeType="1"/>
                </p:cNvSpPr>
                <p:nvPr/>
              </p:nvSpPr>
              <p:spPr bwMode="auto">
                <a:xfrm flipV="1">
                  <a:off x="1620" y="13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 name="Line 1195"/>
                <p:cNvSpPr>
                  <a:spLocks noChangeShapeType="1"/>
                </p:cNvSpPr>
                <p:nvPr/>
              </p:nvSpPr>
              <p:spPr bwMode="auto">
                <a:xfrm flipV="1">
                  <a:off x="1620" y="133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4" name="Line 1196"/>
                <p:cNvSpPr>
                  <a:spLocks noChangeShapeType="1"/>
                </p:cNvSpPr>
                <p:nvPr/>
              </p:nvSpPr>
              <p:spPr bwMode="auto">
                <a:xfrm flipV="1">
                  <a:off x="1620" y="13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5" name="Line 1197"/>
                <p:cNvSpPr>
                  <a:spLocks noChangeShapeType="1"/>
                </p:cNvSpPr>
                <p:nvPr/>
              </p:nvSpPr>
              <p:spPr bwMode="auto">
                <a:xfrm flipV="1">
                  <a:off x="1620" y="13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6" name="Line 1198"/>
                <p:cNvSpPr>
                  <a:spLocks noChangeShapeType="1"/>
                </p:cNvSpPr>
                <p:nvPr/>
              </p:nvSpPr>
              <p:spPr bwMode="auto">
                <a:xfrm flipV="1">
                  <a:off x="1620" y="12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7" name="Line 1199"/>
                <p:cNvSpPr>
                  <a:spLocks noChangeShapeType="1"/>
                </p:cNvSpPr>
                <p:nvPr/>
              </p:nvSpPr>
              <p:spPr bwMode="auto">
                <a:xfrm flipV="1">
                  <a:off x="1620" y="127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8" name="Line 1200"/>
                <p:cNvSpPr>
                  <a:spLocks noChangeShapeType="1"/>
                </p:cNvSpPr>
                <p:nvPr/>
              </p:nvSpPr>
              <p:spPr bwMode="auto">
                <a:xfrm flipV="1">
                  <a:off x="1620" y="12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9" name="Line 1201"/>
                <p:cNvSpPr>
                  <a:spLocks noChangeShapeType="1"/>
                </p:cNvSpPr>
                <p:nvPr/>
              </p:nvSpPr>
              <p:spPr bwMode="auto">
                <a:xfrm flipV="1">
                  <a:off x="1620" y="1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0" name="Line 1202"/>
                <p:cNvSpPr>
                  <a:spLocks noChangeShapeType="1"/>
                </p:cNvSpPr>
                <p:nvPr/>
              </p:nvSpPr>
              <p:spPr bwMode="auto">
                <a:xfrm flipV="1">
                  <a:off x="1620" y="1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 name="Line 1203"/>
                <p:cNvSpPr>
                  <a:spLocks noChangeShapeType="1"/>
                </p:cNvSpPr>
                <p:nvPr/>
              </p:nvSpPr>
              <p:spPr bwMode="auto">
                <a:xfrm flipV="1">
                  <a:off x="1620" y="1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2" name="Line 1204"/>
                <p:cNvSpPr>
                  <a:spLocks noChangeShapeType="1"/>
                </p:cNvSpPr>
                <p:nvPr/>
              </p:nvSpPr>
              <p:spPr bwMode="auto">
                <a:xfrm flipV="1">
                  <a:off x="1620" y="1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3" name="Line 1205"/>
                <p:cNvSpPr>
                  <a:spLocks noChangeShapeType="1"/>
                </p:cNvSpPr>
                <p:nvPr/>
              </p:nvSpPr>
              <p:spPr bwMode="auto">
                <a:xfrm flipV="1">
                  <a:off x="1620" y="1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4" name="Line 1206"/>
                <p:cNvSpPr>
                  <a:spLocks noChangeShapeType="1"/>
                </p:cNvSpPr>
                <p:nvPr/>
              </p:nvSpPr>
              <p:spPr bwMode="auto">
                <a:xfrm flipV="1">
                  <a:off x="1620" y="117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5" name="Line 1207"/>
                <p:cNvSpPr>
                  <a:spLocks noChangeShapeType="1"/>
                </p:cNvSpPr>
                <p:nvPr/>
              </p:nvSpPr>
              <p:spPr bwMode="auto">
                <a:xfrm flipV="1">
                  <a:off x="1620" y="1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6" name="Line 1208"/>
                <p:cNvSpPr>
                  <a:spLocks noChangeShapeType="1"/>
                </p:cNvSpPr>
                <p:nvPr/>
              </p:nvSpPr>
              <p:spPr bwMode="auto">
                <a:xfrm flipV="1">
                  <a:off x="1620" y="11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7" name="Line 1209"/>
                <p:cNvSpPr>
                  <a:spLocks noChangeShapeType="1"/>
                </p:cNvSpPr>
                <p:nvPr/>
              </p:nvSpPr>
              <p:spPr bwMode="auto">
                <a:xfrm flipV="1">
                  <a:off x="1620" y="112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8" name="Line 1210"/>
                <p:cNvSpPr>
                  <a:spLocks noChangeShapeType="1"/>
                </p:cNvSpPr>
                <p:nvPr/>
              </p:nvSpPr>
              <p:spPr bwMode="auto">
                <a:xfrm flipV="1">
                  <a:off x="1620" y="11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9" name="Line 1211"/>
                <p:cNvSpPr>
                  <a:spLocks noChangeShapeType="1"/>
                </p:cNvSpPr>
                <p:nvPr/>
              </p:nvSpPr>
              <p:spPr bwMode="auto">
                <a:xfrm flipV="1">
                  <a:off x="1620" y="109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0" name="Line 1212"/>
                <p:cNvSpPr>
                  <a:spLocks noChangeShapeType="1"/>
                </p:cNvSpPr>
                <p:nvPr/>
              </p:nvSpPr>
              <p:spPr bwMode="auto">
                <a:xfrm flipV="1">
                  <a:off x="1620" y="108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1" name="Line 1213"/>
                <p:cNvSpPr>
                  <a:spLocks noChangeShapeType="1"/>
                </p:cNvSpPr>
                <p:nvPr/>
              </p:nvSpPr>
              <p:spPr bwMode="auto">
                <a:xfrm flipV="1">
                  <a:off x="1620" y="10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2" name="Line 1214"/>
                <p:cNvSpPr>
                  <a:spLocks noChangeShapeType="1"/>
                </p:cNvSpPr>
                <p:nvPr/>
              </p:nvSpPr>
              <p:spPr bwMode="auto">
                <a:xfrm flipV="1">
                  <a:off x="1620" y="10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3" name="Line 1215"/>
                <p:cNvSpPr>
                  <a:spLocks noChangeShapeType="1"/>
                </p:cNvSpPr>
                <p:nvPr/>
              </p:nvSpPr>
              <p:spPr bwMode="auto">
                <a:xfrm flipV="1">
                  <a:off x="1620" y="10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4" name="Line 1216"/>
                <p:cNvSpPr>
                  <a:spLocks noChangeShapeType="1"/>
                </p:cNvSpPr>
                <p:nvPr/>
              </p:nvSpPr>
              <p:spPr bwMode="auto">
                <a:xfrm flipV="1">
                  <a:off x="1620" y="102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5" name="Line 1217"/>
                <p:cNvSpPr>
                  <a:spLocks noChangeShapeType="1"/>
                </p:cNvSpPr>
                <p:nvPr/>
              </p:nvSpPr>
              <p:spPr bwMode="auto">
                <a:xfrm flipV="1">
                  <a:off x="1620" y="100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6" name="Line 1218"/>
                <p:cNvSpPr>
                  <a:spLocks noChangeShapeType="1"/>
                </p:cNvSpPr>
                <p:nvPr/>
              </p:nvSpPr>
              <p:spPr bwMode="auto">
                <a:xfrm flipV="1">
                  <a:off x="1620" y="99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7" name="Line 1219"/>
                <p:cNvSpPr>
                  <a:spLocks noChangeShapeType="1"/>
                </p:cNvSpPr>
                <p:nvPr/>
              </p:nvSpPr>
              <p:spPr bwMode="auto">
                <a:xfrm flipV="1">
                  <a:off x="1620" y="974"/>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8" name="Line 1220"/>
                <p:cNvSpPr>
                  <a:spLocks noChangeShapeType="1"/>
                </p:cNvSpPr>
                <p:nvPr/>
              </p:nvSpPr>
              <p:spPr bwMode="auto">
                <a:xfrm flipV="1">
                  <a:off x="1620" y="9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9" name="Line 1221"/>
                <p:cNvSpPr>
                  <a:spLocks noChangeShapeType="1"/>
                </p:cNvSpPr>
                <p:nvPr/>
              </p:nvSpPr>
              <p:spPr bwMode="auto">
                <a:xfrm flipV="1">
                  <a:off x="1620" y="9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0" name="Line 1222"/>
                <p:cNvSpPr>
                  <a:spLocks noChangeShapeType="1"/>
                </p:cNvSpPr>
                <p:nvPr/>
              </p:nvSpPr>
              <p:spPr bwMode="auto">
                <a:xfrm flipV="1">
                  <a:off x="1620" y="93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1" name="Line 1223"/>
                <p:cNvSpPr>
                  <a:spLocks noChangeShapeType="1"/>
                </p:cNvSpPr>
                <p:nvPr/>
              </p:nvSpPr>
              <p:spPr bwMode="auto">
                <a:xfrm flipV="1">
                  <a:off x="1620" y="9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2" name="Line 1224"/>
                <p:cNvSpPr>
                  <a:spLocks noChangeShapeType="1"/>
                </p:cNvSpPr>
                <p:nvPr/>
              </p:nvSpPr>
              <p:spPr bwMode="auto">
                <a:xfrm flipV="1">
                  <a:off x="1620" y="8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3" name="Line 1225"/>
                <p:cNvSpPr>
                  <a:spLocks noChangeShapeType="1"/>
                </p:cNvSpPr>
                <p:nvPr/>
              </p:nvSpPr>
              <p:spPr bwMode="auto">
                <a:xfrm flipV="1">
                  <a:off x="1620" y="8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4" name="Line 1226"/>
                <p:cNvSpPr>
                  <a:spLocks noChangeShapeType="1"/>
                </p:cNvSpPr>
                <p:nvPr/>
              </p:nvSpPr>
              <p:spPr bwMode="auto">
                <a:xfrm flipV="1">
                  <a:off x="1620" y="8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5" name="Line 1227"/>
                <p:cNvSpPr>
                  <a:spLocks noChangeShapeType="1"/>
                </p:cNvSpPr>
                <p:nvPr/>
              </p:nvSpPr>
              <p:spPr bwMode="auto">
                <a:xfrm flipV="1">
                  <a:off x="1620" y="8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6" name="Line 1228"/>
                <p:cNvSpPr>
                  <a:spLocks noChangeShapeType="1"/>
                </p:cNvSpPr>
                <p:nvPr/>
              </p:nvSpPr>
              <p:spPr bwMode="auto">
                <a:xfrm flipV="1">
                  <a:off x="1620" y="8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7" name="Line 1229"/>
                <p:cNvSpPr>
                  <a:spLocks noChangeShapeType="1"/>
                </p:cNvSpPr>
                <p:nvPr/>
              </p:nvSpPr>
              <p:spPr bwMode="auto">
                <a:xfrm flipV="1">
                  <a:off x="1620" y="8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8" name="Line 1230"/>
                <p:cNvSpPr>
                  <a:spLocks noChangeShapeType="1"/>
                </p:cNvSpPr>
                <p:nvPr/>
              </p:nvSpPr>
              <p:spPr bwMode="auto">
                <a:xfrm flipV="1">
                  <a:off x="1620" y="8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9" name="Line 1231"/>
                <p:cNvSpPr>
                  <a:spLocks noChangeShapeType="1"/>
                </p:cNvSpPr>
                <p:nvPr/>
              </p:nvSpPr>
              <p:spPr bwMode="auto">
                <a:xfrm flipV="1">
                  <a:off x="1620" y="7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0" name="Line 1232"/>
                <p:cNvSpPr>
                  <a:spLocks noChangeShapeType="1"/>
                </p:cNvSpPr>
                <p:nvPr/>
              </p:nvSpPr>
              <p:spPr bwMode="auto">
                <a:xfrm flipV="1">
                  <a:off x="1620" y="7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1" name="Line 1233"/>
                <p:cNvSpPr>
                  <a:spLocks noChangeShapeType="1"/>
                </p:cNvSpPr>
                <p:nvPr/>
              </p:nvSpPr>
              <p:spPr bwMode="auto">
                <a:xfrm flipV="1">
                  <a:off x="1995" y="19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2" name="Line 1234"/>
                <p:cNvSpPr>
                  <a:spLocks noChangeShapeType="1"/>
                </p:cNvSpPr>
                <p:nvPr/>
              </p:nvSpPr>
              <p:spPr bwMode="auto">
                <a:xfrm flipV="1">
                  <a:off x="1995" y="19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3" name="Line 1235"/>
                <p:cNvSpPr>
                  <a:spLocks noChangeShapeType="1"/>
                </p:cNvSpPr>
                <p:nvPr/>
              </p:nvSpPr>
              <p:spPr bwMode="auto">
                <a:xfrm flipV="1">
                  <a:off x="1995" y="19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4" name="Line 1236"/>
                <p:cNvSpPr>
                  <a:spLocks noChangeShapeType="1"/>
                </p:cNvSpPr>
                <p:nvPr/>
              </p:nvSpPr>
              <p:spPr bwMode="auto">
                <a:xfrm flipV="1">
                  <a:off x="1995"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5" name="Line 1237"/>
                <p:cNvSpPr>
                  <a:spLocks noChangeShapeType="1"/>
                </p:cNvSpPr>
                <p:nvPr/>
              </p:nvSpPr>
              <p:spPr bwMode="auto">
                <a:xfrm flipV="1">
                  <a:off x="1995"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6" name="Line 1238"/>
                <p:cNvSpPr>
                  <a:spLocks noChangeShapeType="1"/>
                </p:cNvSpPr>
                <p:nvPr/>
              </p:nvSpPr>
              <p:spPr bwMode="auto">
                <a:xfrm flipV="1">
                  <a:off x="1995" y="186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7" name="Line 1239"/>
                <p:cNvSpPr>
                  <a:spLocks noChangeShapeType="1"/>
                </p:cNvSpPr>
                <p:nvPr/>
              </p:nvSpPr>
              <p:spPr bwMode="auto">
                <a:xfrm flipV="1">
                  <a:off x="1995" y="18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8" name="Line 1240"/>
                <p:cNvSpPr>
                  <a:spLocks noChangeShapeType="1"/>
                </p:cNvSpPr>
                <p:nvPr/>
              </p:nvSpPr>
              <p:spPr bwMode="auto">
                <a:xfrm flipV="1">
                  <a:off x="1995" y="183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9" name="Line 1241"/>
                <p:cNvSpPr>
                  <a:spLocks noChangeShapeType="1"/>
                </p:cNvSpPr>
                <p:nvPr/>
              </p:nvSpPr>
              <p:spPr bwMode="auto">
                <a:xfrm flipV="1">
                  <a:off x="1995" y="182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0" name="Line 1242"/>
                <p:cNvSpPr>
                  <a:spLocks noChangeShapeType="1"/>
                </p:cNvSpPr>
                <p:nvPr/>
              </p:nvSpPr>
              <p:spPr bwMode="auto">
                <a:xfrm flipV="1">
                  <a:off x="1995" y="180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1" name="Line 1243"/>
                <p:cNvSpPr>
                  <a:spLocks noChangeShapeType="1"/>
                </p:cNvSpPr>
                <p:nvPr/>
              </p:nvSpPr>
              <p:spPr bwMode="auto">
                <a:xfrm flipV="1">
                  <a:off x="1995" y="17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2" name="Line 1244"/>
                <p:cNvSpPr>
                  <a:spLocks noChangeShapeType="1"/>
                </p:cNvSpPr>
                <p:nvPr/>
              </p:nvSpPr>
              <p:spPr bwMode="auto">
                <a:xfrm flipV="1">
                  <a:off x="1995" y="177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3" name="Line 1245"/>
                <p:cNvSpPr>
                  <a:spLocks noChangeShapeType="1"/>
                </p:cNvSpPr>
                <p:nvPr/>
              </p:nvSpPr>
              <p:spPr bwMode="auto">
                <a:xfrm flipV="1">
                  <a:off x="1995" y="17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4" name="Line 1246"/>
                <p:cNvSpPr>
                  <a:spLocks noChangeShapeType="1"/>
                </p:cNvSpPr>
                <p:nvPr/>
              </p:nvSpPr>
              <p:spPr bwMode="auto">
                <a:xfrm flipV="1">
                  <a:off x="1995" y="17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5" name="Line 1247"/>
                <p:cNvSpPr>
                  <a:spLocks noChangeShapeType="1"/>
                </p:cNvSpPr>
                <p:nvPr/>
              </p:nvSpPr>
              <p:spPr bwMode="auto">
                <a:xfrm flipV="1">
                  <a:off x="1995" y="173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6" name="Line 1248"/>
                <p:cNvSpPr>
                  <a:spLocks noChangeShapeType="1"/>
                </p:cNvSpPr>
                <p:nvPr/>
              </p:nvSpPr>
              <p:spPr bwMode="auto">
                <a:xfrm flipV="1">
                  <a:off x="1995" y="17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7" name="Line 1249"/>
                <p:cNvSpPr>
                  <a:spLocks noChangeShapeType="1"/>
                </p:cNvSpPr>
                <p:nvPr/>
              </p:nvSpPr>
              <p:spPr bwMode="auto">
                <a:xfrm flipV="1">
                  <a:off x="1995" y="17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8" name="Line 1250"/>
                <p:cNvSpPr>
                  <a:spLocks noChangeShapeType="1"/>
                </p:cNvSpPr>
                <p:nvPr/>
              </p:nvSpPr>
              <p:spPr bwMode="auto">
                <a:xfrm flipV="1">
                  <a:off x="1995" y="16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9" name="Line 1251"/>
                <p:cNvSpPr>
                  <a:spLocks noChangeShapeType="1"/>
                </p:cNvSpPr>
                <p:nvPr/>
              </p:nvSpPr>
              <p:spPr bwMode="auto">
                <a:xfrm flipV="1">
                  <a:off x="1995" y="16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0" name="Line 1252"/>
                <p:cNvSpPr>
                  <a:spLocks noChangeShapeType="1"/>
                </p:cNvSpPr>
                <p:nvPr/>
              </p:nvSpPr>
              <p:spPr bwMode="auto">
                <a:xfrm flipV="1">
                  <a:off x="1995" y="16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1" name="Line 1253"/>
                <p:cNvSpPr>
                  <a:spLocks noChangeShapeType="1"/>
                </p:cNvSpPr>
                <p:nvPr/>
              </p:nvSpPr>
              <p:spPr bwMode="auto">
                <a:xfrm flipV="1">
                  <a:off x="1995" y="16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2" name="Line 1254"/>
                <p:cNvSpPr>
                  <a:spLocks noChangeShapeType="1"/>
                </p:cNvSpPr>
                <p:nvPr/>
              </p:nvSpPr>
              <p:spPr bwMode="auto">
                <a:xfrm flipV="1">
                  <a:off x="1995" y="16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3" name="Line 1255"/>
                <p:cNvSpPr>
                  <a:spLocks noChangeShapeType="1"/>
                </p:cNvSpPr>
                <p:nvPr/>
              </p:nvSpPr>
              <p:spPr bwMode="auto">
                <a:xfrm flipV="1">
                  <a:off x="1995" y="161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4" name="Line 1256"/>
                <p:cNvSpPr>
                  <a:spLocks noChangeShapeType="1"/>
                </p:cNvSpPr>
                <p:nvPr/>
              </p:nvSpPr>
              <p:spPr bwMode="auto">
                <a:xfrm flipV="1">
                  <a:off x="1995" y="15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5" name="Line 1257"/>
                <p:cNvSpPr>
                  <a:spLocks noChangeShapeType="1"/>
                </p:cNvSpPr>
                <p:nvPr/>
              </p:nvSpPr>
              <p:spPr bwMode="auto">
                <a:xfrm flipV="1">
                  <a:off x="1995" y="15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6" name="Line 1258"/>
                <p:cNvSpPr>
                  <a:spLocks noChangeShapeType="1"/>
                </p:cNvSpPr>
                <p:nvPr/>
              </p:nvSpPr>
              <p:spPr bwMode="auto">
                <a:xfrm flipV="1">
                  <a:off x="1995" y="15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7" name="Line 1259"/>
                <p:cNvSpPr>
                  <a:spLocks noChangeShapeType="1"/>
                </p:cNvSpPr>
                <p:nvPr/>
              </p:nvSpPr>
              <p:spPr bwMode="auto">
                <a:xfrm flipV="1">
                  <a:off x="1995" y="15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8" name="Line 1260"/>
                <p:cNvSpPr>
                  <a:spLocks noChangeShapeType="1"/>
                </p:cNvSpPr>
                <p:nvPr/>
              </p:nvSpPr>
              <p:spPr bwMode="auto">
                <a:xfrm flipV="1">
                  <a:off x="1995" y="153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9" name="Line 1261"/>
                <p:cNvSpPr>
                  <a:spLocks noChangeShapeType="1"/>
                </p:cNvSpPr>
                <p:nvPr/>
              </p:nvSpPr>
              <p:spPr bwMode="auto">
                <a:xfrm flipV="1">
                  <a:off x="1995" y="15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0" name="Line 1262"/>
                <p:cNvSpPr>
                  <a:spLocks noChangeShapeType="1"/>
                </p:cNvSpPr>
                <p:nvPr/>
              </p:nvSpPr>
              <p:spPr bwMode="auto">
                <a:xfrm flipV="1">
                  <a:off x="1995" y="15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1" name="Line 1263"/>
                <p:cNvSpPr>
                  <a:spLocks noChangeShapeType="1"/>
                </p:cNvSpPr>
                <p:nvPr/>
              </p:nvSpPr>
              <p:spPr bwMode="auto">
                <a:xfrm flipV="1">
                  <a:off x="1995" y="14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2" name="Line 1264"/>
                <p:cNvSpPr>
                  <a:spLocks noChangeShapeType="1"/>
                </p:cNvSpPr>
                <p:nvPr/>
              </p:nvSpPr>
              <p:spPr bwMode="auto">
                <a:xfrm flipV="1">
                  <a:off x="1995" y="147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3" name="Line 1265"/>
                <p:cNvSpPr>
                  <a:spLocks noChangeShapeType="1"/>
                </p:cNvSpPr>
                <p:nvPr/>
              </p:nvSpPr>
              <p:spPr bwMode="auto">
                <a:xfrm flipV="1">
                  <a:off x="1995" y="14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4" name="Line 1266"/>
                <p:cNvSpPr>
                  <a:spLocks noChangeShapeType="1"/>
                </p:cNvSpPr>
                <p:nvPr/>
              </p:nvSpPr>
              <p:spPr bwMode="auto">
                <a:xfrm flipV="1">
                  <a:off x="1995" y="144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5" name="Line 1267"/>
                <p:cNvSpPr>
                  <a:spLocks noChangeShapeType="1"/>
                </p:cNvSpPr>
                <p:nvPr/>
              </p:nvSpPr>
              <p:spPr bwMode="auto">
                <a:xfrm flipV="1">
                  <a:off x="1995" y="14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6" name="Line 1268"/>
                <p:cNvSpPr>
                  <a:spLocks noChangeShapeType="1"/>
                </p:cNvSpPr>
                <p:nvPr/>
              </p:nvSpPr>
              <p:spPr bwMode="auto">
                <a:xfrm flipV="1">
                  <a:off x="1995" y="14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7" name="Line 1269"/>
                <p:cNvSpPr>
                  <a:spLocks noChangeShapeType="1"/>
                </p:cNvSpPr>
                <p:nvPr/>
              </p:nvSpPr>
              <p:spPr bwMode="auto">
                <a:xfrm flipV="1">
                  <a:off x="1995" y="139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8" name="Line 1270"/>
                <p:cNvSpPr>
                  <a:spLocks noChangeShapeType="1"/>
                </p:cNvSpPr>
                <p:nvPr/>
              </p:nvSpPr>
              <p:spPr bwMode="auto">
                <a:xfrm flipV="1">
                  <a:off x="1995" y="13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9" name="Line 1271"/>
                <p:cNvSpPr>
                  <a:spLocks noChangeShapeType="1"/>
                </p:cNvSpPr>
                <p:nvPr/>
              </p:nvSpPr>
              <p:spPr bwMode="auto">
                <a:xfrm flipV="1">
                  <a:off x="1995" y="13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0" name="Line 1272"/>
                <p:cNvSpPr>
                  <a:spLocks noChangeShapeType="1"/>
                </p:cNvSpPr>
                <p:nvPr/>
              </p:nvSpPr>
              <p:spPr bwMode="auto">
                <a:xfrm flipV="1">
                  <a:off x="1995" y="135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1" name="Line 1273"/>
                <p:cNvSpPr>
                  <a:spLocks noChangeShapeType="1"/>
                </p:cNvSpPr>
                <p:nvPr/>
              </p:nvSpPr>
              <p:spPr bwMode="auto">
                <a:xfrm flipV="1">
                  <a:off x="1995" y="133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2" name="Line 1274"/>
                <p:cNvSpPr>
                  <a:spLocks noChangeShapeType="1"/>
                </p:cNvSpPr>
                <p:nvPr/>
              </p:nvSpPr>
              <p:spPr bwMode="auto">
                <a:xfrm flipV="1">
                  <a:off x="1995" y="13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3" name="Line 1275"/>
                <p:cNvSpPr>
                  <a:spLocks noChangeShapeType="1"/>
                </p:cNvSpPr>
                <p:nvPr/>
              </p:nvSpPr>
              <p:spPr bwMode="auto">
                <a:xfrm flipV="1">
                  <a:off x="1995" y="13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4" name="Line 1276"/>
                <p:cNvSpPr>
                  <a:spLocks noChangeShapeType="1"/>
                </p:cNvSpPr>
                <p:nvPr/>
              </p:nvSpPr>
              <p:spPr bwMode="auto">
                <a:xfrm flipV="1">
                  <a:off x="1995" y="12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5" name="Line 1277"/>
                <p:cNvSpPr>
                  <a:spLocks noChangeShapeType="1"/>
                </p:cNvSpPr>
                <p:nvPr/>
              </p:nvSpPr>
              <p:spPr bwMode="auto">
                <a:xfrm flipV="1">
                  <a:off x="1995" y="127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6" name="Line 1278"/>
                <p:cNvSpPr>
                  <a:spLocks noChangeShapeType="1"/>
                </p:cNvSpPr>
                <p:nvPr/>
              </p:nvSpPr>
              <p:spPr bwMode="auto">
                <a:xfrm flipV="1">
                  <a:off x="1995" y="126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7" name="Line 1279"/>
                <p:cNvSpPr>
                  <a:spLocks noChangeShapeType="1"/>
                </p:cNvSpPr>
                <p:nvPr/>
              </p:nvSpPr>
              <p:spPr bwMode="auto">
                <a:xfrm flipV="1">
                  <a:off x="1995" y="1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8" name="Line 1280"/>
                <p:cNvSpPr>
                  <a:spLocks noChangeShapeType="1"/>
                </p:cNvSpPr>
                <p:nvPr/>
              </p:nvSpPr>
              <p:spPr bwMode="auto">
                <a:xfrm flipV="1">
                  <a:off x="1995" y="1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9" name="Line 1281"/>
                <p:cNvSpPr>
                  <a:spLocks noChangeShapeType="1"/>
                </p:cNvSpPr>
                <p:nvPr/>
              </p:nvSpPr>
              <p:spPr bwMode="auto">
                <a:xfrm flipV="1">
                  <a:off x="1995" y="1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0" name="Line 1282"/>
                <p:cNvSpPr>
                  <a:spLocks noChangeShapeType="1"/>
                </p:cNvSpPr>
                <p:nvPr/>
              </p:nvSpPr>
              <p:spPr bwMode="auto">
                <a:xfrm flipV="1">
                  <a:off x="1995" y="1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1" name="Line 1283"/>
                <p:cNvSpPr>
                  <a:spLocks noChangeShapeType="1"/>
                </p:cNvSpPr>
                <p:nvPr/>
              </p:nvSpPr>
              <p:spPr bwMode="auto">
                <a:xfrm flipV="1">
                  <a:off x="1995" y="1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2" name="Line 1284"/>
                <p:cNvSpPr>
                  <a:spLocks noChangeShapeType="1"/>
                </p:cNvSpPr>
                <p:nvPr/>
              </p:nvSpPr>
              <p:spPr bwMode="auto">
                <a:xfrm flipV="1">
                  <a:off x="1995" y="117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3" name="Line 1285"/>
                <p:cNvSpPr>
                  <a:spLocks noChangeShapeType="1"/>
                </p:cNvSpPr>
                <p:nvPr/>
              </p:nvSpPr>
              <p:spPr bwMode="auto">
                <a:xfrm flipV="1">
                  <a:off x="1995" y="1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4" name="Line 1286"/>
                <p:cNvSpPr>
                  <a:spLocks noChangeShapeType="1"/>
                </p:cNvSpPr>
                <p:nvPr/>
              </p:nvSpPr>
              <p:spPr bwMode="auto">
                <a:xfrm flipV="1">
                  <a:off x="1995" y="114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5" name="Line 1287"/>
                <p:cNvSpPr>
                  <a:spLocks noChangeShapeType="1"/>
                </p:cNvSpPr>
                <p:nvPr/>
              </p:nvSpPr>
              <p:spPr bwMode="auto">
                <a:xfrm flipV="1">
                  <a:off x="1995" y="112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6" name="Line 1288"/>
                <p:cNvSpPr>
                  <a:spLocks noChangeShapeType="1"/>
                </p:cNvSpPr>
                <p:nvPr/>
              </p:nvSpPr>
              <p:spPr bwMode="auto">
                <a:xfrm flipV="1">
                  <a:off x="1995" y="11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7" name="Line 1289"/>
                <p:cNvSpPr>
                  <a:spLocks noChangeShapeType="1"/>
                </p:cNvSpPr>
                <p:nvPr/>
              </p:nvSpPr>
              <p:spPr bwMode="auto">
                <a:xfrm flipV="1">
                  <a:off x="1995" y="109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8" name="Line 1290"/>
                <p:cNvSpPr>
                  <a:spLocks noChangeShapeType="1"/>
                </p:cNvSpPr>
                <p:nvPr/>
              </p:nvSpPr>
              <p:spPr bwMode="auto">
                <a:xfrm flipV="1">
                  <a:off x="1995" y="108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9" name="Line 1291"/>
                <p:cNvSpPr>
                  <a:spLocks noChangeShapeType="1"/>
                </p:cNvSpPr>
                <p:nvPr/>
              </p:nvSpPr>
              <p:spPr bwMode="auto">
                <a:xfrm flipV="1">
                  <a:off x="1995" y="106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0" name="Line 1292"/>
                <p:cNvSpPr>
                  <a:spLocks noChangeShapeType="1"/>
                </p:cNvSpPr>
                <p:nvPr/>
              </p:nvSpPr>
              <p:spPr bwMode="auto">
                <a:xfrm flipV="1">
                  <a:off x="1995" y="10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1" name="Line 1293"/>
                <p:cNvSpPr>
                  <a:spLocks noChangeShapeType="1"/>
                </p:cNvSpPr>
                <p:nvPr/>
              </p:nvSpPr>
              <p:spPr bwMode="auto">
                <a:xfrm flipV="1">
                  <a:off x="1995" y="10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2" name="Line 1294"/>
                <p:cNvSpPr>
                  <a:spLocks noChangeShapeType="1"/>
                </p:cNvSpPr>
                <p:nvPr/>
              </p:nvSpPr>
              <p:spPr bwMode="auto">
                <a:xfrm flipV="1">
                  <a:off x="1995" y="102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3" name="Line 1295"/>
                <p:cNvSpPr>
                  <a:spLocks noChangeShapeType="1"/>
                </p:cNvSpPr>
                <p:nvPr/>
              </p:nvSpPr>
              <p:spPr bwMode="auto">
                <a:xfrm flipV="1">
                  <a:off x="1995" y="100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4" name="Line 1296"/>
                <p:cNvSpPr>
                  <a:spLocks noChangeShapeType="1"/>
                </p:cNvSpPr>
                <p:nvPr/>
              </p:nvSpPr>
              <p:spPr bwMode="auto">
                <a:xfrm flipV="1">
                  <a:off x="1995" y="99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5" name="Line 1297"/>
                <p:cNvSpPr>
                  <a:spLocks noChangeShapeType="1"/>
                </p:cNvSpPr>
                <p:nvPr/>
              </p:nvSpPr>
              <p:spPr bwMode="auto">
                <a:xfrm flipV="1">
                  <a:off x="1995" y="974"/>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6" name="Line 1298"/>
                <p:cNvSpPr>
                  <a:spLocks noChangeShapeType="1"/>
                </p:cNvSpPr>
                <p:nvPr/>
              </p:nvSpPr>
              <p:spPr bwMode="auto">
                <a:xfrm flipV="1">
                  <a:off x="1995" y="9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7" name="Line 1299"/>
                <p:cNvSpPr>
                  <a:spLocks noChangeShapeType="1"/>
                </p:cNvSpPr>
                <p:nvPr/>
              </p:nvSpPr>
              <p:spPr bwMode="auto">
                <a:xfrm flipV="1">
                  <a:off x="1995" y="9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8" name="Line 1300"/>
                <p:cNvSpPr>
                  <a:spLocks noChangeShapeType="1"/>
                </p:cNvSpPr>
                <p:nvPr/>
              </p:nvSpPr>
              <p:spPr bwMode="auto">
                <a:xfrm flipV="1">
                  <a:off x="1995" y="93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9" name="Line 1301"/>
                <p:cNvSpPr>
                  <a:spLocks noChangeShapeType="1"/>
                </p:cNvSpPr>
                <p:nvPr/>
              </p:nvSpPr>
              <p:spPr bwMode="auto">
                <a:xfrm flipV="1">
                  <a:off x="1995" y="91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0" name="Line 1302"/>
                <p:cNvSpPr>
                  <a:spLocks noChangeShapeType="1"/>
                </p:cNvSpPr>
                <p:nvPr/>
              </p:nvSpPr>
              <p:spPr bwMode="auto">
                <a:xfrm flipV="1">
                  <a:off x="1995" y="8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1" name="Line 1303"/>
                <p:cNvSpPr>
                  <a:spLocks noChangeShapeType="1"/>
                </p:cNvSpPr>
                <p:nvPr/>
              </p:nvSpPr>
              <p:spPr bwMode="auto">
                <a:xfrm flipV="1">
                  <a:off x="1995" y="8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2" name="Line 1304"/>
                <p:cNvSpPr>
                  <a:spLocks noChangeShapeType="1"/>
                </p:cNvSpPr>
                <p:nvPr/>
              </p:nvSpPr>
              <p:spPr bwMode="auto">
                <a:xfrm flipV="1">
                  <a:off x="1995" y="8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3" name="Line 1305"/>
                <p:cNvSpPr>
                  <a:spLocks noChangeShapeType="1"/>
                </p:cNvSpPr>
                <p:nvPr/>
              </p:nvSpPr>
              <p:spPr bwMode="auto">
                <a:xfrm flipV="1">
                  <a:off x="1995" y="8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4" name="Line 1306"/>
                <p:cNvSpPr>
                  <a:spLocks noChangeShapeType="1"/>
                </p:cNvSpPr>
                <p:nvPr/>
              </p:nvSpPr>
              <p:spPr bwMode="auto">
                <a:xfrm flipV="1">
                  <a:off x="1995" y="8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5" name="Line 1307"/>
                <p:cNvSpPr>
                  <a:spLocks noChangeShapeType="1"/>
                </p:cNvSpPr>
                <p:nvPr/>
              </p:nvSpPr>
              <p:spPr bwMode="auto">
                <a:xfrm flipV="1">
                  <a:off x="1995" y="8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6" name="Line 1308"/>
                <p:cNvSpPr>
                  <a:spLocks noChangeShapeType="1"/>
                </p:cNvSpPr>
                <p:nvPr/>
              </p:nvSpPr>
              <p:spPr bwMode="auto">
                <a:xfrm flipV="1">
                  <a:off x="1995" y="8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7" name="Line 1309"/>
                <p:cNvSpPr>
                  <a:spLocks noChangeShapeType="1"/>
                </p:cNvSpPr>
                <p:nvPr/>
              </p:nvSpPr>
              <p:spPr bwMode="auto">
                <a:xfrm flipV="1">
                  <a:off x="1995" y="7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8" name="Line 1310"/>
                <p:cNvSpPr>
                  <a:spLocks noChangeShapeType="1"/>
                </p:cNvSpPr>
                <p:nvPr/>
              </p:nvSpPr>
              <p:spPr bwMode="auto">
                <a:xfrm flipV="1">
                  <a:off x="1995" y="7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9" name="Line 1311"/>
                <p:cNvSpPr>
                  <a:spLocks noChangeShapeType="1"/>
                </p:cNvSpPr>
                <p:nvPr/>
              </p:nvSpPr>
              <p:spPr bwMode="auto">
                <a:xfrm>
                  <a:off x="503"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0" name="Line 1312"/>
                <p:cNvSpPr>
                  <a:spLocks noChangeShapeType="1"/>
                </p:cNvSpPr>
                <p:nvPr/>
              </p:nvSpPr>
              <p:spPr bwMode="auto">
                <a:xfrm>
                  <a:off x="518"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1" name="Line 1313"/>
                <p:cNvSpPr>
                  <a:spLocks noChangeShapeType="1"/>
                </p:cNvSpPr>
                <p:nvPr/>
              </p:nvSpPr>
              <p:spPr bwMode="auto">
                <a:xfrm>
                  <a:off x="533"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2" name="Line 1314"/>
                <p:cNvSpPr>
                  <a:spLocks noChangeShapeType="1"/>
                </p:cNvSpPr>
                <p:nvPr/>
              </p:nvSpPr>
              <p:spPr bwMode="auto">
                <a:xfrm>
                  <a:off x="548"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3" name="Line 1315"/>
                <p:cNvSpPr>
                  <a:spLocks noChangeShapeType="1"/>
                </p:cNvSpPr>
                <p:nvPr/>
              </p:nvSpPr>
              <p:spPr bwMode="auto">
                <a:xfrm>
                  <a:off x="564"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4" name="Line 1316"/>
                <p:cNvSpPr>
                  <a:spLocks noChangeShapeType="1"/>
                </p:cNvSpPr>
                <p:nvPr/>
              </p:nvSpPr>
              <p:spPr bwMode="auto">
                <a:xfrm>
                  <a:off x="579"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5" name="Line 1317"/>
                <p:cNvSpPr>
                  <a:spLocks noChangeShapeType="1"/>
                </p:cNvSpPr>
                <p:nvPr/>
              </p:nvSpPr>
              <p:spPr bwMode="auto">
                <a:xfrm>
                  <a:off x="594"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6" name="Line 1318"/>
                <p:cNvSpPr>
                  <a:spLocks noChangeShapeType="1"/>
                </p:cNvSpPr>
                <p:nvPr/>
              </p:nvSpPr>
              <p:spPr bwMode="auto">
                <a:xfrm>
                  <a:off x="609"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7" name="Line 1319"/>
                <p:cNvSpPr>
                  <a:spLocks noChangeShapeType="1"/>
                </p:cNvSpPr>
                <p:nvPr/>
              </p:nvSpPr>
              <p:spPr bwMode="auto">
                <a:xfrm>
                  <a:off x="624"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8" name="Line 1320"/>
                <p:cNvSpPr>
                  <a:spLocks noChangeShapeType="1"/>
                </p:cNvSpPr>
                <p:nvPr/>
              </p:nvSpPr>
              <p:spPr bwMode="auto">
                <a:xfrm>
                  <a:off x="639"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9" name="Line 1321"/>
                <p:cNvSpPr>
                  <a:spLocks noChangeShapeType="1"/>
                </p:cNvSpPr>
                <p:nvPr/>
              </p:nvSpPr>
              <p:spPr bwMode="auto">
                <a:xfrm>
                  <a:off x="655"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0" name="Line 1322"/>
                <p:cNvSpPr>
                  <a:spLocks noChangeShapeType="1"/>
                </p:cNvSpPr>
                <p:nvPr/>
              </p:nvSpPr>
              <p:spPr bwMode="auto">
                <a:xfrm>
                  <a:off x="670"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1" name="Line 1323"/>
                <p:cNvSpPr>
                  <a:spLocks noChangeShapeType="1"/>
                </p:cNvSpPr>
                <p:nvPr/>
              </p:nvSpPr>
              <p:spPr bwMode="auto">
                <a:xfrm>
                  <a:off x="68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2" name="Line 1324"/>
                <p:cNvSpPr>
                  <a:spLocks noChangeShapeType="1"/>
                </p:cNvSpPr>
                <p:nvPr/>
              </p:nvSpPr>
              <p:spPr bwMode="auto">
                <a:xfrm>
                  <a:off x="70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3" name="Line 1325"/>
                <p:cNvSpPr>
                  <a:spLocks noChangeShapeType="1"/>
                </p:cNvSpPr>
                <p:nvPr/>
              </p:nvSpPr>
              <p:spPr bwMode="auto">
                <a:xfrm>
                  <a:off x="71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4" name="Line 1326"/>
                <p:cNvSpPr>
                  <a:spLocks noChangeShapeType="1"/>
                </p:cNvSpPr>
                <p:nvPr/>
              </p:nvSpPr>
              <p:spPr bwMode="auto">
                <a:xfrm>
                  <a:off x="73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5" name="Line 1327"/>
                <p:cNvSpPr>
                  <a:spLocks noChangeShapeType="1"/>
                </p:cNvSpPr>
                <p:nvPr/>
              </p:nvSpPr>
              <p:spPr bwMode="auto">
                <a:xfrm>
                  <a:off x="746"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6" name="Line 1328"/>
                <p:cNvSpPr>
                  <a:spLocks noChangeShapeType="1"/>
                </p:cNvSpPr>
                <p:nvPr/>
              </p:nvSpPr>
              <p:spPr bwMode="auto">
                <a:xfrm>
                  <a:off x="761"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7" name="Line 1329"/>
                <p:cNvSpPr>
                  <a:spLocks noChangeShapeType="1"/>
                </p:cNvSpPr>
                <p:nvPr/>
              </p:nvSpPr>
              <p:spPr bwMode="auto">
                <a:xfrm>
                  <a:off x="77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8" name="Line 1330"/>
                <p:cNvSpPr>
                  <a:spLocks noChangeShapeType="1"/>
                </p:cNvSpPr>
                <p:nvPr/>
              </p:nvSpPr>
              <p:spPr bwMode="auto">
                <a:xfrm>
                  <a:off x="791"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9" name="Line 1331"/>
                <p:cNvSpPr>
                  <a:spLocks noChangeShapeType="1"/>
                </p:cNvSpPr>
                <p:nvPr/>
              </p:nvSpPr>
              <p:spPr bwMode="auto">
                <a:xfrm>
                  <a:off x="80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0" name="Line 1332"/>
                <p:cNvSpPr>
                  <a:spLocks noChangeShapeType="1"/>
                </p:cNvSpPr>
                <p:nvPr/>
              </p:nvSpPr>
              <p:spPr bwMode="auto">
                <a:xfrm>
                  <a:off x="821"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1" name="Line 1333"/>
                <p:cNvSpPr>
                  <a:spLocks noChangeShapeType="1"/>
                </p:cNvSpPr>
                <p:nvPr/>
              </p:nvSpPr>
              <p:spPr bwMode="auto">
                <a:xfrm>
                  <a:off x="83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2" name="Line 1334"/>
                <p:cNvSpPr>
                  <a:spLocks noChangeShapeType="1"/>
                </p:cNvSpPr>
                <p:nvPr/>
              </p:nvSpPr>
              <p:spPr bwMode="auto">
                <a:xfrm>
                  <a:off x="851"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3" name="Line 1335"/>
                <p:cNvSpPr>
                  <a:spLocks noChangeShapeType="1"/>
                </p:cNvSpPr>
                <p:nvPr/>
              </p:nvSpPr>
              <p:spPr bwMode="auto">
                <a:xfrm>
                  <a:off x="866" y="1945"/>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4" name="Line 1336"/>
                <p:cNvSpPr>
                  <a:spLocks noChangeShapeType="1"/>
                </p:cNvSpPr>
                <p:nvPr/>
              </p:nvSpPr>
              <p:spPr bwMode="auto">
                <a:xfrm>
                  <a:off x="882"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5" name="Line 1337"/>
                <p:cNvSpPr>
                  <a:spLocks noChangeShapeType="1"/>
                </p:cNvSpPr>
                <p:nvPr/>
              </p:nvSpPr>
              <p:spPr bwMode="auto">
                <a:xfrm>
                  <a:off x="897"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6" name="Line 1338"/>
                <p:cNvSpPr>
                  <a:spLocks noChangeShapeType="1"/>
                </p:cNvSpPr>
                <p:nvPr/>
              </p:nvSpPr>
              <p:spPr bwMode="auto">
                <a:xfrm>
                  <a:off x="912"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7" name="Line 1339"/>
                <p:cNvSpPr>
                  <a:spLocks noChangeShapeType="1"/>
                </p:cNvSpPr>
                <p:nvPr/>
              </p:nvSpPr>
              <p:spPr bwMode="auto">
                <a:xfrm>
                  <a:off x="927"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8" name="Line 1340"/>
                <p:cNvSpPr>
                  <a:spLocks noChangeShapeType="1"/>
                </p:cNvSpPr>
                <p:nvPr/>
              </p:nvSpPr>
              <p:spPr bwMode="auto">
                <a:xfrm>
                  <a:off x="942"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9" name="Line 1341"/>
                <p:cNvSpPr>
                  <a:spLocks noChangeShapeType="1"/>
                </p:cNvSpPr>
                <p:nvPr/>
              </p:nvSpPr>
              <p:spPr bwMode="auto">
                <a:xfrm>
                  <a:off x="957"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0" name="Line 1342"/>
                <p:cNvSpPr>
                  <a:spLocks noChangeShapeType="1"/>
                </p:cNvSpPr>
                <p:nvPr/>
              </p:nvSpPr>
              <p:spPr bwMode="auto">
                <a:xfrm>
                  <a:off x="972"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1" name="Line 1343"/>
                <p:cNvSpPr>
                  <a:spLocks noChangeShapeType="1"/>
                </p:cNvSpPr>
                <p:nvPr/>
              </p:nvSpPr>
              <p:spPr bwMode="auto">
                <a:xfrm>
                  <a:off x="988"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2" name="Line 1344"/>
                <p:cNvSpPr>
                  <a:spLocks noChangeShapeType="1"/>
                </p:cNvSpPr>
                <p:nvPr/>
              </p:nvSpPr>
              <p:spPr bwMode="auto">
                <a:xfrm>
                  <a:off x="1003"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3" name="Line 1345"/>
                <p:cNvSpPr>
                  <a:spLocks noChangeShapeType="1"/>
                </p:cNvSpPr>
                <p:nvPr/>
              </p:nvSpPr>
              <p:spPr bwMode="auto">
                <a:xfrm>
                  <a:off x="1018"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4" name="Line 1346"/>
                <p:cNvSpPr>
                  <a:spLocks noChangeShapeType="1"/>
                </p:cNvSpPr>
                <p:nvPr/>
              </p:nvSpPr>
              <p:spPr bwMode="auto">
                <a:xfrm>
                  <a:off x="1033"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5" name="Line 1347"/>
                <p:cNvSpPr>
                  <a:spLocks noChangeShapeType="1"/>
                </p:cNvSpPr>
                <p:nvPr/>
              </p:nvSpPr>
              <p:spPr bwMode="auto">
                <a:xfrm>
                  <a:off x="1048"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6" name="Line 1348"/>
                <p:cNvSpPr>
                  <a:spLocks noChangeShapeType="1"/>
                </p:cNvSpPr>
                <p:nvPr/>
              </p:nvSpPr>
              <p:spPr bwMode="auto">
                <a:xfrm>
                  <a:off x="1063"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7" name="Line 1349"/>
                <p:cNvSpPr>
                  <a:spLocks noChangeShapeType="1"/>
                </p:cNvSpPr>
                <p:nvPr/>
              </p:nvSpPr>
              <p:spPr bwMode="auto">
                <a:xfrm>
                  <a:off x="1079"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8" name="Line 1350"/>
                <p:cNvSpPr>
                  <a:spLocks noChangeShapeType="1"/>
                </p:cNvSpPr>
                <p:nvPr/>
              </p:nvSpPr>
              <p:spPr bwMode="auto">
                <a:xfrm>
                  <a:off x="1094"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9" name="Line 1351"/>
                <p:cNvSpPr>
                  <a:spLocks noChangeShapeType="1"/>
                </p:cNvSpPr>
                <p:nvPr/>
              </p:nvSpPr>
              <p:spPr bwMode="auto">
                <a:xfrm>
                  <a:off x="1109"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0" name="Line 1352"/>
                <p:cNvSpPr>
                  <a:spLocks noChangeShapeType="1"/>
                </p:cNvSpPr>
                <p:nvPr/>
              </p:nvSpPr>
              <p:spPr bwMode="auto">
                <a:xfrm>
                  <a:off x="1124"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1" name="Line 1353"/>
                <p:cNvSpPr>
                  <a:spLocks noChangeShapeType="1"/>
                </p:cNvSpPr>
                <p:nvPr/>
              </p:nvSpPr>
              <p:spPr bwMode="auto">
                <a:xfrm>
                  <a:off x="1139"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2" name="Line 1354"/>
                <p:cNvSpPr>
                  <a:spLocks noChangeShapeType="1"/>
                </p:cNvSpPr>
                <p:nvPr/>
              </p:nvSpPr>
              <p:spPr bwMode="auto">
                <a:xfrm>
                  <a:off x="1154"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3" name="Line 1355"/>
                <p:cNvSpPr>
                  <a:spLocks noChangeShapeType="1"/>
                </p:cNvSpPr>
                <p:nvPr/>
              </p:nvSpPr>
              <p:spPr bwMode="auto">
                <a:xfrm>
                  <a:off x="1170"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4" name="Line 1356"/>
                <p:cNvSpPr>
                  <a:spLocks noChangeShapeType="1"/>
                </p:cNvSpPr>
                <p:nvPr/>
              </p:nvSpPr>
              <p:spPr bwMode="auto">
                <a:xfrm>
                  <a:off x="1185"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5" name="Line 1357"/>
                <p:cNvSpPr>
                  <a:spLocks noChangeShapeType="1"/>
                </p:cNvSpPr>
                <p:nvPr/>
              </p:nvSpPr>
              <p:spPr bwMode="auto">
                <a:xfrm>
                  <a:off x="120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6" name="Line 1358"/>
                <p:cNvSpPr>
                  <a:spLocks noChangeShapeType="1"/>
                </p:cNvSpPr>
                <p:nvPr/>
              </p:nvSpPr>
              <p:spPr bwMode="auto">
                <a:xfrm>
                  <a:off x="121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7" name="Line 1359"/>
                <p:cNvSpPr>
                  <a:spLocks noChangeShapeType="1"/>
                </p:cNvSpPr>
                <p:nvPr/>
              </p:nvSpPr>
              <p:spPr bwMode="auto">
                <a:xfrm>
                  <a:off x="123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8" name="Line 1360"/>
                <p:cNvSpPr>
                  <a:spLocks noChangeShapeType="1"/>
                </p:cNvSpPr>
                <p:nvPr/>
              </p:nvSpPr>
              <p:spPr bwMode="auto">
                <a:xfrm>
                  <a:off x="124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9" name="Line 1361"/>
                <p:cNvSpPr>
                  <a:spLocks noChangeShapeType="1"/>
                </p:cNvSpPr>
                <p:nvPr/>
              </p:nvSpPr>
              <p:spPr bwMode="auto">
                <a:xfrm>
                  <a:off x="1261"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0" name="Line 1362"/>
                <p:cNvSpPr>
                  <a:spLocks noChangeShapeType="1"/>
                </p:cNvSpPr>
                <p:nvPr/>
              </p:nvSpPr>
              <p:spPr bwMode="auto">
                <a:xfrm>
                  <a:off x="127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1" name="Line 1363"/>
                <p:cNvSpPr>
                  <a:spLocks noChangeShapeType="1"/>
                </p:cNvSpPr>
                <p:nvPr/>
              </p:nvSpPr>
              <p:spPr bwMode="auto">
                <a:xfrm>
                  <a:off x="1290" y="1945"/>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2" name="Line 1364"/>
                <p:cNvSpPr>
                  <a:spLocks noChangeShapeType="1"/>
                </p:cNvSpPr>
                <p:nvPr/>
              </p:nvSpPr>
              <p:spPr bwMode="auto">
                <a:xfrm>
                  <a:off x="130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3" name="Line 1365"/>
                <p:cNvSpPr>
                  <a:spLocks noChangeShapeType="1"/>
                </p:cNvSpPr>
                <p:nvPr/>
              </p:nvSpPr>
              <p:spPr bwMode="auto">
                <a:xfrm>
                  <a:off x="1321"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4" name="Line 1366"/>
                <p:cNvSpPr>
                  <a:spLocks noChangeShapeType="1"/>
                </p:cNvSpPr>
                <p:nvPr/>
              </p:nvSpPr>
              <p:spPr bwMode="auto">
                <a:xfrm>
                  <a:off x="1336"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5" name="Line 1367"/>
                <p:cNvSpPr>
                  <a:spLocks noChangeShapeType="1"/>
                </p:cNvSpPr>
                <p:nvPr/>
              </p:nvSpPr>
              <p:spPr bwMode="auto">
                <a:xfrm>
                  <a:off x="1351"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6" name="Line 1368"/>
                <p:cNvSpPr>
                  <a:spLocks noChangeShapeType="1"/>
                </p:cNvSpPr>
                <p:nvPr/>
              </p:nvSpPr>
              <p:spPr bwMode="auto">
                <a:xfrm>
                  <a:off x="136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7" name="Line 1369"/>
                <p:cNvSpPr>
                  <a:spLocks noChangeShapeType="1"/>
                </p:cNvSpPr>
                <p:nvPr/>
              </p:nvSpPr>
              <p:spPr bwMode="auto">
                <a:xfrm>
                  <a:off x="1381"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8" name="Line 1370"/>
                <p:cNvSpPr>
                  <a:spLocks noChangeShapeType="1"/>
                </p:cNvSpPr>
                <p:nvPr/>
              </p:nvSpPr>
              <p:spPr bwMode="auto">
                <a:xfrm>
                  <a:off x="139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9" name="Line 1371"/>
                <p:cNvSpPr>
                  <a:spLocks noChangeShapeType="1"/>
                </p:cNvSpPr>
                <p:nvPr/>
              </p:nvSpPr>
              <p:spPr bwMode="auto">
                <a:xfrm>
                  <a:off x="1412"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0" name="Line 1372"/>
                <p:cNvSpPr>
                  <a:spLocks noChangeShapeType="1"/>
                </p:cNvSpPr>
                <p:nvPr/>
              </p:nvSpPr>
              <p:spPr bwMode="auto">
                <a:xfrm>
                  <a:off x="1427"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1" name="Line 1373"/>
                <p:cNvSpPr>
                  <a:spLocks noChangeShapeType="1"/>
                </p:cNvSpPr>
                <p:nvPr/>
              </p:nvSpPr>
              <p:spPr bwMode="auto">
                <a:xfrm>
                  <a:off x="1442"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2" name="Line 1374"/>
                <p:cNvSpPr>
                  <a:spLocks noChangeShapeType="1"/>
                </p:cNvSpPr>
                <p:nvPr/>
              </p:nvSpPr>
              <p:spPr bwMode="auto">
                <a:xfrm>
                  <a:off x="1457"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3" name="Line 1375"/>
                <p:cNvSpPr>
                  <a:spLocks noChangeShapeType="1"/>
                </p:cNvSpPr>
                <p:nvPr/>
              </p:nvSpPr>
              <p:spPr bwMode="auto">
                <a:xfrm>
                  <a:off x="1472"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4" name="Line 1376"/>
                <p:cNvSpPr>
                  <a:spLocks noChangeShapeType="1"/>
                </p:cNvSpPr>
                <p:nvPr/>
              </p:nvSpPr>
              <p:spPr bwMode="auto">
                <a:xfrm>
                  <a:off x="1487"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5" name="Line 1377"/>
                <p:cNvSpPr>
                  <a:spLocks noChangeShapeType="1"/>
                </p:cNvSpPr>
                <p:nvPr/>
              </p:nvSpPr>
              <p:spPr bwMode="auto">
                <a:xfrm>
                  <a:off x="1503"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6" name="Line 1378"/>
                <p:cNvSpPr>
                  <a:spLocks noChangeShapeType="1"/>
                </p:cNvSpPr>
                <p:nvPr/>
              </p:nvSpPr>
              <p:spPr bwMode="auto">
                <a:xfrm>
                  <a:off x="1518"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7" name="Line 1379"/>
                <p:cNvSpPr>
                  <a:spLocks noChangeShapeType="1"/>
                </p:cNvSpPr>
                <p:nvPr/>
              </p:nvSpPr>
              <p:spPr bwMode="auto">
                <a:xfrm>
                  <a:off x="1533"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8" name="Line 1380"/>
                <p:cNvSpPr>
                  <a:spLocks noChangeShapeType="1"/>
                </p:cNvSpPr>
                <p:nvPr/>
              </p:nvSpPr>
              <p:spPr bwMode="auto">
                <a:xfrm>
                  <a:off x="1548"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9" name="Line 1381"/>
                <p:cNvSpPr>
                  <a:spLocks noChangeShapeType="1"/>
                </p:cNvSpPr>
                <p:nvPr/>
              </p:nvSpPr>
              <p:spPr bwMode="auto">
                <a:xfrm>
                  <a:off x="1563"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0" name="Line 1382"/>
                <p:cNvSpPr>
                  <a:spLocks noChangeShapeType="1"/>
                </p:cNvSpPr>
                <p:nvPr/>
              </p:nvSpPr>
              <p:spPr bwMode="auto">
                <a:xfrm>
                  <a:off x="1578"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1" name="Line 1383"/>
                <p:cNvSpPr>
                  <a:spLocks noChangeShapeType="1"/>
                </p:cNvSpPr>
                <p:nvPr/>
              </p:nvSpPr>
              <p:spPr bwMode="auto">
                <a:xfrm>
                  <a:off x="1594"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2" name="Line 1384"/>
                <p:cNvSpPr>
                  <a:spLocks noChangeShapeType="1"/>
                </p:cNvSpPr>
                <p:nvPr/>
              </p:nvSpPr>
              <p:spPr bwMode="auto">
                <a:xfrm>
                  <a:off x="1609"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3" name="Line 1385"/>
                <p:cNvSpPr>
                  <a:spLocks noChangeShapeType="1"/>
                </p:cNvSpPr>
                <p:nvPr/>
              </p:nvSpPr>
              <p:spPr bwMode="auto">
                <a:xfrm>
                  <a:off x="1624"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4" name="Line 1386"/>
                <p:cNvSpPr>
                  <a:spLocks noChangeShapeType="1"/>
                </p:cNvSpPr>
                <p:nvPr/>
              </p:nvSpPr>
              <p:spPr bwMode="auto">
                <a:xfrm>
                  <a:off x="1639"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5" name="Line 1387"/>
                <p:cNvSpPr>
                  <a:spLocks noChangeShapeType="1"/>
                </p:cNvSpPr>
                <p:nvPr/>
              </p:nvSpPr>
              <p:spPr bwMode="auto">
                <a:xfrm>
                  <a:off x="1654"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6" name="Line 1388"/>
                <p:cNvSpPr>
                  <a:spLocks noChangeShapeType="1"/>
                </p:cNvSpPr>
                <p:nvPr/>
              </p:nvSpPr>
              <p:spPr bwMode="auto">
                <a:xfrm>
                  <a:off x="1669"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7" name="Line 1389"/>
                <p:cNvSpPr>
                  <a:spLocks noChangeShapeType="1"/>
                </p:cNvSpPr>
                <p:nvPr/>
              </p:nvSpPr>
              <p:spPr bwMode="auto">
                <a:xfrm>
                  <a:off x="1685"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8" name="Line 1390"/>
                <p:cNvSpPr>
                  <a:spLocks noChangeShapeType="1"/>
                </p:cNvSpPr>
                <p:nvPr/>
              </p:nvSpPr>
              <p:spPr bwMode="auto">
                <a:xfrm>
                  <a:off x="1700"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9" name="Line 1391"/>
                <p:cNvSpPr>
                  <a:spLocks noChangeShapeType="1"/>
                </p:cNvSpPr>
                <p:nvPr/>
              </p:nvSpPr>
              <p:spPr bwMode="auto">
                <a:xfrm>
                  <a:off x="171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2" name="Group 1593"/>
              <p:cNvGrpSpPr>
                <a:grpSpLocks/>
              </p:cNvGrpSpPr>
              <p:nvPr/>
            </p:nvGrpSpPr>
            <p:grpSpPr bwMode="auto">
              <a:xfrm>
                <a:off x="503" y="1478"/>
                <a:ext cx="1501" cy="467"/>
                <a:chOff x="503" y="1478"/>
                <a:chExt cx="1501" cy="467"/>
              </a:xfrm>
            </p:grpSpPr>
            <p:sp>
              <p:nvSpPr>
                <p:cNvPr id="1440" name="Line 1393"/>
                <p:cNvSpPr>
                  <a:spLocks noChangeShapeType="1"/>
                </p:cNvSpPr>
                <p:nvPr/>
              </p:nvSpPr>
              <p:spPr bwMode="auto">
                <a:xfrm>
                  <a:off x="173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1" name="Line 1394"/>
                <p:cNvSpPr>
                  <a:spLocks noChangeShapeType="1"/>
                </p:cNvSpPr>
                <p:nvPr/>
              </p:nvSpPr>
              <p:spPr bwMode="auto">
                <a:xfrm>
                  <a:off x="174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2" name="Line 1395"/>
                <p:cNvSpPr>
                  <a:spLocks noChangeShapeType="1"/>
                </p:cNvSpPr>
                <p:nvPr/>
              </p:nvSpPr>
              <p:spPr bwMode="auto">
                <a:xfrm>
                  <a:off x="176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 name="Line 1396"/>
                <p:cNvSpPr>
                  <a:spLocks noChangeShapeType="1"/>
                </p:cNvSpPr>
                <p:nvPr/>
              </p:nvSpPr>
              <p:spPr bwMode="auto">
                <a:xfrm>
                  <a:off x="177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 name="Line 1397"/>
                <p:cNvSpPr>
                  <a:spLocks noChangeShapeType="1"/>
                </p:cNvSpPr>
                <p:nvPr/>
              </p:nvSpPr>
              <p:spPr bwMode="auto">
                <a:xfrm>
                  <a:off x="179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 name="Line 1398"/>
                <p:cNvSpPr>
                  <a:spLocks noChangeShapeType="1"/>
                </p:cNvSpPr>
                <p:nvPr/>
              </p:nvSpPr>
              <p:spPr bwMode="auto">
                <a:xfrm>
                  <a:off x="1805"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 name="Line 1399"/>
                <p:cNvSpPr>
                  <a:spLocks noChangeShapeType="1"/>
                </p:cNvSpPr>
                <p:nvPr/>
              </p:nvSpPr>
              <p:spPr bwMode="auto">
                <a:xfrm>
                  <a:off x="1820"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 name="Line 1400"/>
                <p:cNvSpPr>
                  <a:spLocks noChangeShapeType="1"/>
                </p:cNvSpPr>
                <p:nvPr/>
              </p:nvSpPr>
              <p:spPr bwMode="auto">
                <a:xfrm>
                  <a:off x="1836"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 name="Line 1401"/>
                <p:cNvSpPr>
                  <a:spLocks noChangeShapeType="1"/>
                </p:cNvSpPr>
                <p:nvPr/>
              </p:nvSpPr>
              <p:spPr bwMode="auto">
                <a:xfrm>
                  <a:off x="1851"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 name="Line 1402"/>
                <p:cNvSpPr>
                  <a:spLocks noChangeShapeType="1"/>
                </p:cNvSpPr>
                <p:nvPr/>
              </p:nvSpPr>
              <p:spPr bwMode="auto">
                <a:xfrm>
                  <a:off x="186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 name="Line 1403"/>
                <p:cNvSpPr>
                  <a:spLocks noChangeShapeType="1"/>
                </p:cNvSpPr>
                <p:nvPr/>
              </p:nvSpPr>
              <p:spPr bwMode="auto">
                <a:xfrm>
                  <a:off x="1881"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 name="Line 1404"/>
                <p:cNvSpPr>
                  <a:spLocks noChangeShapeType="1"/>
                </p:cNvSpPr>
                <p:nvPr/>
              </p:nvSpPr>
              <p:spPr bwMode="auto">
                <a:xfrm>
                  <a:off x="1896"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 name="Line 1405"/>
                <p:cNvSpPr>
                  <a:spLocks noChangeShapeType="1"/>
                </p:cNvSpPr>
                <p:nvPr/>
              </p:nvSpPr>
              <p:spPr bwMode="auto">
                <a:xfrm>
                  <a:off x="1911"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 name="Line 1406"/>
                <p:cNvSpPr>
                  <a:spLocks noChangeShapeType="1"/>
                </p:cNvSpPr>
                <p:nvPr/>
              </p:nvSpPr>
              <p:spPr bwMode="auto">
                <a:xfrm>
                  <a:off x="1927"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 name="Line 1407"/>
                <p:cNvSpPr>
                  <a:spLocks noChangeShapeType="1"/>
                </p:cNvSpPr>
                <p:nvPr/>
              </p:nvSpPr>
              <p:spPr bwMode="auto">
                <a:xfrm>
                  <a:off x="1942" y="19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 name="Line 1408"/>
                <p:cNvSpPr>
                  <a:spLocks noChangeShapeType="1"/>
                </p:cNvSpPr>
                <p:nvPr/>
              </p:nvSpPr>
              <p:spPr bwMode="auto">
                <a:xfrm>
                  <a:off x="1957"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 name="Line 1409"/>
                <p:cNvSpPr>
                  <a:spLocks noChangeShapeType="1"/>
                </p:cNvSpPr>
                <p:nvPr/>
              </p:nvSpPr>
              <p:spPr bwMode="auto">
                <a:xfrm>
                  <a:off x="1972"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 name="Line 1410"/>
                <p:cNvSpPr>
                  <a:spLocks noChangeShapeType="1"/>
                </p:cNvSpPr>
                <p:nvPr/>
              </p:nvSpPr>
              <p:spPr bwMode="auto">
                <a:xfrm>
                  <a:off x="1987"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 name="Line 1411"/>
                <p:cNvSpPr>
                  <a:spLocks noChangeShapeType="1"/>
                </p:cNvSpPr>
                <p:nvPr/>
              </p:nvSpPr>
              <p:spPr bwMode="auto">
                <a:xfrm>
                  <a:off x="2002" y="19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 name="Line 1412"/>
                <p:cNvSpPr>
                  <a:spLocks noChangeShapeType="1"/>
                </p:cNvSpPr>
                <p:nvPr/>
              </p:nvSpPr>
              <p:spPr bwMode="auto">
                <a:xfrm>
                  <a:off x="503"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 name="Line 1413"/>
                <p:cNvSpPr>
                  <a:spLocks noChangeShapeType="1"/>
                </p:cNvSpPr>
                <p:nvPr/>
              </p:nvSpPr>
              <p:spPr bwMode="auto">
                <a:xfrm>
                  <a:off x="518"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 name="Line 1414"/>
                <p:cNvSpPr>
                  <a:spLocks noChangeShapeType="1"/>
                </p:cNvSpPr>
                <p:nvPr/>
              </p:nvSpPr>
              <p:spPr bwMode="auto">
                <a:xfrm>
                  <a:off x="533"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 name="Line 1415"/>
                <p:cNvSpPr>
                  <a:spLocks noChangeShapeType="1"/>
                </p:cNvSpPr>
                <p:nvPr/>
              </p:nvSpPr>
              <p:spPr bwMode="auto">
                <a:xfrm>
                  <a:off x="548"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3" name="Line 1416"/>
                <p:cNvSpPr>
                  <a:spLocks noChangeShapeType="1"/>
                </p:cNvSpPr>
                <p:nvPr/>
              </p:nvSpPr>
              <p:spPr bwMode="auto">
                <a:xfrm>
                  <a:off x="564"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4" name="Line 1417"/>
                <p:cNvSpPr>
                  <a:spLocks noChangeShapeType="1"/>
                </p:cNvSpPr>
                <p:nvPr/>
              </p:nvSpPr>
              <p:spPr bwMode="auto">
                <a:xfrm>
                  <a:off x="579"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5" name="Line 1418"/>
                <p:cNvSpPr>
                  <a:spLocks noChangeShapeType="1"/>
                </p:cNvSpPr>
                <p:nvPr/>
              </p:nvSpPr>
              <p:spPr bwMode="auto">
                <a:xfrm>
                  <a:off x="594"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6" name="Line 1419"/>
                <p:cNvSpPr>
                  <a:spLocks noChangeShapeType="1"/>
                </p:cNvSpPr>
                <p:nvPr/>
              </p:nvSpPr>
              <p:spPr bwMode="auto">
                <a:xfrm>
                  <a:off x="609"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7" name="Line 1420"/>
                <p:cNvSpPr>
                  <a:spLocks noChangeShapeType="1"/>
                </p:cNvSpPr>
                <p:nvPr/>
              </p:nvSpPr>
              <p:spPr bwMode="auto">
                <a:xfrm>
                  <a:off x="624"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8" name="Line 1421"/>
                <p:cNvSpPr>
                  <a:spLocks noChangeShapeType="1"/>
                </p:cNvSpPr>
                <p:nvPr/>
              </p:nvSpPr>
              <p:spPr bwMode="auto">
                <a:xfrm>
                  <a:off x="639"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9" name="Line 1422"/>
                <p:cNvSpPr>
                  <a:spLocks noChangeShapeType="1"/>
                </p:cNvSpPr>
                <p:nvPr/>
              </p:nvSpPr>
              <p:spPr bwMode="auto">
                <a:xfrm>
                  <a:off x="655"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0" name="Line 1423"/>
                <p:cNvSpPr>
                  <a:spLocks noChangeShapeType="1"/>
                </p:cNvSpPr>
                <p:nvPr/>
              </p:nvSpPr>
              <p:spPr bwMode="auto">
                <a:xfrm>
                  <a:off x="670"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1" name="Line 1424"/>
                <p:cNvSpPr>
                  <a:spLocks noChangeShapeType="1"/>
                </p:cNvSpPr>
                <p:nvPr/>
              </p:nvSpPr>
              <p:spPr bwMode="auto">
                <a:xfrm>
                  <a:off x="68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2" name="Line 1425"/>
                <p:cNvSpPr>
                  <a:spLocks noChangeShapeType="1"/>
                </p:cNvSpPr>
                <p:nvPr/>
              </p:nvSpPr>
              <p:spPr bwMode="auto">
                <a:xfrm>
                  <a:off x="70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3" name="Line 1426"/>
                <p:cNvSpPr>
                  <a:spLocks noChangeShapeType="1"/>
                </p:cNvSpPr>
                <p:nvPr/>
              </p:nvSpPr>
              <p:spPr bwMode="auto">
                <a:xfrm>
                  <a:off x="71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4" name="Line 1427"/>
                <p:cNvSpPr>
                  <a:spLocks noChangeShapeType="1"/>
                </p:cNvSpPr>
                <p:nvPr/>
              </p:nvSpPr>
              <p:spPr bwMode="auto">
                <a:xfrm>
                  <a:off x="73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5" name="Line 1428"/>
                <p:cNvSpPr>
                  <a:spLocks noChangeShapeType="1"/>
                </p:cNvSpPr>
                <p:nvPr/>
              </p:nvSpPr>
              <p:spPr bwMode="auto">
                <a:xfrm>
                  <a:off x="746"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6" name="Line 1429"/>
                <p:cNvSpPr>
                  <a:spLocks noChangeShapeType="1"/>
                </p:cNvSpPr>
                <p:nvPr/>
              </p:nvSpPr>
              <p:spPr bwMode="auto">
                <a:xfrm>
                  <a:off x="761"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7" name="Line 1430"/>
                <p:cNvSpPr>
                  <a:spLocks noChangeShapeType="1"/>
                </p:cNvSpPr>
                <p:nvPr/>
              </p:nvSpPr>
              <p:spPr bwMode="auto">
                <a:xfrm>
                  <a:off x="77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8" name="Line 1431"/>
                <p:cNvSpPr>
                  <a:spLocks noChangeShapeType="1"/>
                </p:cNvSpPr>
                <p:nvPr/>
              </p:nvSpPr>
              <p:spPr bwMode="auto">
                <a:xfrm>
                  <a:off x="791"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9" name="Line 1432"/>
                <p:cNvSpPr>
                  <a:spLocks noChangeShapeType="1"/>
                </p:cNvSpPr>
                <p:nvPr/>
              </p:nvSpPr>
              <p:spPr bwMode="auto">
                <a:xfrm>
                  <a:off x="80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0" name="Line 1433"/>
                <p:cNvSpPr>
                  <a:spLocks noChangeShapeType="1"/>
                </p:cNvSpPr>
                <p:nvPr/>
              </p:nvSpPr>
              <p:spPr bwMode="auto">
                <a:xfrm>
                  <a:off x="821"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1" name="Line 1434"/>
                <p:cNvSpPr>
                  <a:spLocks noChangeShapeType="1"/>
                </p:cNvSpPr>
                <p:nvPr/>
              </p:nvSpPr>
              <p:spPr bwMode="auto">
                <a:xfrm>
                  <a:off x="83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2" name="Line 1435"/>
                <p:cNvSpPr>
                  <a:spLocks noChangeShapeType="1"/>
                </p:cNvSpPr>
                <p:nvPr/>
              </p:nvSpPr>
              <p:spPr bwMode="auto">
                <a:xfrm>
                  <a:off x="851"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3" name="Line 1436"/>
                <p:cNvSpPr>
                  <a:spLocks noChangeShapeType="1"/>
                </p:cNvSpPr>
                <p:nvPr/>
              </p:nvSpPr>
              <p:spPr bwMode="auto">
                <a:xfrm>
                  <a:off x="866" y="1712"/>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4" name="Line 1437"/>
                <p:cNvSpPr>
                  <a:spLocks noChangeShapeType="1"/>
                </p:cNvSpPr>
                <p:nvPr/>
              </p:nvSpPr>
              <p:spPr bwMode="auto">
                <a:xfrm>
                  <a:off x="882"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5" name="Line 1438"/>
                <p:cNvSpPr>
                  <a:spLocks noChangeShapeType="1"/>
                </p:cNvSpPr>
                <p:nvPr/>
              </p:nvSpPr>
              <p:spPr bwMode="auto">
                <a:xfrm>
                  <a:off x="897"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6" name="Line 1439"/>
                <p:cNvSpPr>
                  <a:spLocks noChangeShapeType="1"/>
                </p:cNvSpPr>
                <p:nvPr/>
              </p:nvSpPr>
              <p:spPr bwMode="auto">
                <a:xfrm>
                  <a:off x="912"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7" name="Line 1440"/>
                <p:cNvSpPr>
                  <a:spLocks noChangeShapeType="1"/>
                </p:cNvSpPr>
                <p:nvPr/>
              </p:nvSpPr>
              <p:spPr bwMode="auto">
                <a:xfrm>
                  <a:off x="927"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8" name="Line 1441"/>
                <p:cNvSpPr>
                  <a:spLocks noChangeShapeType="1"/>
                </p:cNvSpPr>
                <p:nvPr/>
              </p:nvSpPr>
              <p:spPr bwMode="auto">
                <a:xfrm>
                  <a:off x="942"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9" name="Line 1442"/>
                <p:cNvSpPr>
                  <a:spLocks noChangeShapeType="1"/>
                </p:cNvSpPr>
                <p:nvPr/>
              </p:nvSpPr>
              <p:spPr bwMode="auto">
                <a:xfrm>
                  <a:off x="957"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0" name="Line 1443"/>
                <p:cNvSpPr>
                  <a:spLocks noChangeShapeType="1"/>
                </p:cNvSpPr>
                <p:nvPr/>
              </p:nvSpPr>
              <p:spPr bwMode="auto">
                <a:xfrm>
                  <a:off x="972"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1" name="Line 1444"/>
                <p:cNvSpPr>
                  <a:spLocks noChangeShapeType="1"/>
                </p:cNvSpPr>
                <p:nvPr/>
              </p:nvSpPr>
              <p:spPr bwMode="auto">
                <a:xfrm>
                  <a:off x="988"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2" name="Line 1445"/>
                <p:cNvSpPr>
                  <a:spLocks noChangeShapeType="1"/>
                </p:cNvSpPr>
                <p:nvPr/>
              </p:nvSpPr>
              <p:spPr bwMode="auto">
                <a:xfrm>
                  <a:off x="1003"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3" name="Line 1446"/>
                <p:cNvSpPr>
                  <a:spLocks noChangeShapeType="1"/>
                </p:cNvSpPr>
                <p:nvPr/>
              </p:nvSpPr>
              <p:spPr bwMode="auto">
                <a:xfrm>
                  <a:off x="1018"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4" name="Line 1447"/>
                <p:cNvSpPr>
                  <a:spLocks noChangeShapeType="1"/>
                </p:cNvSpPr>
                <p:nvPr/>
              </p:nvSpPr>
              <p:spPr bwMode="auto">
                <a:xfrm>
                  <a:off x="1033"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5" name="Line 1448"/>
                <p:cNvSpPr>
                  <a:spLocks noChangeShapeType="1"/>
                </p:cNvSpPr>
                <p:nvPr/>
              </p:nvSpPr>
              <p:spPr bwMode="auto">
                <a:xfrm>
                  <a:off x="1048"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6" name="Line 1449"/>
                <p:cNvSpPr>
                  <a:spLocks noChangeShapeType="1"/>
                </p:cNvSpPr>
                <p:nvPr/>
              </p:nvSpPr>
              <p:spPr bwMode="auto">
                <a:xfrm>
                  <a:off x="1063"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7" name="Line 1450"/>
                <p:cNvSpPr>
                  <a:spLocks noChangeShapeType="1"/>
                </p:cNvSpPr>
                <p:nvPr/>
              </p:nvSpPr>
              <p:spPr bwMode="auto">
                <a:xfrm>
                  <a:off x="1079"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8" name="Line 1451"/>
                <p:cNvSpPr>
                  <a:spLocks noChangeShapeType="1"/>
                </p:cNvSpPr>
                <p:nvPr/>
              </p:nvSpPr>
              <p:spPr bwMode="auto">
                <a:xfrm>
                  <a:off x="1094"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9" name="Line 1452"/>
                <p:cNvSpPr>
                  <a:spLocks noChangeShapeType="1"/>
                </p:cNvSpPr>
                <p:nvPr/>
              </p:nvSpPr>
              <p:spPr bwMode="auto">
                <a:xfrm>
                  <a:off x="1109"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0" name="Line 1453"/>
                <p:cNvSpPr>
                  <a:spLocks noChangeShapeType="1"/>
                </p:cNvSpPr>
                <p:nvPr/>
              </p:nvSpPr>
              <p:spPr bwMode="auto">
                <a:xfrm>
                  <a:off x="1124"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1" name="Line 1454"/>
                <p:cNvSpPr>
                  <a:spLocks noChangeShapeType="1"/>
                </p:cNvSpPr>
                <p:nvPr/>
              </p:nvSpPr>
              <p:spPr bwMode="auto">
                <a:xfrm>
                  <a:off x="1139"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2" name="Line 1455"/>
                <p:cNvSpPr>
                  <a:spLocks noChangeShapeType="1"/>
                </p:cNvSpPr>
                <p:nvPr/>
              </p:nvSpPr>
              <p:spPr bwMode="auto">
                <a:xfrm>
                  <a:off x="1154"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3" name="Line 1456"/>
                <p:cNvSpPr>
                  <a:spLocks noChangeShapeType="1"/>
                </p:cNvSpPr>
                <p:nvPr/>
              </p:nvSpPr>
              <p:spPr bwMode="auto">
                <a:xfrm>
                  <a:off x="1170"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4" name="Line 1457"/>
                <p:cNvSpPr>
                  <a:spLocks noChangeShapeType="1"/>
                </p:cNvSpPr>
                <p:nvPr/>
              </p:nvSpPr>
              <p:spPr bwMode="auto">
                <a:xfrm>
                  <a:off x="1185"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5" name="Line 1458"/>
                <p:cNvSpPr>
                  <a:spLocks noChangeShapeType="1"/>
                </p:cNvSpPr>
                <p:nvPr/>
              </p:nvSpPr>
              <p:spPr bwMode="auto">
                <a:xfrm>
                  <a:off x="120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6" name="Line 1459"/>
                <p:cNvSpPr>
                  <a:spLocks noChangeShapeType="1"/>
                </p:cNvSpPr>
                <p:nvPr/>
              </p:nvSpPr>
              <p:spPr bwMode="auto">
                <a:xfrm>
                  <a:off x="121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7" name="Line 1460"/>
                <p:cNvSpPr>
                  <a:spLocks noChangeShapeType="1"/>
                </p:cNvSpPr>
                <p:nvPr/>
              </p:nvSpPr>
              <p:spPr bwMode="auto">
                <a:xfrm>
                  <a:off x="123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8" name="Line 1461"/>
                <p:cNvSpPr>
                  <a:spLocks noChangeShapeType="1"/>
                </p:cNvSpPr>
                <p:nvPr/>
              </p:nvSpPr>
              <p:spPr bwMode="auto">
                <a:xfrm>
                  <a:off x="124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9" name="Line 1462"/>
                <p:cNvSpPr>
                  <a:spLocks noChangeShapeType="1"/>
                </p:cNvSpPr>
                <p:nvPr/>
              </p:nvSpPr>
              <p:spPr bwMode="auto">
                <a:xfrm>
                  <a:off x="1261"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0" name="Line 1463"/>
                <p:cNvSpPr>
                  <a:spLocks noChangeShapeType="1"/>
                </p:cNvSpPr>
                <p:nvPr/>
              </p:nvSpPr>
              <p:spPr bwMode="auto">
                <a:xfrm>
                  <a:off x="127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1" name="Line 1464"/>
                <p:cNvSpPr>
                  <a:spLocks noChangeShapeType="1"/>
                </p:cNvSpPr>
                <p:nvPr/>
              </p:nvSpPr>
              <p:spPr bwMode="auto">
                <a:xfrm>
                  <a:off x="1290" y="1712"/>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2" name="Line 1465"/>
                <p:cNvSpPr>
                  <a:spLocks noChangeShapeType="1"/>
                </p:cNvSpPr>
                <p:nvPr/>
              </p:nvSpPr>
              <p:spPr bwMode="auto">
                <a:xfrm>
                  <a:off x="130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3" name="Line 1466"/>
                <p:cNvSpPr>
                  <a:spLocks noChangeShapeType="1"/>
                </p:cNvSpPr>
                <p:nvPr/>
              </p:nvSpPr>
              <p:spPr bwMode="auto">
                <a:xfrm>
                  <a:off x="1321"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4" name="Line 1467"/>
                <p:cNvSpPr>
                  <a:spLocks noChangeShapeType="1"/>
                </p:cNvSpPr>
                <p:nvPr/>
              </p:nvSpPr>
              <p:spPr bwMode="auto">
                <a:xfrm>
                  <a:off x="1336"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5" name="Line 1468"/>
                <p:cNvSpPr>
                  <a:spLocks noChangeShapeType="1"/>
                </p:cNvSpPr>
                <p:nvPr/>
              </p:nvSpPr>
              <p:spPr bwMode="auto">
                <a:xfrm>
                  <a:off x="1351"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6" name="Line 1469"/>
                <p:cNvSpPr>
                  <a:spLocks noChangeShapeType="1"/>
                </p:cNvSpPr>
                <p:nvPr/>
              </p:nvSpPr>
              <p:spPr bwMode="auto">
                <a:xfrm>
                  <a:off x="136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7" name="Line 1470"/>
                <p:cNvSpPr>
                  <a:spLocks noChangeShapeType="1"/>
                </p:cNvSpPr>
                <p:nvPr/>
              </p:nvSpPr>
              <p:spPr bwMode="auto">
                <a:xfrm>
                  <a:off x="1381"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8" name="Line 1471"/>
                <p:cNvSpPr>
                  <a:spLocks noChangeShapeType="1"/>
                </p:cNvSpPr>
                <p:nvPr/>
              </p:nvSpPr>
              <p:spPr bwMode="auto">
                <a:xfrm>
                  <a:off x="139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9" name="Line 1472"/>
                <p:cNvSpPr>
                  <a:spLocks noChangeShapeType="1"/>
                </p:cNvSpPr>
                <p:nvPr/>
              </p:nvSpPr>
              <p:spPr bwMode="auto">
                <a:xfrm>
                  <a:off x="1412"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0" name="Line 1473"/>
                <p:cNvSpPr>
                  <a:spLocks noChangeShapeType="1"/>
                </p:cNvSpPr>
                <p:nvPr/>
              </p:nvSpPr>
              <p:spPr bwMode="auto">
                <a:xfrm>
                  <a:off x="1427"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1" name="Line 1474"/>
                <p:cNvSpPr>
                  <a:spLocks noChangeShapeType="1"/>
                </p:cNvSpPr>
                <p:nvPr/>
              </p:nvSpPr>
              <p:spPr bwMode="auto">
                <a:xfrm>
                  <a:off x="1442"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2" name="Line 1475"/>
                <p:cNvSpPr>
                  <a:spLocks noChangeShapeType="1"/>
                </p:cNvSpPr>
                <p:nvPr/>
              </p:nvSpPr>
              <p:spPr bwMode="auto">
                <a:xfrm>
                  <a:off x="1457"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3" name="Line 1476"/>
                <p:cNvSpPr>
                  <a:spLocks noChangeShapeType="1"/>
                </p:cNvSpPr>
                <p:nvPr/>
              </p:nvSpPr>
              <p:spPr bwMode="auto">
                <a:xfrm>
                  <a:off x="1472"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4" name="Line 1477"/>
                <p:cNvSpPr>
                  <a:spLocks noChangeShapeType="1"/>
                </p:cNvSpPr>
                <p:nvPr/>
              </p:nvSpPr>
              <p:spPr bwMode="auto">
                <a:xfrm>
                  <a:off x="1487"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5" name="Line 1478"/>
                <p:cNvSpPr>
                  <a:spLocks noChangeShapeType="1"/>
                </p:cNvSpPr>
                <p:nvPr/>
              </p:nvSpPr>
              <p:spPr bwMode="auto">
                <a:xfrm>
                  <a:off x="1503"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6" name="Line 1479"/>
                <p:cNvSpPr>
                  <a:spLocks noChangeShapeType="1"/>
                </p:cNvSpPr>
                <p:nvPr/>
              </p:nvSpPr>
              <p:spPr bwMode="auto">
                <a:xfrm>
                  <a:off x="1518"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7" name="Line 1480"/>
                <p:cNvSpPr>
                  <a:spLocks noChangeShapeType="1"/>
                </p:cNvSpPr>
                <p:nvPr/>
              </p:nvSpPr>
              <p:spPr bwMode="auto">
                <a:xfrm>
                  <a:off x="1533"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8" name="Line 1481"/>
                <p:cNvSpPr>
                  <a:spLocks noChangeShapeType="1"/>
                </p:cNvSpPr>
                <p:nvPr/>
              </p:nvSpPr>
              <p:spPr bwMode="auto">
                <a:xfrm>
                  <a:off x="1548"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9" name="Line 1482"/>
                <p:cNvSpPr>
                  <a:spLocks noChangeShapeType="1"/>
                </p:cNvSpPr>
                <p:nvPr/>
              </p:nvSpPr>
              <p:spPr bwMode="auto">
                <a:xfrm>
                  <a:off x="1563"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0" name="Line 1483"/>
                <p:cNvSpPr>
                  <a:spLocks noChangeShapeType="1"/>
                </p:cNvSpPr>
                <p:nvPr/>
              </p:nvSpPr>
              <p:spPr bwMode="auto">
                <a:xfrm>
                  <a:off x="1578"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1" name="Line 1484"/>
                <p:cNvSpPr>
                  <a:spLocks noChangeShapeType="1"/>
                </p:cNvSpPr>
                <p:nvPr/>
              </p:nvSpPr>
              <p:spPr bwMode="auto">
                <a:xfrm>
                  <a:off x="1594"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2" name="Line 1485"/>
                <p:cNvSpPr>
                  <a:spLocks noChangeShapeType="1"/>
                </p:cNvSpPr>
                <p:nvPr/>
              </p:nvSpPr>
              <p:spPr bwMode="auto">
                <a:xfrm>
                  <a:off x="1609"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3" name="Line 1486"/>
                <p:cNvSpPr>
                  <a:spLocks noChangeShapeType="1"/>
                </p:cNvSpPr>
                <p:nvPr/>
              </p:nvSpPr>
              <p:spPr bwMode="auto">
                <a:xfrm>
                  <a:off x="1624"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4" name="Line 1487"/>
                <p:cNvSpPr>
                  <a:spLocks noChangeShapeType="1"/>
                </p:cNvSpPr>
                <p:nvPr/>
              </p:nvSpPr>
              <p:spPr bwMode="auto">
                <a:xfrm>
                  <a:off x="1639"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5" name="Line 1488"/>
                <p:cNvSpPr>
                  <a:spLocks noChangeShapeType="1"/>
                </p:cNvSpPr>
                <p:nvPr/>
              </p:nvSpPr>
              <p:spPr bwMode="auto">
                <a:xfrm>
                  <a:off x="1654"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6" name="Line 1489"/>
                <p:cNvSpPr>
                  <a:spLocks noChangeShapeType="1"/>
                </p:cNvSpPr>
                <p:nvPr/>
              </p:nvSpPr>
              <p:spPr bwMode="auto">
                <a:xfrm>
                  <a:off x="1669"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7" name="Line 1490"/>
                <p:cNvSpPr>
                  <a:spLocks noChangeShapeType="1"/>
                </p:cNvSpPr>
                <p:nvPr/>
              </p:nvSpPr>
              <p:spPr bwMode="auto">
                <a:xfrm>
                  <a:off x="1685"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8" name="Line 1491"/>
                <p:cNvSpPr>
                  <a:spLocks noChangeShapeType="1"/>
                </p:cNvSpPr>
                <p:nvPr/>
              </p:nvSpPr>
              <p:spPr bwMode="auto">
                <a:xfrm>
                  <a:off x="1700"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9" name="Line 1492"/>
                <p:cNvSpPr>
                  <a:spLocks noChangeShapeType="1"/>
                </p:cNvSpPr>
                <p:nvPr/>
              </p:nvSpPr>
              <p:spPr bwMode="auto">
                <a:xfrm>
                  <a:off x="171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0" name="Line 1493"/>
                <p:cNvSpPr>
                  <a:spLocks noChangeShapeType="1"/>
                </p:cNvSpPr>
                <p:nvPr/>
              </p:nvSpPr>
              <p:spPr bwMode="auto">
                <a:xfrm>
                  <a:off x="173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1" name="Line 1494"/>
                <p:cNvSpPr>
                  <a:spLocks noChangeShapeType="1"/>
                </p:cNvSpPr>
                <p:nvPr/>
              </p:nvSpPr>
              <p:spPr bwMode="auto">
                <a:xfrm>
                  <a:off x="174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2" name="Line 1495"/>
                <p:cNvSpPr>
                  <a:spLocks noChangeShapeType="1"/>
                </p:cNvSpPr>
                <p:nvPr/>
              </p:nvSpPr>
              <p:spPr bwMode="auto">
                <a:xfrm>
                  <a:off x="176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3" name="Line 1496"/>
                <p:cNvSpPr>
                  <a:spLocks noChangeShapeType="1"/>
                </p:cNvSpPr>
                <p:nvPr/>
              </p:nvSpPr>
              <p:spPr bwMode="auto">
                <a:xfrm>
                  <a:off x="177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4" name="Line 1497"/>
                <p:cNvSpPr>
                  <a:spLocks noChangeShapeType="1"/>
                </p:cNvSpPr>
                <p:nvPr/>
              </p:nvSpPr>
              <p:spPr bwMode="auto">
                <a:xfrm>
                  <a:off x="179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5" name="Line 1498"/>
                <p:cNvSpPr>
                  <a:spLocks noChangeShapeType="1"/>
                </p:cNvSpPr>
                <p:nvPr/>
              </p:nvSpPr>
              <p:spPr bwMode="auto">
                <a:xfrm>
                  <a:off x="1805"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6" name="Line 1499"/>
                <p:cNvSpPr>
                  <a:spLocks noChangeShapeType="1"/>
                </p:cNvSpPr>
                <p:nvPr/>
              </p:nvSpPr>
              <p:spPr bwMode="auto">
                <a:xfrm>
                  <a:off x="1820"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7" name="Line 1500"/>
                <p:cNvSpPr>
                  <a:spLocks noChangeShapeType="1"/>
                </p:cNvSpPr>
                <p:nvPr/>
              </p:nvSpPr>
              <p:spPr bwMode="auto">
                <a:xfrm>
                  <a:off x="1836"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8" name="Line 1501"/>
                <p:cNvSpPr>
                  <a:spLocks noChangeShapeType="1"/>
                </p:cNvSpPr>
                <p:nvPr/>
              </p:nvSpPr>
              <p:spPr bwMode="auto">
                <a:xfrm>
                  <a:off x="1851"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9" name="Line 1502"/>
                <p:cNvSpPr>
                  <a:spLocks noChangeShapeType="1"/>
                </p:cNvSpPr>
                <p:nvPr/>
              </p:nvSpPr>
              <p:spPr bwMode="auto">
                <a:xfrm>
                  <a:off x="186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0" name="Line 1503"/>
                <p:cNvSpPr>
                  <a:spLocks noChangeShapeType="1"/>
                </p:cNvSpPr>
                <p:nvPr/>
              </p:nvSpPr>
              <p:spPr bwMode="auto">
                <a:xfrm>
                  <a:off x="1881"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1" name="Line 1504"/>
                <p:cNvSpPr>
                  <a:spLocks noChangeShapeType="1"/>
                </p:cNvSpPr>
                <p:nvPr/>
              </p:nvSpPr>
              <p:spPr bwMode="auto">
                <a:xfrm>
                  <a:off x="1896"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2" name="Line 1505"/>
                <p:cNvSpPr>
                  <a:spLocks noChangeShapeType="1"/>
                </p:cNvSpPr>
                <p:nvPr/>
              </p:nvSpPr>
              <p:spPr bwMode="auto">
                <a:xfrm>
                  <a:off x="1911"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3" name="Line 1506"/>
                <p:cNvSpPr>
                  <a:spLocks noChangeShapeType="1"/>
                </p:cNvSpPr>
                <p:nvPr/>
              </p:nvSpPr>
              <p:spPr bwMode="auto">
                <a:xfrm>
                  <a:off x="1927"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4" name="Line 1507"/>
                <p:cNvSpPr>
                  <a:spLocks noChangeShapeType="1"/>
                </p:cNvSpPr>
                <p:nvPr/>
              </p:nvSpPr>
              <p:spPr bwMode="auto">
                <a:xfrm>
                  <a:off x="1942" y="171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5" name="Line 1508"/>
                <p:cNvSpPr>
                  <a:spLocks noChangeShapeType="1"/>
                </p:cNvSpPr>
                <p:nvPr/>
              </p:nvSpPr>
              <p:spPr bwMode="auto">
                <a:xfrm>
                  <a:off x="1957"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6" name="Line 1509"/>
                <p:cNvSpPr>
                  <a:spLocks noChangeShapeType="1"/>
                </p:cNvSpPr>
                <p:nvPr/>
              </p:nvSpPr>
              <p:spPr bwMode="auto">
                <a:xfrm>
                  <a:off x="1972"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7" name="Line 1510"/>
                <p:cNvSpPr>
                  <a:spLocks noChangeShapeType="1"/>
                </p:cNvSpPr>
                <p:nvPr/>
              </p:nvSpPr>
              <p:spPr bwMode="auto">
                <a:xfrm>
                  <a:off x="1987"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8" name="Line 1511"/>
                <p:cNvSpPr>
                  <a:spLocks noChangeShapeType="1"/>
                </p:cNvSpPr>
                <p:nvPr/>
              </p:nvSpPr>
              <p:spPr bwMode="auto">
                <a:xfrm>
                  <a:off x="2002" y="171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9" name="Line 1512"/>
                <p:cNvSpPr>
                  <a:spLocks noChangeShapeType="1"/>
                </p:cNvSpPr>
                <p:nvPr/>
              </p:nvSpPr>
              <p:spPr bwMode="auto">
                <a:xfrm>
                  <a:off x="503"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0" name="Line 1513"/>
                <p:cNvSpPr>
                  <a:spLocks noChangeShapeType="1"/>
                </p:cNvSpPr>
                <p:nvPr/>
              </p:nvSpPr>
              <p:spPr bwMode="auto">
                <a:xfrm>
                  <a:off x="518"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1" name="Line 1514"/>
                <p:cNvSpPr>
                  <a:spLocks noChangeShapeType="1"/>
                </p:cNvSpPr>
                <p:nvPr/>
              </p:nvSpPr>
              <p:spPr bwMode="auto">
                <a:xfrm>
                  <a:off x="533"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2" name="Line 1515"/>
                <p:cNvSpPr>
                  <a:spLocks noChangeShapeType="1"/>
                </p:cNvSpPr>
                <p:nvPr/>
              </p:nvSpPr>
              <p:spPr bwMode="auto">
                <a:xfrm>
                  <a:off x="548"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3" name="Line 1516"/>
                <p:cNvSpPr>
                  <a:spLocks noChangeShapeType="1"/>
                </p:cNvSpPr>
                <p:nvPr/>
              </p:nvSpPr>
              <p:spPr bwMode="auto">
                <a:xfrm>
                  <a:off x="564"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4" name="Line 1517"/>
                <p:cNvSpPr>
                  <a:spLocks noChangeShapeType="1"/>
                </p:cNvSpPr>
                <p:nvPr/>
              </p:nvSpPr>
              <p:spPr bwMode="auto">
                <a:xfrm>
                  <a:off x="579"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5" name="Line 1518"/>
                <p:cNvSpPr>
                  <a:spLocks noChangeShapeType="1"/>
                </p:cNvSpPr>
                <p:nvPr/>
              </p:nvSpPr>
              <p:spPr bwMode="auto">
                <a:xfrm>
                  <a:off x="594"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6" name="Line 1519"/>
                <p:cNvSpPr>
                  <a:spLocks noChangeShapeType="1"/>
                </p:cNvSpPr>
                <p:nvPr/>
              </p:nvSpPr>
              <p:spPr bwMode="auto">
                <a:xfrm>
                  <a:off x="609"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7" name="Line 1520"/>
                <p:cNvSpPr>
                  <a:spLocks noChangeShapeType="1"/>
                </p:cNvSpPr>
                <p:nvPr/>
              </p:nvSpPr>
              <p:spPr bwMode="auto">
                <a:xfrm>
                  <a:off x="624"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8" name="Line 1521"/>
                <p:cNvSpPr>
                  <a:spLocks noChangeShapeType="1"/>
                </p:cNvSpPr>
                <p:nvPr/>
              </p:nvSpPr>
              <p:spPr bwMode="auto">
                <a:xfrm>
                  <a:off x="639"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9" name="Line 1522"/>
                <p:cNvSpPr>
                  <a:spLocks noChangeShapeType="1"/>
                </p:cNvSpPr>
                <p:nvPr/>
              </p:nvSpPr>
              <p:spPr bwMode="auto">
                <a:xfrm>
                  <a:off x="655"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0" name="Line 1523"/>
                <p:cNvSpPr>
                  <a:spLocks noChangeShapeType="1"/>
                </p:cNvSpPr>
                <p:nvPr/>
              </p:nvSpPr>
              <p:spPr bwMode="auto">
                <a:xfrm>
                  <a:off x="670"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1" name="Line 1524"/>
                <p:cNvSpPr>
                  <a:spLocks noChangeShapeType="1"/>
                </p:cNvSpPr>
                <p:nvPr/>
              </p:nvSpPr>
              <p:spPr bwMode="auto">
                <a:xfrm>
                  <a:off x="68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2" name="Line 1525"/>
                <p:cNvSpPr>
                  <a:spLocks noChangeShapeType="1"/>
                </p:cNvSpPr>
                <p:nvPr/>
              </p:nvSpPr>
              <p:spPr bwMode="auto">
                <a:xfrm>
                  <a:off x="70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3" name="Line 1526"/>
                <p:cNvSpPr>
                  <a:spLocks noChangeShapeType="1"/>
                </p:cNvSpPr>
                <p:nvPr/>
              </p:nvSpPr>
              <p:spPr bwMode="auto">
                <a:xfrm>
                  <a:off x="71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4" name="Line 1527"/>
                <p:cNvSpPr>
                  <a:spLocks noChangeShapeType="1"/>
                </p:cNvSpPr>
                <p:nvPr/>
              </p:nvSpPr>
              <p:spPr bwMode="auto">
                <a:xfrm>
                  <a:off x="73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5" name="Line 1528"/>
                <p:cNvSpPr>
                  <a:spLocks noChangeShapeType="1"/>
                </p:cNvSpPr>
                <p:nvPr/>
              </p:nvSpPr>
              <p:spPr bwMode="auto">
                <a:xfrm>
                  <a:off x="746"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6" name="Line 1529"/>
                <p:cNvSpPr>
                  <a:spLocks noChangeShapeType="1"/>
                </p:cNvSpPr>
                <p:nvPr/>
              </p:nvSpPr>
              <p:spPr bwMode="auto">
                <a:xfrm>
                  <a:off x="761"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7" name="Line 1530"/>
                <p:cNvSpPr>
                  <a:spLocks noChangeShapeType="1"/>
                </p:cNvSpPr>
                <p:nvPr/>
              </p:nvSpPr>
              <p:spPr bwMode="auto">
                <a:xfrm>
                  <a:off x="77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8" name="Line 1531"/>
                <p:cNvSpPr>
                  <a:spLocks noChangeShapeType="1"/>
                </p:cNvSpPr>
                <p:nvPr/>
              </p:nvSpPr>
              <p:spPr bwMode="auto">
                <a:xfrm>
                  <a:off x="791"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9" name="Line 1532"/>
                <p:cNvSpPr>
                  <a:spLocks noChangeShapeType="1"/>
                </p:cNvSpPr>
                <p:nvPr/>
              </p:nvSpPr>
              <p:spPr bwMode="auto">
                <a:xfrm>
                  <a:off x="80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0" name="Line 1533"/>
                <p:cNvSpPr>
                  <a:spLocks noChangeShapeType="1"/>
                </p:cNvSpPr>
                <p:nvPr/>
              </p:nvSpPr>
              <p:spPr bwMode="auto">
                <a:xfrm>
                  <a:off x="821"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1" name="Line 1534"/>
                <p:cNvSpPr>
                  <a:spLocks noChangeShapeType="1"/>
                </p:cNvSpPr>
                <p:nvPr/>
              </p:nvSpPr>
              <p:spPr bwMode="auto">
                <a:xfrm>
                  <a:off x="83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2" name="Line 1535"/>
                <p:cNvSpPr>
                  <a:spLocks noChangeShapeType="1"/>
                </p:cNvSpPr>
                <p:nvPr/>
              </p:nvSpPr>
              <p:spPr bwMode="auto">
                <a:xfrm>
                  <a:off x="851"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3" name="Line 1536"/>
                <p:cNvSpPr>
                  <a:spLocks noChangeShapeType="1"/>
                </p:cNvSpPr>
                <p:nvPr/>
              </p:nvSpPr>
              <p:spPr bwMode="auto">
                <a:xfrm>
                  <a:off x="866" y="147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4" name="Line 1537"/>
                <p:cNvSpPr>
                  <a:spLocks noChangeShapeType="1"/>
                </p:cNvSpPr>
                <p:nvPr/>
              </p:nvSpPr>
              <p:spPr bwMode="auto">
                <a:xfrm>
                  <a:off x="882"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5" name="Line 1538"/>
                <p:cNvSpPr>
                  <a:spLocks noChangeShapeType="1"/>
                </p:cNvSpPr>
                <p:nvPr/>
              </p:nvSpPr>
              <p:spPr bwMode="auto">
                <a:xfrm>
                  <a:off x="897"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6" name="Line 1539"/>
                <p:cNvSpPr>
                  <a:spLocks noChangeShapeType="1"/>
                </p:cNvSpPr>
                <p:nvPr/>
              </p:nvSpPr>
              <p:spPr bwMode="auto">
                <a:xfrm>
                  <a:off x="912"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7" name="Line 1540"/>
                <p:cNvSpPr>
                  <a:spLocks noChangeShapeType="1"/>
                </p:cNvSpPr>
                <p:nvPr/>
              </p:nvSpPr>
              <p:spPr bwMode="auto">
                <a:xfrm>
                  <a:off x="927"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8" name="Line 1541"/>
                <p:cNvSpPr>
                  <a:spLocks noChangeShapeType="1"/>
                </p:cNvSpPr>
                <p:nvPr/>
              </p:nvSpPr>
              <p:spPr bwMode="auto">
                <a:xfrm>
                  <a:off x="942"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9" name="Line 1542"/>
                <p:cNvSpPr>
                  <a:spLocks noChangeShapeType="1"/>
                </p:cNvSpPr>
                <p:nvPr/>
              </p:nvSpPr>
              <p:spPr bwMode="auto">
                <a:xfrm>
                  <a:off x="957"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0" name="Line 1543"/>
                <p:cNvSpPr>
                  <a:spLocks noChangeShapeType="1"/>
                </p:cNvSpPr>
                <p:nvPr/>
              </p:nvSpPr>
              <p:spPr bwMode="auto">
                <a:xfrm>
                  <a:off x="972"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1" name="Line 1544"/>
                <p:cNvSpPr>
                  <a:spLocks noChangeShapeType="1"/>
                </p:cNvSpPr>
                <p:nvPr/>
              </p:nvSpPr>
              <p:spPr bwMode="auto">
                <a:xfrm>
                  <a:off x="988"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2" name="Line 1545"/>
                <p:cNvSpPr>
                  <a:spLocks noChangeShapeType="1"/>
                </p:cNvSpPr>
                <p:nvPr/>
              </p:nvSpPr>
              <p:spPr bwMode="auto">
                <a:xfrm>
                  <a:off x="1003"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3" name="Line 1546"/>
                <p:cNvSpPr>
                  <a:spLocks noChangeShapeType="1"/>
                </p:cNvSpPr>
                <p:nvPr/>
              </p:nvSpPr>
              <p:spPr bwMode="auto">
                <a:xfrm>
                  <a:off x="1018"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4" name="Line 1547"/>
                <p:cNvSpPr>
                  <a:spLocks noChangeShapeType="1"/>
                </p:cNvSpPr>
                <p:nvPr/>
              </p:nvSpPr>
              <p:spPr bwMode="auto">
                <a:xfrm>
                  <a:off x="1033"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5" name="Line 1548"/>
                <p:cNvSpPr>
                  <a:spLocks noChangeShapeType="1"/>
                </p:cNvSpPr>
                <p:nvPr/>
              </p:nvSpPr>
              <p:spPr bwMode="auto">
                <a:xfrm>
                  <a:off x="1048"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6" name="Line 1549"/>
                <p:cNvSpPr>
                  <a:spLocks noChangeShapeType="1"/>
                </p:cNvSpPr>
                <p:nvPr/>
              </p:nvSpPr>
              <p:spPr bwMode="auto">
                <a:xfrm>
                  <a:off x="1063"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7" name="Line 1550"/>
                <p:cNvSpPr>
                  <a:spLocks noChangeShapeType="1"/>
                </p:cNvSpPr>
                <p:nvPr/>
              </p:nvSpPr>
              <p:spPr bwMode="auto">
                <a:xfrm>
                  <a:off x="1079"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8" name="Line 1551"/>
                <p:cNvSpPr>
                  <a:spLocks noChangeShapeType="1"/>
                </p:cNvSpPr>
                <p:nvPr/>
              </p:nvSpPr>
              <p:spPr bwMode="auto">
                <a:xfrm>
                  <a:off x="1094"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9" name="Line 1552"/>
                <p:cNvSpPr>
                  <a:spLocks noChangeShapeType="1"/>
                </p:cNvSpPr>
                <p:nvPr/>
              </p:nvSpPr>
              <p:spPr bwMode="auto">
                <a:xfrm>
                  <a:off x="1109"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0" name="Line 1553"/>
                <p:cNvSpPr>
                  <a:spLocks noChangeShapeType="1"/>
                </p:cNvSpPr>
                <p:nvPr/>
              </p:nvSpPr>
              <p:spPr bwMode="auto">
                <a:xfrm>
                  <a:off x="1124"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1" name="Line 1554"/>
                <p:cNvSpPr>
                  <a:spLocks noChangeShapeType="1"/>
                </p:cNvSpPr>
                <p:nvPr/>
              </p:nvSpPr>
              <p:spPr bwMode="auto">
                <a:xfrm>
                  <a:off x="1139"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2" name="Line 1555"/>
                <p:cNvSpPr>
                  <a:spLocks noChangeShapeType="1"/>
                </p:cNvSpPr>
                <p:nvPr/>
              </p:nvSpPr>
              <p:spPr bwMode="auto">
                <a:xfrm>
                  <a:off x="1154"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3" name="Line 1556"/>
                <p:cNvSpPr>
                  <a:spLocks noChangeShapeType="1"/>
                </p:cNvSpPr>
                <p:nvPr/>
              </p:nvSpPr>
              <p:spPr bwMode="auto">
                <a:xfrm>
                  <a:off x="1170"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4" name="Line 1557"/>
                <p:cNvSpPr>
                  <a:spLocks noChangeShapeType="1"/>
                </p:cNvSpPr>
                <p:nvPr/>
              </p:nvSpPr>
              <p:spPr bwMode="auto">
                <a:xfrm>
                  <a:off x="1185"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5" name="Line 1558"/>
                <p:cNvSpPr>
                  <a:spLocks noChangeShapeType="1"/>
                </p:cNvSpPr>
                <p:nvPr/>
              </p:nvSpPr>
              <p:spPr bwMode="auto">
                <a:xfrm>
                  <a:off x="120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6" name="Line 1559"/>
                <p:cNvSpPr>
                  <a:spLocks noChangeShapeType="1"/>
                </p:cNvSpPr>
                <p:nvPr/>
              </p:nvSpPr>
              <p:spPr bwMode="auto">
                <a:xfrm>
                  <a:off x="121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7" name="Line 1560"/>
                <p:cNvSpPr>
                  <a:spLocks noChangeShapeType="1"/>
                </p:cNvSpPr>
                <p:nvPr/>
              </p:nvSpPr>
              <p:spPr bwMode="auto">
                <a:xfrm>
                  <a:off x="123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8" name="Line 1561"/>
                <p:cNvSpPr>
                  <a:spLocks noChangeShapeType="1"/>
                </p:cNvSpPr>
                <p:nvPr/>
              </p:nvSpPr>
              <p:spPr bwMode="auto">
                <a:xfrm>
                  <a:off x="124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9" name="Line 1562"/>
                <p:cNvSpPr>
                  <a:spLocks noChangeShapeType="1"/>
                </p:cNvSpPr>
                <p:nvPr/>
              </p:nvSpPr>
              <p:spPr bwMode="auto">
                <a:xfrm>
                  <a:off x="1261"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0" name="Line 1563"/>
                <p:cNvSpPr>
                  <a:spLocks noChangeShapeType="1"/>
                </p:cNvSpPr>
                <p:nvPr/>
              </p:nvSpPr>
              <p:spPr bwMode="auto">
                <a:xfrm>
                  <a:off x="127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1" name="Line 1564"/>
                <p:cNvSpPr>
                  <a:spLocks noChangeShapeType="1"/>
                </p:cNvSpPr>
                <p:nvPr/>
              </p:nvSpPr>
              <p:spPr bwMode="auto">
                <a:xfrm>
                  <a:off x="1290" y="147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2" name="Line 1565"/>
                <p:cNvSpPr>
                  <a:spLocks noChangeShapeType="1"/>
                </p:cNvSpPr>
                <p:nvPr/>
              </p:nvSpPr>
              <p:spPr bwMode="auto">
                <a:xfrm>
                  <a:off x="130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3" name="Line 1566"/>
                <p:cNvSpPr>
                  <a:spLocks noChangeShapeType="1"/>
                </p:cNvSpPr>
                <p:nvPr/>
              </p:nvSpPr>
              <p:spPr bwMode="auto">
                <a:xfrm>
                  <a:off x="1321"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4" name="Line 1567"/>
                <p:cNvSpPr>
                  <a:spLocks noChangeShapeType="1"/>
                </p:cNvSpPr>
                <p:nvPr/>
              </p:nvSpPr>
              <p:spPr bwMode="auto">
                <a:xfrm>
                  <a:off x="1336"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5" name="Line 1568"/>
                <p:cNvSpPr>
                  <a:spLocks noChangeShapeType="1"/>
                </p:cNvSpPr>
                <p:nvPr/>
              </p:nvSpPr>
              <p:spPr bwMode="auto">
                <a:xfrm>
                  <a:off x="1351"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6" name="Line 1569"/>
                <p:cNvSpPr>
                  <a:spLocks noChangeShapeType="1"/>
                </p:cNvSpPr>
                <p:nvPr/>
              </p:nvSpPr>
              <p:spPr bwMode="auto">
                <a:xfrm>
                  <a:off x="136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7" name="Line 1570"/>
                <p:cNvSpPr>
                  <a:spLocks noChangeShapeType="1"/>
                </p:cNvSpPr>
                <p:nvPr/>
              </p:nvSpPr>
              <p:spPr bwMode="auto">
                <a:xfrm>
                  <a:off x="1381"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8" name="Line 1571"/>
                <p:cNvSpPr>
                  <a:spLocks noChangeShapeType="1"/>
                </p:cNvSpPr>
                <p:nvPr/>
              </p:nvSpPr>
              <p:spPr bwMode="auto">
                <a:xfrm>
                  <a:off x="139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9" name="Line 1572"/>
                <p:cNvSpPr>
                  <a:spLocks noChangeShapeType="1"/>
                </p:cNvSpPr>
                <p:nvPr/>
              </p:nvSpPr>
              <p:spPr bwMode="auto">
                <a:xfrm>
                  <a:off x="1412"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0" name="Line 1573"/>
                <p:cNvSpPr>
                  <a:spLocks noChangeShapeType="1"/>
                </p:cNvSpPr>
                <p:nvPr/>
              </p:nvSpPr>
              <p:spPr bwMode="auto">
                <a:xfrm>
                  <a:off x="1427"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1" name="Line 1574"/>
                <p:cNvSpPr>
                  <a:spLocks noChangeShapeType="1"/>
                </p:cNvSpPr>
                <p:nvPr/>
              </p:nvSpPr>
              <p:spPr bwMode="auto">
                <a:xfrm>
                  <a:off x="1442"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2" name="Line 1575"/>
                <p:cNvSpPr>
                  <a:spLocks noChangeShapeType="1"/>
                </p:cNvSpPr>
                <p:nvPr/>
              </p:nvSpPr>
              <p:spPr bwMode="auto">
                <a:xfrm>
                  <a:off x="1457"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3" name="Line 1576"/>
                <p:cNvSpPr>
                  <a:spLocks noChangeShapeType="1"/>
                </p:cNvSpPr>
                <p:nvPr/>
              </p:nvSpPr>
              <p:spPr bwMode="auto">
                <a:xfrm>
                  <a:off x="1472"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4" name="Line 1577"/>
                <p:cNvSpPr>
                  <a:spLocks noChangeShapeType="1"/>
                </p:cNvSpPr>
                <p:nvPr/>
              </p:nvSpPr>
              <p:spPr bwMode="auto">
                <a:xfrm>
                  <a:off x="1487"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5" name="Line 1578"/>
                <p:cNvSpPr>
                  <a:spLocks noChangeShapeType="1"/>
                </p:cNvSpPr>
                <p:nvPr/>
              </p:nvSpPr>
              <p:spPr bwMode="auto">
                <a:xfrm>
                  <a:off x="1503"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6" name="Line 1579"/>
                <p:cNvSpPr>
                  <a:spLocks noChangeShapeType="1"/>
                </p:cNvSpPr>
                <p:nvPr/>
              </p:nvSpPr>
              <p:spPr bwMode="auto">
                <a:xfrm>
                  <a:off x="1518"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7" name="Line 1580"/>
                <p:cNvSpPr>
                  <a:spLocks noChangeShapeType="1"/>
                </p:cNvSpPr>
                <p:nvPr/>
              </p:nvSpPr>
              <p:spPr bwMode="auto">
                <a:xfrm>
                  <a:off x="1533"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8" name="Line 1581"/>
                <p:cNvSpPr>
                  <a:spLocks noChangeShapeType="1"/>
                </p:cNvSpPr>
                <p:nvPr/>
              </p:nvSpPr>
              <p:spPr bwMode="auto">
                <a:xfrm>
                  <a:off x="1548"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9" name="Line 1582"/>
                <p:cNvSpPr>
                  <a:spLocks noChangeShapeType="1"/>
                </p:cNvSpPr>
                <p:nvPr/>
              </p:nvSpPr>
              <p:spPr bwMode="auto">
                <a:xfrm>
                  <a:off x="1563"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0" name="Line 1583"/>
                <p:cNvSpPr>
                  <a:spLocks noChangeShapeType="1"/>
                </p:cNvSpPr>
                <p:nvPr/>
              </p:nvSpPr>
              <p:spPr bwMode="auto">
                <a:xfrm>
                  <a:off x="1578"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1" name="Line 1584"/>
                <p:cNvSpPr>
                  <a:spLocks noChangeShapeType="1"/>
                </p:cNvSpPr>
                <p:nvPr/>
              </p:nvSpPr>
              <p:spPr bwMode="auto">
                <a:xfrm>
                  <a:off x="1594"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2" name="Line 1585"/>
                <p:cNvSpPr>
                  <a:spLocks noChangeShapeType="1"/>
                </p:cNvSpPr>
                <p:nvPr/>
              </p:nvSpPr>
              <p:spPr bwMode="auto">
                <a:xfrm>
                  <a:off x="1609"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3" name="Line 1586"/>
                <p:cNvSpPr>
                  <a:spLocks noChangeShapeType="1"/>
                </p:cNvSpPr>
                <p:nvPr/>
              </p:nvSpPr>
              <p:spPr bwMode="auto">
                <a:xfrm>
                  <a:off x="1624"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4" name="Line 1587"/>
                <p:cNvSpPr>
                  <a:spLocks noChangeShapeType="1"/>
                </p:cNvSpPr>
                <p:nvPr/>
              </p:nvSpPr>
              <p:spPr bwMode="auto">
                <a:xfrm>
                  <a:off x="1639"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5" name="Line 1588"/>
                <p:cNvSpPr>
                  <a:spLocks noChangeShapeType="1"/>
                </p:cNvSpPr>
                <p:nvPr/>
              </p:nvSpPr>
              <p:spPr bwMode="auto">
                <a:xfrm>
                  <a:off x="1654"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6" name="Line 1589"/>
                <p:cNvSpPr>
                  <a:spLocks noChangeShapeType="1"/>
                </p:cNvSpPr>
                <p:nvPr/>
              </p:nvSpPr>
              <p:spPr bwMode="auto">
                <a:xfrm>
                  <a:off x="1669"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7" name="Line 1590"/>
                <p:cNvSpPr>
                  <a:spLocks noChangeShapeType="1"/>
                </p:cNvSpPr>
                <p:nvPr/>
              </p:nvSpPr>
              <p:spPr bwMode="auto">
                <a:xfrm>
                  <a:off x="1685"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 name="Line 1591"/>
                <p:cNvSpPr>
                  <a:spLocks noChangeShapeType="1"/>
                </p:cNvSpPr>
                <p:nvPr/>
              </p:nvSpPr>
              <p:spPr bwMode="auto">
                <a:xfrm>
                  <a:off x="1700"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 name="Line 1592"/>
                <p:cNvSpPr>
                  <a:spLocks noChangeShapeType="1"/>
                </p:cNvSpPr>
                <p:nvPr/>
              </p:nvSpPr>
              <p:spPr bwMode="auto">
                <a:xfrm>
                  <a:off x="171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3" name="Group 1794"/>
              <p:cNvGrpSpPr>
                <a:grpSpLocks/>
              </p:cNvGrpSpPr>
              <p:nvPr/>
            </p:nvGrpSpPr>
            <p:grpSpPr bwMode="auto">
              <a:xfrm>
                <a:off x="503" y="1011"/>
                <a:ext cx="1501" cy="467"/>
                <a:chOff x="503" y="1011"/>
                <a:chExt cx="1501" cy="467"/>
              </a:xfrm>
            </p:grpSpPr>
            <p:sp>
              <p:nvSpPr>
                <p:cNvPr id="1240" name="Line 1594"/>
                <p:cNvSpPr>
                  <a:spLocks noChangeShapeType="1"/>
                </p:cNvSpPr>
                <p:nvPr/>
              </p:nvSpPr>
              <p:spPr bwMode="auto">
                <a:xfrm>
                  <a:off x="173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1" name="Line 1595"/>
                <p:cNvSpPr>
                  <a:spLocks noChangeShapeType="1"/>
                </p:cNvSpPr>
                <p:nvPr/>
              </p:nvSpPr>
              <p:spPr bwMode="auto">
                <a:xfrm>
                  <a:off x="174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2" name="Line 1596"/>
                <p:cNvSpPr>
                  <a:spLocks noChangeShapeType="1"/>
                </p:cNvSpPr>
                <p:nvPr/>
              </p:nvSpPr>
              <p:spPr bwMode="auto">
                <a:xfrm>
                  <a:off x="176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3" name="Line 1597"/>
                <p:cNvSpPr>
                  <a:spLocks noChangeShapeType="1"/>
                </p:cNvSpPr>
                <p:nvPr/>
              </p:nvSpPr>
              <p:spPr bwMode="auto">
                <a:xfrm>
                  <a:off x="177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4" name="Line 1598"/>
                <p:cNvSpPr>
                  <a:spLocks noChangeShapeType="1"/>
                </p:cNvSpPr>
                <p:nvPr/>
              </p:nvSpPr>
              <p:spPr bwMode="auto">
                <a:xfrm>
                  <a:off x="179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5" name="Line 1599"/>
                <p:cNvSpPr>
                  <a:spLocks noChangeShapeType="1"/>
                </p:cNvSpPr>
                <p:nvPr/>
              </p:nvSpPr>
              <p:spPr bwMode="auto">
                <a:xfrm>
                  <a:off x="1805"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6" name="Line 1600"/>
                <p:cNvSpPr>
                  <a:spLocks noChangeShapeType="1"/>
                </p:cNvSpPr>
                <p:nvPr/>
              </p:nvSpPr>
              <p:spPr bwMode="auto">
                <a:xfrm>
                  <a:off x="1820"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7" name="Line 1601"/>
                <p:cNvSpPr>
                  <a:spLocks noChangeShapeType="1"/>
                </p:cNvSpPr>
                <p:nvPr/>
              </p:nvSpPr>
              <p:spPr bwMode="auto">
                <a:xfrm>
                  <a:off x="1836"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 name="Line 1602"/>
                <p:cNvSpPr>
                  <a:spLocks noChangeShapeType="1"/>
                </p:cNvSpPr>
                <p:nvPr/>
              </p:nvSpPr>
              <p:spPr bwMode="auto">
                <a:xfrm>
                  <a:off x="1851"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Line 1603"/>
                <p:cNvSpPr>
                  <a:spLocks noChangeShapeType="1"/>
                </p:cNvSpPr>
                <p:nvPr/>
              </p:nvSpPr>
              <p:spPr bwMode="auto">
                <a:xfrm>
                  <a:off x="186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0" name="Line 1604"/>
                <p:cNvSpPr>
                  <a:spLocks noChangeShapeType="1"/>
                </p:cNvSpPr>
                <p:nvPr/>
              </p:nvSpPr>
              <p:spPr bwMode="auto">
                <a:xfrm>
                  <a:off x="1881"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Line 1605"/>
                <p:cNvSpPr>
                  <a:spLocks noChangeShapeType="1"/>
                </p:cNvSpPr>
                <p:nvPr/>
              </p:nvSpPr>
              <p:spPr bwMode="auto">
                <a:xfrm>
                  <a:off x="1896"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Line 1606"/>
                <p:cNvSpPr>
                  <a:spLocks noChangeShapeType="1"/>
                </p:cNvSpPr>
                <p:nvPr/>
              </p:nvSpPr>
              <p:spPr bwMode="auto">
                <a:xfrm>
                  <a:off x="1911"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Line 1607"/>
                <p:cNvSpPr>
                  <a:spLocks noChangeShapeType="1"/>
                </p:cNvSpPr>
                <p:nvPr/>
              </p:nvSpPr>
              <p:spPr bwMode="auto">
                <a:xfrm>
                  <a:off x="1927"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Line 1608"/>
                <p:cNvSpPr>
                  <a:spLocks noChangeShapeType="1"/>
                </p:cNvSpPr>
                <p:nvPr/>
              </p:nvSpPr>
              <p:spPr bwMode="auto">
                <a:xfrm>
                  <a:off x="1942" y="14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Line 1609"/>
                <p:cNvSpPr>
                  <a:spLocks noChangeShapeType="1"/>
                </p:cNvSpPr>
                <p:nvPr/>
              </p:nvSpPr>
              <p:spPr bwMode="auto">
                <a:xfrm>
                  <a:off x="1957"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Line 1610"/>
                <p:cNvSpPr>
                  <a:spLocks noChangeShapeType="1"/>
                </p:cNvSpPr>
                <p:nvPr/>
              </p:nvSpPr>
              <p:spPr bwMode="auto">
                <a:xfrm>
                  <a:off x="1972"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Line 1611"/>
                <p:cNvSpPr>
                  <a:spLocks noChangeShapeType="1"/>
                </p:cNvSpPr>
                <p:nvPr/>
              </p:nvSpPr>
              <p:spPr bwMode="auto">
                <a:xfrm>
                  <a:off x="1987"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Line 1612"/>
                <p:cNvSpPr>
                  <a:spLocks noChangeShapeType="1"/>
                </p:cNvSpPr>
                <p:nvPr/>
              </p:nvSpPr>
              <p:spPr bwMode="auto">
                <a:xfrm>
                  <a:off x="2002" y="14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Line 1613"/>
                <p:cNvSpPr>
                  <a:spLocks noChangeShapeType="1"/>
                </p:cNvSpPr>
                <p:nvPr/>
              </p:nvSpPr>
              <p:spPr bwMode="auto">
                <a:xfrm>
                  <a:off x="503"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Line 1614"/>
                <p:cNvSpPr>
                  <a:spLocks noChangeShapeType="1"/>
                </p:cNvSpPr>
                <p:nvPr/>
              </p:nvSpPr>
              <p:spPr bwMode="auto">
                <a:xfrm>
                  <a:off x="518"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Line 1615"/>
                <p:cNvSpPr>
                  <a:spLocks noChangeShapeType="1"/>
                </p:cNvSpPr>
                <p:nvPr/>
              </p:nvSpPr>
              <p:spPr bwMode="auto">
                <a:xfrm>
                  <a:off x="533"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Line 1616"/>
                <p:cNvSpPr>
                  <a:spLocks noChangeShapeType="1"/>
                </p:cNvSpPr>
                <p:nvPr/>
              </p:nvSpPr>
              <p:spPr bwMode="auto">
                <a:xfrm>
                  <a:off x="548"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Line 1617"/>
                <p:cNvSpPr>
                  <a:spLocks noChangeShapeType="1"/>
                </p:cNvSpPr>
                <p:nvPr/>
              </p:nvSpPr>
              <p:spPr bwMode="auto">
                <a:xfrm>
                  <a:off x="564"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Line 1618"/>
                <p:cNvSpPr>
                  <a:spLocks noChangeShapeType="1"/>
                </p:cNvSpPr>
                <p:nvPr/>
              </p:nvSpPr>
              <p:spPr bwMode="auto">
                <a:xfrm>
                  <a:off x="579"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Line 1619"/>
                <p:cNvSpPr>
                  <a:spLocks noChangeShapeType="1"/>
                </p:cNvSpPr>
                <p:nvPr/>
              </p:nvSpPr>
              <p:spPr bwMode="auto">
                <a:xfrm>
                  <a:off x="594"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Line 1620"/>
                <p:cNvSpPr>
                  <a:spLocks noChangeShapeType="1"/>
                </p:cNvSpPr>
                <p:nvPr/>
              </p:nvSpPr>
              <p:spPr bwMode="auto">
                <a:xfrm>
                  <a:off x="609"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Line 1621"/>
                <p:cNvSpPr>
                  <a:spLocks noChangeShapeType="1"/>
                </p:cNvSpPr>
                <p:nvPr/>
              </p:nvSpPr>
              <p:spPr bwMode="auto">
                <a:xfrm>
                  <a:off x="624"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Line 1622"/>
                <p:cNvSpPr>
                  <a:spLocks noChangeShapeType="1"/>
                </p:cNvSpPr>
                <p:nvPr/>
              </p:nvSpPr>
              <p:spPr bwMode="auto">
                <a:xfrm>
                  <a:off x="639"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9" name="Line 1623"/>
                <p:cNvSpPr>
                  <a:spLocks noChangeShapeType="1"/>
                </p:cNvSpPr>
                <p:nvPr/>
              </p:nvSpPr>
              <p:spPr bwMode="auto">
                <a:xfrm>
                  <a:off x="655"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Line 1624"/>
                <p:cNvSpPr>
                  <a:spLocks noChangeShapeType="1"/>
                </p:cNvSpPr>
                <p:nvPr/>
              </p:nvSpPr>
              <p:spPr bwMode="auto">
                <a:xfrm>
                  <a:off x="670"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Line 1625"/>
                <p:cNvSpPr>
                  <a:spLocks noChangeShapeType="1"/>
                </p:cNvSpPr>
                <p:nvPr/>
              </p:nvSpPr>
              <p:spPr bwMode="auto">
                <a:xfrm>
                  <a:off x="68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Line 1626"/>
                <p:cNvSpPr>
                  <a:spLocks noChangeShapeType="1"/>
                </p:cNvSpPr>
                <p:nvPr/>
              </p:nvSpPr>
              <p:spPr bwMode="auto">
                <a:xfrm>
                  <a:off x="70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3" name="Line 1627"/>
                <p:cNvSpPr>
                  <a:spLocks noChangeShapeType="1"/>
                </p:cNvSpPr>
                <p:nvPr/>
              </p:nvSpPr>
              <p:spPr bwMode="auto">
                <a:xfrm>
                  <a:off x="71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Line 1628"/>
                <p:cNvSpPr>
                  <a:spLocks noChangeShapeType="1"/>
                </p:cNvSpPr>
                <p:nvPr/>
              </p:nvSpPr>
              <p:spPr bwMode="auto">
                <a:xfrm>
                  <a:off x="73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5" name="Line 1629"/>
                <p:cNvSpPr>
                  <a:spLocks noChangeShapeType="1"/>
                </p:cNvSpPr>
                <p:nvPr/>
              </p:nvSpPr>
              <p:spPr bwMode="auto">
                <a:xfrm>
                  <a:off x="746"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Line 1630"/>
                <p:cNvSpPr>
                  <a:spLocks noChangeShapeType="1"/>
                </p:cNvSpPr>
                <p:nvPr/>
              </p:nvSpPr>
              <p:spPr bwMode="auto">
                <a:xfrm>
                  <a:off x="761"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7" name="Line 1631"/>
                <p:cNvSpPr>
                  <a:spLocks noChangeShapeType="1"/>
                </p:cNvSpPr>
                <p:nvPr/>
              </p:nvSpPr>
              <p:spPr bwMode="auto">
                <a:xfrm>
                  <a:off x="77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8" name="Line 1632"/>
                <p:cNvSpPr>
                  <a:spLocks noChangeShapeType="1"/>
                </p:cNvSpPr>
                <p:nvPr/>
              </p:nvSpPr>
              <p:spPr bwMode="auto">
                <a:xfrm>
                  <a:off x="791"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9" name="Line 1633"/>
                <p:cNvSpPr>
                  <a:spLocks noChangeShapeType="1"/>
                </p:cNvSpPr>
                <p:nvPr/>
              </p:nvSpPr>
              <p:spPr bwMode="auto">
                <a:xfrm>
                  <a:off x="80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0" name="Line 1634"/>
                <p:cNvSpPr>
                  <a:spLocks noChangeShapeType="1"/>
                </p:cNvSpPr>
                <p:nvPr/>
              </p:nvSpPr>
              <p:spPr bwMode="auto">
                <a:xfrm>
                  <a:off x="821"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1" name="Line 1635"/>
                <p:cNvSpPr>
                  <a:spLocks noChangeShapeType="1"/>
                </p:cNvSpPr>
                <p:nvPr/>
              </p:nvSpPr>
              <p:spPr bwMode="auto">
                <a:xfrm>
                  <a:off x="83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2" name="Line 1636"/>
                <p:cNvSpPr>
                  <a:spLocks noChangeShapeType="1"/>
                </p:cNvSpPr>
                <p:nvPr/>
              </p:nvSpPr>
              <p:spPr bwMode="auto">
                <a:xfrm>
                  <a:off x="851"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3" name="Line 1637"/>
                <p:cNvSpPr>
                  <a:spLocks noChangeShapeType="1"/>
                </p:cNvSpPr>
                <p:nvPr/>
              </p:nvSpPr>
              <p:spPr bwMode="auto">
                <a:xfrm>
                  <a:off x="866" y="1245"/>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4" name="Line 1638"/>
                <p:cNvSpPr>
                  <a:spLocks noChangeShapeType="1"/>
                </p:cNvSpPr>
                <p:nvPr/>
              </p:nvSpPr>
              <p:spPr bwMode="auto">
                <a:xfrm>
                  <a:off x="882"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Line 1639"/>
                <p:cNvSpPr>
                  <a:spLocks noChangeShapeType="1"/>
                </p:cNvSpPr>
                <p:nvPr/>
              </p:nvSpPr>
              <p:spPr bwMode="auto">
                <a:xfrm>
                  <a:off x="897"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6" name="Line 1640"/>
                <p:cNvSpPr>
                  <a:spLocks noChangeShapeType="1"/>
                </p:cNvSpPr>
                <p:nvPr/>
              </p:nvSpPr>
              <p:spPr bwMode="auto">
                <a:xfrm>
                  <a:off x="912"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7" name="Line 1641"/>
                <p:cNvSpPr>
                  <a:spLocks noChangeShapeType="1"/>
                </p:cNvSpPr>
                <p:nvPr/>
              </p:nvSpPr>
              <p:spPr bwMode="auto">
                <a:xfrm>
                  <a:off x="927"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8" name="Line 1642"/>
                <p:cNvSpPr>
                  <a:spLocks noChangeShapeType="1"/>
                </p:cNvSpPr>
                <p:nvPr/>
              </p:nvSpPr>
              <p:spPr bwMode="auto">
                <a:xfrm>
                  <a:off x="942"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9" name="Line 1643"/>
                <p:cNvSpPr>
                  <a:spLocks noChangeShapeType="1"/>
                </p:cNvSpPr>
                <p:nvPr/>
              </p:nvSpPr>
              <p:spPr bwMode="auto">
                <a:xfrm>
                  <a:off x="957"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0" name="Line 1644"/>
                <p:cNvSpPr>
                  <a:spLocks noChangeShapeType="1"/>
                </p:cNvSpPr>
                <p:nvPr/>
              </p:nvSpPr>
              <p:spPr bwMode="auto">
                <a:xfrm>
                  <a:off x="972"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1" name="Line 1645"/>
                <p:cNvSpPr>
                  <a:spLocks noChangeShapeType="1"/>
                </p:cNvSpPr>
                <p:nvPr/>
              </p:nvSpPr>
              <p:spPr bwMode="auto">
                <a:xfrm>
                  <a:off x="988"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2" name="Line 1646"/>
                <p:cNvSpPr>
                  <a:spLocks noChangeShapeType="1"/>
                </p:cNvSpPr>
                <p:nvPr/>
              </p:nvSpPr>
              <p:spPr bwMode="auto">
                <a:xfrm>
                  <a:off x="1003"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3" name="Line 1647"/>
                <p:cNvSpPr>
                  <a:spLocks noChangeShapeType="1"/>
                </p:cNvSpPr>
                <p:nvPr/>
              </p:nvSpPr>
              <p:spPr bwMode="auto">
                <a:xfrm>
                  <a:off x="1018"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4" name="Line 1648"/>
                <p:cNvSpPr>
                  <a:spLocks noChangeShapeType="1"/>
                </p:cNvSpPr>
                <p:nvPr/>
              </p:nvSpPr>
              <p:spPr bwMode="auto">
                <a:xfrm>
                  <a:off x="1033"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5" name="Line 1649"/>
                <p:cNvSpPr>
                  <a:spLocks noChangeShapeType="1"/>
                </p:cNvSpPr>
                <p:nvPr/>
              </p:nvSpPr>
              <p:spPr bwMode="auto">
                <a:xfrm>
                  <a:off x="1048"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6" name="Line 1650"/>
                <p:cNvSpPr>
                  <a:spLocks noChangeShapeType="1"/>
                </p:cNvSpPr>
                <p:nvPr/>
              </p:nvSpPr>
              <p:spPr bwMode="auto">
                <a:xfrm>
                  <a:off x="1063"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7" name="Line 1651"/>
                <p:cNvSpPr>
                  <a:spLocks noChangeShapeType="1"/>
                </p:cNvSpPr>
                <p:nvPr/>
              </p:nvSpPr>
              <p:spPr bwMode="auto">
                <a:xfrm>
                  <a:off x="1079"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8" name="Line 1652"/>
                <p:cNvSpPr>
                  <a:spLocks noChangeShapeType="1"/>
                </p:cNvSpPr>
                <p:nvPr/>
              </p:nvSpPr>
              <p:spPr bwMode="auto">
                <a:xfrm>
                  <a:off x="1094"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9" name="Line 1653"/>
                <p:cNvSpPr>
                  <a:spLocks noChangeShapeType="1"/>
                </p:cNvSpPr>
                <p:nvPr/>
              </p:nvSpPr>
              <p:spPr bwMode="auto">
                <a:xfrm>
                  <a:off x="1109"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0" name="Line 1654"/>
                <p:cNvSpPr>
                  <a:spLocks noChangeShapeType="1"/>
                </p:cNvSpPr>
                <p:nvPr/>
              </p:nvSpPr>
              <p:spPr bwMode="auto">
                <a:xfrm>
                  <a:off x="1124"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1" name="Line 1655"/>
                <p:cNvSpPr>
                  <a:spLocks noChangeShapeType="1"/>
                </p:cNvSpPr>
                <p:nvPr/>
              </p:nvSpPr>
              <p:spPr bwMode="auto">
                <a:xfrm>
                  <a:off x="1139"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2" name="Line 1656"/>
                <p:cNvSpPr>
                  <a:spLocks noChangeShapeType="1"/>
                </p:cNvSpPr>
                <p:nvPr/>
              </p:nvSpPr>
              <p:spPr bwMode="auto">
                <a:xfrm>
                  <a:off x="1154"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3" name="Line 1657"/>
                <p:cNvSpPr>
                  <a:spLocks noChangeShapeType="1"/>
                </p:cNvSpPr>
                <p:nvPr/>
              </p:nvSpPr>
              <p:spPr bwMode="auto">
                <a:xfrm>
                  <a:off x="1170"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4" name="Line 1658"/>
                <p:cNvSpPr>
                  <a:spLocks noChangeShapeType="1"/>
                </p:cNvSpPr>
                <p:nvPr/>
              </p:nvSpPr>
              <p:spPr bwMode="auto">
                <a:xfrm>
                  <a:off x="1185"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5" name="Line 1659"/>
                <p:cNvSpPr>
                  <a:spLocks noChangeShapeType="1"/>
                </p:cNvSpPr>
                <p:nvPr/>
              </p:nvSpPr>
              <p:spPr bwMode="auto">
                <a:xfrm>
                  <a:off x="120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6" name="Line 1660"/>
                <p:cNvSpPr>
                  <a:spLocks noChangeShapeType="1"/>
                </p:cNvSpPr>
                <p:nvPr/>
              </p:nvSpPr>
              <p:spPr bwMode="auto">
                <a:xfrm>
                  <a:off x="121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7" name="Line 1661"/>
                <p:cNvSpPr>
                  <a:spLocks noChangeShapeType="1"/>
                </p:cNvSpPr>
                <p:nvPr/>
              </p:nvSpPr>
              <p:spPr bwMode="auto">
                <a:xfrm>
                  <a:off x="123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8" name="Line 1662"/>
                <p:cNvSpPr>
                  <a:spLocks noChangeShapeType="1"/>
                </p:cNvSpPr>
                <p:nvPr/>
              </p:nvSpPr>
              <p:spPr bwMode="auto">
                <a:xfrm>
                  <a:off x="124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9" name="Line 1663"/>
                <p:cNvSpPr>
                  <a:spLocks noChangeShapeType="1"/>
                </p:cNvSpPr>
                <p:nvPr/>
              </p:nvSpPr>
              <p:spPr bwMode="auto">
                <a:xfrm>
                  <a:off x="1261"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0" name="Line 1664"/>
                <p:cNvSpPr>
                  <a:spLocks noChangeShapeType="1"/>
                </p:cNvSpPr>
                <p:nvPr/>
              </p:nvSpPr>
              <p:spPr bwMode="auto">
                <a:xfrm>
                  <a:off x="127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1" name="Line 1665"/>
                <p:cNvSpPr>
                  <a:spLocks noChangeShapeType="1"/>
                </p:cNvSpPr>
                <p:nvPr/>
              </p:nvSpPr>
              <p:spPr bwMode="auto">
                <a:xfrm>
                  <a:off x="1290" y="1245"/>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2" name="Line 1666"/>
                <p:cNvSpPr>
                  <a:spLocks noChangeShapeType="1"/>
                </p:cNvSpPr>
                <p:nvPr/>
              </p:nvSpPr>
              <p:spPr bwMode="auto">
                <a:xfrm>
                  <a:off x="130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3" name="Line 1667"/>
                <p:cNvSpPr>
                  <a:spLocks noChangeShapeType="1"/>
                </p:cNvSpPr>
                <p:nvPr/>
              </p:nvSpPr>
              <p:spPr bwMode="auto">
                <a:xfrm>
                  <a:off x="1321"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4" name="Line 1668"/>
                <p:cNvSpPr>
                  <a:spLocks noChangeShapeType="1"/>
                </p:cNvSpPr>
                <p:nvPr/>
              </p:nvSpPr>
              <p:spPr bwMode="auto">
                <a:xfrm>
                  <a:off x="1336"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5" name="Line 1669"/>
                <p:cNvSpPr>
                  <a:spLocks noChangeShapeType="1"/>
                </p:cNvSpPr>
                <p:nvPr/>
              </p:nvSpPr>
              <p:spPr bwMode="auto">
                <a:xfrm>
                  <a:off x="1351"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6" name="Line 1670"/>
                <p:cNvSpPr>
                  <a:spLocks noChangeShapeType="1"/>
                </p:cNvSpPr>
                <p:nvPr/>
              </p:nvSpPr>
              <p:spPr bwMode="auto">
                <a:xfrm>
                  <a:off x="136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7" name="Line 1671"/>
                <p:cNvSpPr>
                  <a:spLocks noChangeShapeType="1"/>
                </p:cNvSpPr>
                <p:nvPr/>
              </p:nvSpPr>
              <p:spPr bwMode="auto">
                <a:xfrm>
                  <a:off x="1381"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Line 1672"/>
                <p:cNvSpPr>
                  <a:spLocks noChangeShapeType="1"/>
                </p:cNvSpPr>
                <p:nvPr/>
              </p:nvSpPr>
              <p:spPr bwMode="auto">
                <a:xfrm>
                  <a:off x="139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Line 1673"/>
                <p:cNvSpPr>
                  <a:spLocks noChangeShapeType="1"/>
                </p:cNvSpPr>
                <p:nvPr/>
              </p:nvSpPr>
              <p:spPr bwMode="auto">
                <a:xfrm>
                  <a:off x="1412"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Line 1674"/>
                <p:cNvSpPr>
                  <a:spLocks noChangeShapeType="1"/>
                </p:cNvSpPr>
                <p:nvPr/>
              </p:nvSpPr>
              <p:spPr bwMode="auto">
                <a:xfrm>
                  <a:off x="1427"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Line 1675"/>
                <p:cNvSpPr>
                  <a:spLocks noChangeShapeType="1"/>
                </p:cNvSpPr>
                <p:nvPr/>
              </p:nvSpPr>
              <p:spPr bwMode="auto">
                <a:xfrm>
                  <a:off x="1442"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Line 1676"/>
                <p:cNvSpPr>
                  <a:spLocks noChangeShapeType="1"/>
                </p:cNvSpPr>
                <p:nvPr/>
              </p:nvSpPr>
              <p:spPr bwMode="auto">
                <a:xfrm>
                  <a:off x="1457"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Line 1677"/>
                <p:cNvSpPr>
                  <a:spLocks noChangeShapeType="1"/>
                </p:cNvSpPr>
                <p:nvPr/>
              </p:nvSpPr>
              <p:spPr bwMode="auto">
                <a:xfrm>
                  <a:off x="1472"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Line 1678"/>
                <p:cNvSpPr>
                  <a:spLocks noChangeShapeType="1"/>
                </p:cNvSpPr>
                <p:nvPr/>
              </p:nvSpPr>
              <p:spPr bwMode="auto">
                <a:xfrm>
                  <a:off x="1487"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Line 1679"/>
                <p:cNvSpPr>
                  <a:spLocks noChangeShapeType="1"/>
                </p:cNvSpPr>
                <p:nvPr/>
              </p:nvSpPr>
              <p:spPr bwMode="auto">
                <a:xfrm>
                  <a:off x="1503"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Line 1680"/>
                <p:cNvSpPr>
                  <a:spLocks noChangeShapeType="1"/>
                </p:cNvSpPr>
                <p:nvPr/>
              </p:nvSpPr>
              <p:spPr bwMode="auto">
                <a:xfrm>
                  <a:off x="1518"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Line 1681"/>
                <p:cNvSpPr>
                  <a:spLocks noChangeShapeType="1"/>
                </p:cNvSpPr>
                <p:nvPr/>
              </p:nvSpPr>
              <p:spPr bwMode="auto">
                <a:xfrm>
                  <a:off x="1533"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Line 1682"/>
                <p:cNvSpPr>
                  <a:spLocks noChangeShapeType="1"/>
                </p:cNvSpPr>
                <p:nvPr/>
              </p:nvSpPr>
              <p:spPr bwMode="auto">
                <a:xfrm>
                  <a:off x="1548"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Line 1683"/>
                <p:cNvSpPr>
                  <a:spLocks noChangeShapeType="1"/>
                </p:cNvSpPr>
                <p:nvPr/>
              </p:nvSpPr>
              <p:spPr bwMode="auto">
                <a:xfrm>
                  <a:off x="1563"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Line 1684"/>
                <p:cNvSpPr>
                  <a:spLocks noChangeShapeType="1"/>
                </p:cNvSpPr>
                <p:nvPr/>
              </p:nvSpPr>
              <p:spPr bwMode="auto">
                <a:xfrm>
                  <a:off x="1578"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Line 1685"/>
                <p:cNvSpPr>
                  <a:spLocks noChangeShapeType="1"/>
                </p:cNvSpPr>
                <p:nvPr/>
              </p:nvSpPr>
              <p:spPr bwMode="auto">
                <a:xfrm>
                  <a:off x="1594"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Line 1686"/>
                <p:cNvSpPr>
                  <a:spLocks noChangeShapeType="1"/>
                </p:cNvSpPr>
                <p:nvPr/>
              </p:nvSpPr>
              <p:spPr bwMode="auto">
                <a:xfrm>
                  <a:off x="1609"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Line 1687"/>
                <p:cNvSpPr>
                  <a:spLocks noChangeShapeType="1"/>
                </p:cNvSpPr>
                <p:nvPr/>
              </p:nvSpPr>
              <p:spPr bwMode="auto">
                <a:xfrm>
                  <a:off x="1624"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Line 1688"/>
                <p:cNvSpPr>
                  <a:spLocks noChangeShapeType="1"/>
                </p:cNvSpPr>
                <p:nvPr/>
              </p:nvSpPr>
              <p:spPr bwMode="auto">
                <a:xfrm>
                  <a:off x="1639"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Line 1689"/>
                <p:cNvSpPr>
                  <a:spLocks noChangeShapeType="1"/>
                </p:cNvSpPr>
                <p:nvPr/>
              </p:nvSpPr>
              <p:spPr bwMode="auto">
                <a:xfrm>
                  <a:off x="1654"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Line 1690"/>
                <p:cNvSpPr>
                  <a:spLocks noChangeShapeType="1"/>
                </p:cNvSpPr>
                <p:nvPr/>
              </p:nvSpPr>
              <p:spPr bwMode="auto">
                <a:xfrm>
                  <a:off x="1669"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Line 1691"/>
                <p:cNvSpPr>
                  <a:spLocks noChangeShapeType="1"/>
                </p:cNvSpPr>
                <p:nvPr/>
              </p:nvSpPr>
              <p:spPr bwMode="auto">
                <a:xfrm>
                  <a:off x="1685"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Line 1692"/>
                <p:cNvSpPr>
                  <a:spLocks noChangeShapeType="1"/>
                </p:cNvSpPr>
                <p:nvPr/>
              </p:nvSpPr>
              <p:spPr bwMode="auto">
                <a:xfrm>
                  <a:off x="1700"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Line 1693"/>
                <p:cNvSpPr>
                  <a:spLocks noChangeShapeType="1"/>
                </p:cNvSpPr>
                <p:nvPr/>
              </p:nvSpPr>
              <p:spPr bwMode="auto">
                <a:xfrm>
                  <a:off x="171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Line 1694"/>
                <p:cNvSpPr>
                  <a:spLocks noChangeShapeType="1"/>
                </p:cNvSpPr>
                <p:nvPr/>
              </p:nvSpPr>
              <p:spPr bwMode="auto">
                <a:xfrm>
                  <a:off x="173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Line 1695"/>
                <p:cNvSpPr>
                  <a:spLocks noChangeShapeType="1"/>
                </p:cNvSpPr>
                <p:nvPr/>
              </p:nvSpPr>
              <p:spPr bwMode="auto">
                <a:xfrm>
                  <a:off x="174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Line 1696"/>
                <p:cNvSpPr>
                  <a:spLocks noChangeShapeType="1"/>
                </p:cNvSpPr>
                <p:nvPr/>
              </p:nvSpPr>
              <p:spPr bwMode="auto">
                <a:xfrm>
                  <a:off x="176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Line 1697"/>
                <p:cNvSpPr>
                  <a:spLocks noChangeShapeType="1"/>
                </p:cNvSpPr>
                <p:nvPr/>
              </p:nvSpPr>
              <p:spPr bwMode="auto">
                <a:xfrm>
                  <a:off x="177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Line 1698"/>
                <p:cNvSpPr>
                  <a:spLocks noChangeShapeType="1"/>
                </p:cNvSpPr>
                <p:nvPr/>
              </p:nvSpPr>
              <p:spPr bwMode="auto">
                <a:xfrm>
                  <a:off x="179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Line 1699"/>
                <p:cNvSpPr>
                  <a:spLocks noChangeShapeType="1"/>
                </p:cNvSpPr>
                <p:nvPr/>
              </p:nvSpPr>
              <p:spPr bwMode="auto">
                <a:xfrm>
                  <a:off x="1805"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Line 1700"/>
                <p:cNvSpPr>
                  <a:spLocks noChangeShapeType="1"/>
                </p:cNvSpPr>
                <p:nvPr/>
              </p:nvSpPr>
              <p:spPr bwMode="auto">
                <a:xfrm>
                  <a:off x="1820"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Line 1701"/>
                <p:cNvSpPr>
                  <a:spLocks noChangeShapeType="1"/>
                </p:cNvSpPr>
                <p:nvPr/>
              </p:nvSpPr>
              <p:spPr bwMode="auto">
                <a:xfrm>
                  <a:off x="1836"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Line 1702"/>
                <p:cNvSpPr>
                  <a:spLocks noChangeShapeType="1"/>
                </p:cNvSpPr>
                <p:nvPr/>
              </p:nvSpPr>
              <p:spPr bwMode="auto">
                <a:xfrm>
                  <a:off x="1851"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Line 1703"/>
                <p:cNvSpPr>
                  <a:spLocks noChangeShapeType="1"/>
                </p:cNvSpPr>
                <p:nvPr/>
              </p:nvSpPr>
              <p:spPr bwMode="auto">
                <a:xfrm>
                  <a:off x="186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Line 1704"/>
                <p:cNvSpPr>
                  <a:spLocks noChangeShapeType="1"/>
                </p:cNvSpPr>
                <p:nvPr/>
              </p:nvSpPr>
              <p:spPr bwMode="auto">
                <a:xfrm>
                  <a:off x="1881"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Line 1705"/>
                <p:cNvSpPr>
                  <a:spLocks noChangeShapeType="1"/>
                </p:cNvSpPr>
                <p:nvPr/>
              </p:nvSpPr>
              <p:spPr bwMode="auto">
                <a:xfrm>
                  <a:off x="1896"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Line 1706"/>
                <p:cNvSpPr>
                  <a:spLocks noChangeShapeType="1"/>
                </p:cNvSpPr>
                <p:nvPr/>
              </p:nvSpPr>
              <p:spPr bwMode="auto">
                <a:xfrm>
                  <a:off x="1911"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Line 1707"/>
                <p:cNvSpPr>
                  <a:spLocks noChangeShapeType="1"/>
                </p:cNvSpPr>
                <p:nvPr/>
              </p:nvSpPr>
              <p:spPr bwMode="auto">
                <a:xfrm>
                  <a:off x="1927"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Line 1708"/>
                <p:cNvSpPr>
                  <a:spLocks noChangeShapeType="1"/>
                </p:cNvSpPr>
                <p:nvPr/>
              </p:nvSpPr>
              <p:spPr bwMode="auto">
                <a:xfrm>
                  <a:off x="1942" y="124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Line 1709"/>
                <p:cNvSpPr>
                  <a:spLocks noChangeShapeType="1"/>
                </p:cNvSpPr>
                <p:nvPr/>
              </p:nvSpPr>
              <p:spPr bwMode="auto">
                <a:xfrm>
                  <a:off x="1957"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Line 1710"/>
                <p:cNvSpPr>
                  <a:spLocks noChangeShapeType="1"/>
                </p:cNvSpPr>
                <p:nvPr/>
              </p:nvSpPr>
              <p:spPr bwMode="auto">
                <a:xfrm>
                  <a:off x="1972"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Line 1711"/>
                <p:cNvSpPr>
                  <a:spLocks noChangeShapeType="1"/>
                </p:cNvSpPr>
                <p:nvPr/>
              </p:nvSpPr>
              <p:spPr bwMode="auto">
                <a:xfrm>
                  <a:off x="1987"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Line 1712"/>
                <p:cNvSpPr>
                  <a:spLocks noChangeShapeType="1"/>
                </p:cNvSpPr>
                <p:nvPr/>
              </p:nvSpPr>
              <p:spPr bwMode="auto">
                <a:xfrm>
                  <a:off x="2002" y="124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Line 1713"/>
                <p:cNvSpPr>
                  <a:spLocks noChangeShapeType="1"/>
                </p:cNvSpPr>
                <p:nvPr/>
              </p:nvSpPr>
              <p:spPr bwMode="auto">
                <a:xfrm>
                  <a:off x="503"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Line 1714"/>
                <p:cNvSpPr>
                  <a:spLocks noChangeShapeType="1"/>
                </p:cNvSpPr>
                <p:nvPr/>
              </p:nvSpPr>
              <p:spPr bwMode="auto">
                <a:xfrm>
                  <a:off x="518"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Line 1715"/>
                <p:cNvSpPr>
                  <a:spLocks noChangeShapeType="1"/>
                </p:cNvSpPr>
                <p:nvPr/>
              </p:nvSpPr>
              <p:spPr bwMode="auto">
                <a:xfrm>
                  <a:off x="533"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Line 1716"/>
                <p:cNvSpPr>
                  <a:spLocks noChangeShapeType="1"/>
                </p:cNvSpPr>
                <p:nvPr/>
              </p:nvSpPr>
              <p:spPr bwMode="auto">
                <a:xfrm>
                  <a:off x="548"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Line 1717"/>
                <p:cNvSpPr>
                  <a:spLocks noChangeShapeType="1"/>
                </p:cNvSpPr>
                <p:nvPr/>
              </p:nvSpPr>
              <p:spPr bwMode="auto">
                <a:xfrm>
                  <a:off x="564"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Line 1718"/>
                <p:cNvSpPr>
                  <a:spLocks noChangeShapeType="1"/>
                </p:cNvSpPr>
                <p:nvPr/>
              </p:nvSpPr>
              <p:spPr bwMode="auto">
                <a:xfrm>
                  <a:off x="579"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Line 1719"/>
                <p:cNvSpPr>
                  <a:spLocks noChangeShapeType="1"/>
                </p:cNvSpPr>
                <p:nvPr/>
              </p:nvSpPr>
              <p:spPr bwMode="auto">
                <a:xfrm>
                  <a:off x="594"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Line 1720"/>
                <p:cNvSpPr>
                  <a:spLocks noChangeShapeType="1"/>
                </p:cNvSpPr>
                <p:nvPr/>
              </p:nvSpPr>
              <p:spPr bwMode="auto">
                <a:xfrm>
                  <a:off x="609"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Line 1721"/>
                <p:cNvSpPr>
                  <a:spLocks noChangeShapeType="1"/>
                </p:cNvSpPr>
                <p:nvPr/>
              </p:nvSpPr>
              <p:spPr bwMode="auto">
                <a:xfrm>
                  <a:off x="624"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Line 1722"/>
                <p:cNvSpPr>
                  <a:spLocks noChangeShapeType="1"/>
                </p:cNvSpPr>
                <p:nvPr/>
              </p:nvSpPr>
              <p:spPr bwMode="auto">
                <a:xfrm>
                  <a:off x="639"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9" name="Line 1723"/>
                <p:cNvSpPr>
                  <a:spLocks noChangeShapeType="1"/>
                </p:cNvSpPr>
                <p:nvPr/>
              </p:nvSpPr>
              <p:spPr bwMode="auto">
                <a:xfrm>
                  <a:off x="655"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0" name="Line 1724"/>
                <p:cNvSpPr>
                  <a:spLocks noChangeShapeType="1"/>
                </p:cNvSpPr>
                <p:nvPr/>
              </p:nvSpPr>
              <p:spPr bwMode="auto">
                <a:xfrm>
                  <a:off x="670"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1" name="Line 1725"/>
                <p:cNvSpPr>
                  <a:spLocks noChangeShapeType="1"/>
                </p:cNvSpPr>
                <p:nvPr/>
              </p:nvSpPr>
              <p:spPr bwMode="auto">
                <a:xfrm>
                  <a:off x="68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2" name="Line 1726"/>
                <p:cNvSpPr>
                  <a:spLocks noChangeShapeType="1"/>
                </p:cNvSpPr>
                <p:nvPr/>
              </p:nvSpPr>
              <p:spPr bwMode="auto">
                <a:xfrm>
                  <a:off x="70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3" name="Line 1727"/>
                <p:cNvSpPr>
                  <a:spLocks noChangeShapeType="1"/>
                </p:cNvSpPr>
                <p:nvPr/>
              </p:nvSpPr>
              <p:spPr bwMode="auto">
                <a:xfrm>
                  <a:off x="71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4" name="Line 1728"/>
                <p:cNvSpPr>
                  <a:spLocks noChangeShapeType="1"/>
                </p:cNvSpPr>
                <p:nvPr/>
              </p:nvSpPr>
              <p:spPr bwMode="auto">
                <a:xfrm>
                  <a:off x="73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5" name="Line 1729"/>
                <p:cNvSpPr>
                  <a:spLocks noChangeShapeType="1"/>
                </p:cNvSpPr>
                <p:nvPr/>
              </p:nvSpPr>
              <p:spPr bwMode="auto">
                <a:xfrm>
                  <a:off x="746"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Line 1730"/>
                <p:cNvSpPr>
                  <a:spLocks noChangeShapeType="1"/>
                </p:cNvSpPr>
                <p:nvPr/>
              </p:nvSpPr>
              <p:spPr bwMode="auto">
                <a:xfrm>
                  <a:off x="761"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7" name="Line 1731"/>
                <p:cNvSpPr>
                  <a:spLocks noChangeShapeType="1"/>
                </p:cNvSpPr>
                <p:nvPr/>
              </p:nvSpPr>
              <p:spPr bwMode="auto">
                <a:xfrm>
                  <a:off x="77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8" name="Line 1732"/>
                <p:cNvSpPr>
                  <a:spLocks noChangeShapeType="1"/>
                </p:cNvSpPr>
                <p:nvPr/>
              </p:nvSpPr>
              <p:spPr bwMode="auto">
                <a:xfrm>
                  <a:off x="791"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9" name="Line 1733"/>
                <p:cNvSpPr>
                  <a:spLocks noChangeShapeType="1"/>
                </p:cNvSpPr>
                <p:nvPr/>
              </p:nvSpPr>
              <p:spPr bwMode="auto">
                <a:xfrm>
                  <a:off x="80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Line 1734"/>
                <p:cNvSpPr>
                  <a:spLocks noChangeShapeType="1"/>
                </p:cNvSpPr>
                <p:nvPr/>
              </p:nvSpPr>
              <p:spPr bwMode="auto">
                <a:xfrm>
                  <a:off x="821"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1" name="Line 1735"/>
                <p:cNvSpPr>
                  <a:spLocks noChangeShapeType="1"/>
                </p:cNvSpPr>
                <p:nvPr/>
              </p:nvSpPr>
              <p:spPr bwMode="auto">
                <a:xfrm>
                  <a:off x="83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Line 1736"/>
                <p:cNvSpPr>
                  <a:spLocks noChangeShapeType="1"/>
                </p:cNvSpPr>
                <p:nvPr/>
              </p:nvSpPr>
              <p:spPr bwMode="auto">
                <a:xfrm>
                  <a:off x="851"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3" name="Line 1737"/>
                <p:cNvSpPr>
                  <a:spLocks noChangeShapeType="1"/>
                </p:cNvSpPr>
                <p:nvPr/>
              </p:nvSpPr>
              <p:spPr bwMode="auto">
                <a:xfrm>
                  <a:off x="866" y="1011"/>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4" name="Line 1738"/>
                <p:cNvSpPr>
                  <a:spLocks noChangeShapeType="1"/>
                </p:cNvSpPr>
                <p:nvPr/>
              </p:nvSpPr>
              <p:spPr bwMode="auto">
                <a:xfrm>
                  <a:off x="882"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5" name="Line 1739"/>
                <p:cNvSpPr>
                  <a:spLocks noChangeShapeType="1"/>
                </p:cNvSpPr>
                <p:nvPr/>
              </p:nvSpPr>
              <p:spPr bwMode="auto">
                <a:xfrm>
                  <a:off x="897"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6" name="Line 1740"/>
                <p:cNvSpPr>
                  <a:spLocks noChangeShapeType="1"/>
                </p:cNvSpPr>
                <p:nvPr/>
              </p:nvSpPr>
              <p:spPr bwMode="auto">
                <a:xfrm>
                  <a:off x="912"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7" name="Line 1741"/>
                <p:cNvSpPr>
                  <a:spLocks noChangeShapeType="1"/>
                </p:cNvSpPr>
                <p:nvPr/>
              </p:nvSpPr>
              <p:spPr bwMode="auto">
                <a:xfrm>
                  <a:off x="927"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8" name="Line 1742"/>
                <p:cNvSpPr>
                  <a:spLocks noChangeShapeType="1"/>
                </p:cNvSpPr>
                <p:nvPr/>
              </p:nvSpPr>
              <p:spPr bwMode="auto">
                <a:xfrm>
                  <a:off x="942"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9" name="Line 1743"/>
                <p:cNvSpPr>
                  <a:spLocks noChangeShapeType="1"/>
                </p:cNvSpPr>
                <p:nvPr/>
              </p:nvSpPr>
              <p:spPr bwMode="auto">
                <a:xfrm>
                  <a:off x="957"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0" name="Line 1744"/>
                <p:cNvSpPr>
                  <a:spLocks noChangeShapeType="1"/>
                </p:cNvSpPr>
                <p:nvPr/>
              </p:nvSpPr>
              <p:spPr bwMode="auto">
                <a:xfrm>
                  <a:off x="972"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1" name="Line 1745"/>
                <p:cNvSpPr>
                  <a:spLocks noChangeShapeType="1"/>
                </p:cNvSpPr>
                <p:nvPr/>
              </p:nvSpPr>
              <p:spPr bwMode="auto">
                <a:xfrm>
                  <a:off x="988"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2" name="Line 1746"/>
                <p:cNvSpPr>
                  <a:spLocks noChangeShapeType="1"/>
                </p:cNvSpPr>
                <p:nvPr/>
              </p:nvSpPr>
              <p:spPr bwMode="auto">
                <a:xfrm>
                  <a:off x="1003"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3" name="Line 1747"/>
                <p:cNvSpPr>
                  <a:spLocks noChangeShapeType="1"/>
                </p:cNvSpPr>
                <p:nvPr/>
              </p:nvSpPr>
              <p:spPr bwMode="auto">
                <a:xfrm>
                  <a:off x="1018"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4" name="Line 1748"/>
                <p:cNvSpPr>
                  <a:spLocks noChangeShapeType="1"/>
                </p:cNvSpPr>
                <p:nvPr/>
              </p:nvSpPr>
              <p:spPr bwMode="auto">
                <a:xfrm>
                  <a:off x="1033"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5" name="Line 1749"/>
                <p:cNvSpPr>
                  <a:spLocks noChangeShapeType="1"/>
                </p:cNvSpPr>
                <p:nvPr/>
              </p:nvSpPr>
              <p:spPr bwMode="auto">
                <a:xfrm>
                  <a:off x="1048"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6" name="Line 1750"/>
                <p:cNvSpPr>
                  <a:spLocks noChangeShapeType="1"/>
                </p:cNvSpPr>
                <p:nvPr/>
              </p:nvSpPr>
              <p:spPr bwMode="auto">
                <a:xfrm>
                  <a:off x="1063"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7" name="Line 1751"/>
                <p:cNvSpPr>
                  <a:spLocks noChangeShapeType="1"/>
                </p:cNvSpPr>
                <p:nvPr/>
              </p:nvSpPr>
              <p:spPr bwMode="auto">
                <a:xfrm>
                  <a:off x="1079"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8" name="Line 1752"/>
                <p:cNvSpPr>
                  <a:spLocks noChangeShapeType="1"/>
                </p:cNvSpPr>
                <p:nvPr/>
              </p:nvSpPr>
              <p:spPr bwMode="auto">
                <a:xfrm>
                  <a:off x="1094"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9" name="Line 1753"/>
                <p:cNvSpPr>
                  <a:spLocks noChangeShapeType="1"/>
                </p:cNvSpPr>
                <p:nvPr/>
              </p:nvSpPr>
              <p:spPr bwMode="auto">
                <a:xfrm>
                  <a:off x="1109"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0" name="Line 1754"/>
                <p:cNvSpPr>
                  <a:spLocks noChangeShapeType="1"/>
                </p:cNvSpPr>
                <p:nvPr/>
              </p:nvSpPr>
              <p:spPr bwMode="auto">
                <a:xfrm>
                  <a:off x="1124"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1" name="Line 1755"/>
                <p:cNvSpPr>
                  <a:spLocks noChangeShapeType="1"/>
                </p:cNvSpPr>
                <p:nvPr/>
              </p:nvSpPr>
              <p:spPr bwMode="auto">
                <a:xfrm>
                  <a:off x="1139"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2" name="Line 1756"/>
                <p:cNvSpPr>
                  <a:spLocks noChangeShapeType="1"/>
                </p:cNvSpPr>
                <p:nvPr/>
              </p:nvSpPr>
              <p:spPr bwMode="auto">
                <a:xfrm>
                  <a:off x="1154"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3" name="Line 1757"/>
                <p:cNvSpPr>
                  <a:spLocks noChangeShapeType="1"/>
                </p:cNvSpPr>
                <p:nvPr/>
              </p:nvSpPr>
              <p:spPr bwMode="auto">
                <a:xfrm>
                  <a:off x="1170"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4" name="Line 1758"/>
                <p:cNvSpPr>
                  <a:spLocks noChangeShapeType="1"/>
                </p:cNvSpPr>
                <p:nvPr/>
              </p:nvSpPr>
              <p:spPr bwMode="auto">
                <a:xfrm>
                  <a:off x="1185"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5" name="Line 1759"/>
                <p:cNvSpPr>
                  <a:spLocks noChangeShapeType="1"/>
                </p:cNvSpPr>
                <p:nvPr/>
              </p:nvSpPr>
              <p:spPr bwMode="auto">
                <a:xfrm>
                  <a:off x="120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6" name="Line 1760"/>
                <p:cNvSpPr>
                  <a:spLocks noChangeShapeType="1"/>
                </p:cNvSpPr>
                <p:nvPr/>
              </p:nvSpPr>
              <p:spPr bwMode="auto">
                <a:xfrm>
                  <a:off x="121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7" name="Line 1761"/>
                <p:cNvSpPr>
                  <a:spLocks noChangeShapeType="1"/>
                </p:cNvSpPr>
                <p:nvPr/>
              </p:nvSpPr>
              <p:spPr bwMode="auto">
                <a:xfrm>
                  <a:off x="123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8" name="Line 1762"/>
                <p:cNvSpPr>
                  <a:spLocks noChangeShapeType="1"/>
                </p:cNvSpPr>
                <p:nvPr/>
              </p:nvSpPr>
              <p:spPr bwMode="auto">
                <a:xfrm>
                  <a:off x="124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9" name="Line 1763"/>
                <p:cNvSpPr>
                  <a:spLocks noChangeShapeType="1"/>
                </p:cNvSpPr>
                <p:nvPr/>
              </p:nvSpPr>
              <p:spPr bwMode="auto">
                <a:xfrm>
                  <a:off x="1261"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0" name="Line 1764"/>
                <p:cNvSpPr>
                  <a:spLocks noChangeShapeType="1"/>
                </p:cNvSpPr>
                <p:nvPr/>
              </p:nvSpPr>
              <p:spPr bwMode="auto">
                <a:xfrm>
                  <a:off x="127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1" name="Line 1765"/>
                <p:cNvSpPr>
                  <a:spLocks noChangeShapeType="1"/>
                </p:cNvSpPr>
                <p:nvPr/>
              </p:nvSpPr>
              <p:spPr bwMode="auto">
                <a:xfrm>
                  <a:off x="1290" y="1011"/>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2" name="Line 1766"/>
                <p:cNvSpPr>
                  <a:spLocks noChangeShapeType="1"/>
                </p:cNvSpPr>
                <p:nvPr/>
              </p:nvSpPr>
              <p:spPr bwMode="auto">
                <a:xfrm>
                  <a:off x="130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3" name="Line 1767"/>
                <p:cNvSpPr>
                  <a:spLocks noChangeShapeType="1"/>
                </p:cNvSpPr>
                <p:nvPr/>
              </p:nvSpPr>
              <p:spPr bwMode="auto">
                <a:xfrm>
                  <a:off x="1321"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4" name="Line 1768"/>
                <p:cNvSpPr>
                  <a:spLocks noChangeShapeType="1"/>
                </p:cNvSpPr>
                <p:nvPr/>
              </p:nvSpPr>
              <p:spPr bwMode="auto">
                <a:xfrm>
                  <a:off x="1336"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5" name="Line 1769"/>
                <p:cNvSpPr>
                  <a:spLocks noChangeShapeType="1"/>
                </p:cNvSpPr>
                <p:nvPr/>
              </p:nvSpPr>
              <p:spPr bwMode="auto">
                <a:xfrm>
                  <a:off x="1351"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6" name="Line 1770"/>
                <p:cNvSpPr>
                  <a:spLocks noChangeShapeType="1"/>
                </p:cNvSpPr>
                <p:nvPr/>
              </p:nvSpPr>
              <p:spPr bwMode="auto">
                <a:xfrm>
                  <a:off x="136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7" name="Line 1771"/>
                <p:cNvSpPr>
                  <a:spLocks noChangeShapeType="1"/>
                </p:cNvSpPr>
                <p:nvPr/>
              </p:nvSpPr>
              <p:spPr bwMode="auto">
                <a:xfrm>
                  <a:off x="1381"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8" name="Line 1772"/>
                <p:cNvSpPr>
                  <a:spLocks noChangeShapeType="1"/>
                </p:cNvSpPr>
                <p:nvPr/>
              </p:nvSpPr>
              <p:spPr bwMode="auto">
                <a:xfrm>
                  <a:off x="139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9" name="Line 1773"/>
                <p:cNvSpPr>
                  <a:spLocks noChangeShapeType="1"/>
                </p:cNvSpPr>
                <p:nvPr/>
              </p:nvSpPr>
              <p:spPr bwMode="auto">
                <a:xfrm>
                  <a:off x="1412"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0" name="Line 1774"/>
                <p:cNvSpPr>
                  <a:spLocks noChangeShapeType="1"/>
                </p:cNvSpPr>
                <p:nvPr/>
              </p:nvSpPr>
              <p:spPr bwMode="auto">
                <a:xfrm>
                  <a:off x="1427"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1" name="Line 1775"/>
                <p:cNvSpPr>
                  <a:spLocks noChangeShapeType="1"/>
                </p:cNvSpPr>
                <p:nvPr/>
              </p:nvSpPr>
              <p:spPr bwMode="auto">
                <a:xfrm>
                  <a:off x="1442"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2" name="Line 1776"/>
                <p:cNvSpPr>
                  <a:spLocks noChangeShapeType="1"/>
                </p:cNvSpPr>
                <p:nvPr/>
              </p:nvSpPr>
              <p:spPr bwMode="auto">
                <a:xfrm>
                  <a:off x="1457"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3" name="Line 1777"/>
                <p:cNvSpPr>
                  <a:spLocks noChangeShapeType="1"/>
                </p:cNvSpPr>
                <p:nvPr/>
              </p:nvSpPr>
              <p:spPr bwMode="auto">
                <a:xfrm>
                  <a:off x="1472"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4" name="Line 1778"/>
                <p:cNvSpPr>
                  <a:spLocks noChangeShapeType="1"/>
                </p:cNvSpPr>
                <p:nvPr/>
              </p:nvSpPr>
              <p:spPr bwMode="auto">
                <a:xfrm>
                  <a:off x="1487"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5" name="Line 1779"/>
                <p:cNvSpPr>
                  <a:spLocks noChangeShapeType="1"/>
                </p:cNvSpPr>
                <p:nvPr/>
              </p:nvSpPr>
              <p:spPr bwMode="auto">
                <a:xfrm>
                  <a:off x="1503"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6" name="Line 1780"/>
                <p:cNvSpPr>
                  <a:spLocks noChangeShapeType="1"/>
                </p:cNvSpPr>
                <p:nvPr/>
              </p:nvSpPr>
              <p:spPr bwMode="auto">
                <a:xfrm>
                  <a:off x="1518"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7" name="Line 1781"/>
                <p:cNvSpPr>
                  <a:spLocks noChangeShapeType="1"/>
                </p:cNvSpPr>
                <p:nvPr/>
              </p:nvSpPr>
              <p:spPr bwMode="auto">
                <a:xfrm>
                  <a:off x="1533"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8" name="Line 1782"/>
                <p:cNvSpPr>
                  <a:spLocks noChangeShapeType="1"/>
                </p:cNvSpPr>
                <p:nvPr/>
              </p:nvSpPr>
              <p:spPr bwMode="auto">
                <a:xfrm>
                  <a:off x="1548"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9" name="Line 1783"/>
                <p:cNvSpPr>
                  <a:spLocks noChangeShapeType="1"/>
                </p:cNvSpPr>
                <p:nvPr/>
              </p:nvSpPr>
              <p:spPr bwMode="auto">
                <a:xfrm>
                  <a:off x="1563"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0" name="Line 1784"/>
                <p:cNvSpPr>
                  <a:spLocks noChangeShapeType="1"/>
                </p:cNvSpPr>
                <p:nvPr/>
              </p:nvSpPr>
              <p:spPr bwMode="auto">
                <a:xfrm>
                  <a:off x="1578"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1" name="Line 1785"/>
                <p:cNvSpPr>
                  <a:spLocks noChangeShapeType="1"/>
                </p:cNvSpPr>
                <p:nvPr/>
              </p:nvSpPr>
              <p:spPr bwMode="auto">
                <a:xfrm>
                  <a:off x="1594"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2" name="Line 1786"/>
                <p:cNvSpPr>
                  <a:spLocks noChangeShapeType="1"/>
                </p:cNvSpPr>
                <p:nvPr/>
              </p:nvSpPr>
              <p:spPr bwMode="auto">
                <a:xfrm>
                  <a:off x="1609"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3" name="Line 1787"/>
                <p:cNvSpPr>
                  <a:spLocks noChangeShapeType="1"/>
                </p:cNvSpPr>
                <p:nvPr/>
              </p:nvSpPr>
              <p:spPr bwMode="auto">
                <a:xfrm>
                  <a:off x="1624"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 name="Line 1788"/>
                <p:cNvSpPr>
                  <a:spLocks noChangeShapeType="1"/>
                </p:cNvSpPr>
                <p:nvPr/>
              </p:nvSpPr>
              <p:spPr bwMode="auto">
                <a:xfrm>
                  <a:off x="1639"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 name="Line 1789"/>
                <p:cNvSpPr>
                  <a:spLocks noChangeShapeType="1"/>
                </p:cNvSpPr>
                <p:nvPr/>
              </p:nvSpPr>
              <p:spPr bwMode="auto">
                <a:xfrm>
                  <a:off x="1654"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 name="Line 1790"/>
                <p:cNvSpPr>
                  <a:spLocks noChangeShapeType="1"/>
                </p:cNvSpPr>
                <p:nvPr/>
              </p:nvSpPr>
              <p:spPr bwMode="auto">
                <a:xfrm>
                  <a:off x="1669"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 name="Line 1791"/>
                <p:cNvSpPr>
                  <a:spLocks noChangeShapeType="1"/>
                </p:cNvSpPr>
                <p:nvPr/>
              </p:nvSpPr>
              <p:spPr bwMode="auto">
                <a:xfrm>
                  <a:off x="1685"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 name="Line 1792"/>
                <p:cNvSpPr>
                  <a:spLocks noChangeShapeType="1"/>
                </p:cNvSpPr>
                <p:nvPr/>
              </p:nvSpPr>
              <p:spPr bwMode="auto">
                <a:xfrm>
                  <a:off x="1700"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9" name="Line 1793"/>
                <p:cNvSpPr>
                  <a:spLocks noChangeShapeType="1"/>
                </p:cNvSpPr>
                <p:nvPr/>
              </p:nvSpPr>
              <p:spPr bwMode="auto">
                <a:xfrm>
                  <a:off x="171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4" name="Group 1995"/>
              <p:cNvGrpSpPr>
                <a:grpSpLocks/>
              </p:cNvGrpSpPr>
              <p:nvPr/>
            </p:nvGrpSpPr>
            <p:grpSpPr bwMode="auto">
              <a:xfrm>
                <a:off x="311" y="750"/>
                <a:ext cx="1747" cy="1355"/>
                <a:chOff x="311" y="750"/>
                <a:chExt cx="1747" cy="1355"/>
              </a:xfrm>
            </p:grpSpPr>
            <p:sp>
              <p:nvSpPr>
                <p:cNvPr id="1040" name="Line 1795"/>
                <p:cNvSpPr>
                  <a:spLocks noChangeShapeType="1"/>
                </p:cNvSpPr>
                <p:nvPr/>
              </p:nvSpPr>
              <p:spPr bwMode="auto">
                <a:xfrm>
                  <a:off x="173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Line 1796"/>
                <p:cNvSpPr>
                  <a:spLocks noChangeShapeType="1"/>
                </p:cNvSpPr>
                <p:nvPr/>
              </p:nvSpPr>
              <p:spPr bwMode="auto">
                <a:xfrm>
                  <a:off x="174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Line 1797"/>
                <p:cNvSpPr>
                  <a:spLocks noChangeShapeType="1"/>
                </p:cNvSpPr>
                <p:nvPr/>
              </p:nvSpPr>
              <p:spPr bwMode="auto">
                <a:xfrm>
                  <a:off x="176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Line 1798"/>
                <p:cNvSpPr>
                  <a:spLocks noChangeShapeType="1"/>
                </p:cNvSpPr>
                <p:nvPr/>
              </p:nvSpPr>
              <p:spPr bwMode="auto">
                <a:xfrm>
                  <a:off x="177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Line 1799"/>
                <p:cNvSpPr>
                  <a:spLocks noChangeShapeType="1"/>
                </p:cNvSpPr>
                <p:nvPr/>
              </p:nvSpPr>
              <p:spPr bwMode="auto">
                <a:xfrm>
                  <a:off x="179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Line 1800"/>
                <p:cNvSpPr>
                  <a:spLocks noChangeShapeType="1"/>
                </p:cNvSpPr>
                <p:nvPr/>
              </p:nvSpPr>
              <p:spPr bwMode="auto">
                <a:xfrm>
                  <a:off x="1805"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Line 1801"/>
                <p:cNvSpPr>
                  <a:spLocks noChangeShapeType="1"/>
                </p:cNvSpPr>
                <p:nvPr/>
              </p:nvSpPr>
              <p:spPr bwMode="auto">
                <a:xfrm>
                  <a:off x="1820"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Line 1802"/>
                <p:cNvSpPr>
                  <a:spLocks noChangeShapeType="1"/>
                </p:cNvSpPr>
                <p:nvPr/>
              </p:nvSpPr>
              <p:spPr bwMode="auto">
                <a:xfrm>
                  <a:off x="1836"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Line 1803"/>
                <p:cNvSpPr>
                  <a:spLocks noChangeShapeType="1"/>
                </p:cNvSpPr>
                <p:nvPr/>
              </p:nvSpPr>
              <p:spPr bwMode="auto">
                <a:xfrm>
                  <a:off x="1851"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Line 1804"/>
                <p:cNvSpPr>
                  <a:spLocks noChangeShapeType="1"/>
                </p:cNvSpPr>
                <p:nvPr/>
              </p:nvSpPr>
              <p:spPr bwMode="auto">
                <a:xfrm>
                  <a:off x="186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Line 1805"/>
                <p:cNvSpPr>
                  <a:spLocks noChangeShapeType="1"/>
                </p:cNvSpPr>
                <p:nvPr/>
              </p:nvSpPr>
              <p:spPr bwMode="auto">
                <a:xfrm>
                  <a:off x="1881"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Line 1806"/>
                <p:cNvSpPr>
                  <a:spLocks noChangeShapeType="1"/>
                </p:cNvSpPr>
                <p:nvPr/>
              </p:nvSpPr>
              <p:spPr bwMode="auto">
                <a:xfrm>
                  <a:off x="1896"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Line 1807"/>
                <p:cNvSpPr>
                  <a:spLocks noChangeShapeType="1"/>
                </p:cNvSpPr>
                <p:nvPr/>
              </p:nvSpPr>
              <p:spPr bwMode="auto">
                <a:xfrm>
                  <a:off x="1911"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Line 1808"/>
                <p:cNvSpPr>
                  <a:spLocks noChangeShapeType="1"/>
                </p:cNvSpPr>
                <p:nvPr/>
              </p:nvSpPr>
              <p:spPr bwMode="auto">
                <a:xfrm>
                  <a:off x="1927"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Line 1809"/>
                <p:cNvSpPr>
                  <a:spLocks noChangeShapeType="1"/>
                </p:cNvSpPr>
                <p:nvPr/>
              </p:nvSpPr>
              <p:spPr bwMode="auto">
                <a:xfrm>
                  <a:off x="1942" y="101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Line 1810"/>
                <p:cNvSpPr>
                  <a:spLocks noChangeShapeType="1"/>
                </p:cNvSpPr>
                <p:nvPr/>
              </p:nvSpPr>
              <p:spPr bwMode="auto">
                <a:xfrm>
                  <a:off x="1957"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Line 1811"/>
                <p:cNvSpPr>
                  <a:spLocks noChangeShapeType="1"/>
                </p:cNvSpPr>
                <p:nvPr/>
              </p:nvSpPr>
              <p:spPr bwMode="auto">
                <a:xfrm>
                  <a:off x="1972"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7" name="Line 1812"/>
                <p:cNvSpPr>
                  <a:spLocks noChangeShapeType="1"/>
                </p:cNvSpPr>
                <p:nvPr/>
              </p:nvSpPr>
              <p:spPr bwMode="auto">
                <a:xfrm>
                  <a:off x="1987"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Line 1813"/>
                <p:cNvSpPr>
                  <a:spLocks noChangeShapeType="1"/>
                </p:cNvSpPr>
                <p:nvPr/>
              </p:nvSpPr>
              <p:spPr bwMode="auto">
                <a:xfrm>
                  <a:off x="2002" y="101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Line 1814"/>
                <p:cNvSpPr>
                  <a:spLocks noChangeShapeType="1"/>
                </p:cNvSpPr>
                <p:nvPr/>
              </p:nvSpPr>
              <p:spPr bwMode="auto">
                <a:xfrm>
                  <a:off x="503"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Line 1815"/>
                <p:cNvSpPr>
                  <a:spLocks noChangeShapeType="1"/>
                </p:cNvSpPr>
                <p:nvPr/>
              </p:nvSpPr>
              <p:spPr bwMode="auto">
                <a:xfrm>
                  <a:off x="518"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1" name="Line 1816"/>
                <p:cNvSpPr>
                  <a:spLocks noChangeShapeType="1"/>
                </p:cNvSpPr>
                <p:nvPr/>
              </p:nvSpPr>
              <p:spPr bwMode="auto">
                <a:xfrm>
                  <a:off x="533"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Line 1817"/>
                <p:cNvSpPr>
                  <a:spLocks noChangeShapeType="1"/>
                </p:cNvSpPr>
                <p:nvPr/>
              </p:nvSpPr>
              <p:spPr bwMode="auto">
                <a:xfrm>
                  <a:off x="548"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3" name="Line 1818"/>
                <p:cNvSpPr>
                  <a:spLocks noChangeShapeType="1"/>
                </p:cNvSpPr>
                <p:nvPr/>
              </p:nvSpPr>
              <p:spPr bwMode="auto">
                <a:xfrm>
                  <a:off x="564"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Line 1819"/>
                <p:cNvSpPr>
                  <a:spLocks noChangeShapeType="1"/>
                </p:cNvSpPr>
                <p:nvPr/>
              </p:nvSpPr>
              <p:spPr bwMode="auto">
                <a:xfrm>
                  <a:off x="579"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5" name="Line 1820"/>
                <p:cNvSpPr>
                  <a:spLocks noChangeShapeType="1"/>
                </p:cNvSpPr>
                <p:nvPr/>
              </p:nvSpPr>
              <p:spPr bwMode="auto">
                <a:xfrm>
                  <a:off x="594"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Line 1821"/>
                <p:cNvSpPr>
                  <a:spLocks noChangeShapeType="1"/>
                </p:cNvSpPr>
                <p:nvPr/>
              </p:nvSpPr>
              <p:spPr bwMode="auto">
                <a:xfrm>
                  <a:off x="609"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7" name="Line 1822"/>
                <p:cNvSpPr>
                  <a:spLocks noChangeShapeType="1"/>
                </p:cNvSpPr>
                <p:nvPr/>
              </p:nvSpPr>
              <p:spPr bwMode="auto">
                <a:xfrm>
                  <a:off x="624"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Line 1823"/>
                <p:cNvSpPr>
                  <a:spLocks noChangeShapeType="1"/>
                </p:cNvSpPr>
                <p:nvPr/>
              </p:nvSpPr>
              <p:spPr bwMode="auto">
                <a:xfrm>
                  <a:off x="639"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9" name="Line 1824"/>
                <p:cNvSpPr>
                  <a:spLocks noChangeShapeType="1"/>
                </p:cNvSpPr>
                <p:nvPr/>
              </p:nvSpPr>
              <p:spPr bwMode="auto">
                <a:xfrm>
                  <a:off x="655"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Line 1825"/>
                <p:cNvSpPr>
                  <a:spLocks noChangeShapeType="1"/>
                </p:cNvSpPr>
                <p:nvPr/>
              </p:nvSpPr>
              <p:spPr bwMode="auto">
                <a:xfrm>
                  <a:off x="670"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1" name="Line 1826"/>
                <p:cNvSpPr>
                  <a:spLocks noChangeShapeType="1"/>
                </p:cNvSpPr>
                <p:nvPr/>
              </p:nvSpPr>
              <p:spPr bwMode="auto">
                <a:xfrm>
                  <a:off x="68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Line 1827"/>
                <p:cNvSpPr>
                  <a:spLocks noChangeShapeType="1"/>
                </p:cNvSpPr>
                <p:nvPr/>
              </p:nvSpPr>
              <p:spPr bwMode="auto">
                <a:xfrm>
                  <a:off x="70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3" name="Line 1828"/>
                <p:cNvSpPr>
                  <a:spLocks noChangeShapeType="1"/>
                </p:cNvSpPr>
                <p:nvPr/>
              </p:nvSpPr>
              <p:spPr bwMode="auto">
                <a:xfrm>
                  <a:off x="71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Line 1829"/>
                <p:cNvSpPr>
                  <a:spLocks noChangeShapeType="1"/>
                </p:cNvSpPr>
                <p:nvPr/>
              </p:nvSpPr>
              <p:spPr bwMode="auto">
                <a:xfrm>
                  <a:off x="73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5" name="Line 1830"/>
                <p:cNvSpPr>
                  <a:spLocks noChangeShapeType="1"/>
                </p:cNvSpPr>
                <p:nvPr/>
              </p:nvSpPr>
              <p:spPr bwMode="auto">
                <a:xfrm>
                  <a:off x="746"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Line 1831"/>
                <p:cNvSpPr>
                  <a:spLocks noChangeShapeType="1"/>
                </p:cNvSpPr>
                <p:nvPr/>
              </p:nvSpPr>
              <p:spPr bwMode="auto">
                <a:xfrm>
                  <a:off x="761"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7" name="Line 1832"/>
                <p:cNvSpPr>
                  <a:spLocks noChangeShapeType="1"/>
                </p:cNvSpPr>
                <p:nvPr/>
              </p:nvSpPr>
              <p:spPr bwMode="auto">
                <a:xfrm>
                  <a:off x="77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Line 1833"/>
                <p:cNvSpPr>
                  <a:spLocks noChangeShapeType="1"/>
                </p:cNvSpPr>
                <p:nvPr/>
              </p:nvSpPr>
              <p:spPr bwMode="auto">
                <a:xfrm>
                  <a:off x="791"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9" name="Line 1834"/>
                <p:cNvSpPr>
                  <a:spLocks noChangeShapeType="1"/>
                </p:cNvSpPr>
                <p:nvPr/>
              </p:nvSpPr>
              <p:spPr bwMode="auto">
                <a:xfrm>
                  <a:off x="80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Line 1835"/>
                <p:cNvSpPr>
                  <a:spLocks noChangeShapeType="1"/>
                </p:cNvSpPr>
                <p:nvPr/>
              </p:nvSpPr>
              <p:spPr bwMode="auto">
                <a:xfrm>
                  <a:off x="821"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1" name="Line 1836"/>
                <p:cNvSpPr>
                  <a:spLocks noChangeShapeType="1"/>
                </p:cNvSpPr>
                <p:nvPr/>
              </p:nvSpPr>
              <p:spPr bwMode="auto">
                <a:xfrm>
                  <a:off x="83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Line 1837"/>
                <p:cNvSpPr>
                  <a:spLocks noChangeShapeType="1"/>
                </p:cNvSpPr>
                <p:nvPr/>
              </p:nvSpPr>
              <p:spPr bwMode="auto">
                <a:xfrm>
                  <a:off x="851"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Line 1838"/>
                <p:cNvSpPr>
                  <a:spLocks noChangeShapeType="1"/>
                </p:cNvSpPr>
                <p:nvPr/>
              </p:nvSpPr>
              <p:spPr bwMode="auto">
                <a:xfrm>
                  <a:off x="866" y="77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Line 1839"/>
                <p:cNvSpPr>
                  <a:spLocks noChangeShapeType="1"/>
                </p:cNvSpPr>
                <p:nvPr/>
              </p:nvSpPr>
              <p:spPr bwMode="auto">
                <a:xfrm>
                  <a:off x="882"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Line 1840"/>
                <p:cNvSpPr>
                  <a:spLocks noChangeShapeType="1"/>
                </p:cNvSpPr>
                <p:nvPr/>
              </p:nvSpPr>
              <p:spPr bwMode="auto">
                <a:xfrm>
                  <a:off x="897"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Line 1841"/>
                <p:cNvSpPr>
                  <a:spLocks noChangeShapeType="1"/>
                </p:cNvSpPr>
                <p:nvPr/>
              </p:nvSpPr>
              <p:spPr bwMode="auto">
                <a:xfrm>
                  <a:off x="912"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7" name="Line 1842"/>
                <p:cNvSpPr>
                  <a:spLocks noChangeShapeType="1"/>
                </p:cNvSpPr>
                <p:nvPr/>
              </p:nvSpPr>
              <p:spPr bwMode="auto">
                <a:xfrm>
                  <a:off x="927"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Line 1843"/>
                <p:cNvSpPr>
                  <a:spLocks noChangeShapeType="1"/>
                </p:cNvSpPr>
                <p:nvPr/>
              </p:nvSpPr>
              <p:spPr bwMode="auto">
                <a:xfrm>
                  <a:off x="942"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9" name="Line 1844"/>
                <p:cNvSpPr>
                  <a:spLocks noChangeShapeType="1"/>
                </p:cNvSpPr>
                <p:nvPr/>
              </p:nvSpPr>
              <p:spPr bwMode="auto">
                <a:xfrm>
                  <a:off x="957"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0" name="Line 1845"/>
                <p:cNvSpPr>
                  <a:spLocks noChangeShapeType="1"/>
                </p:cNvSpPr>
                <p:nvPr/>
              </p:nvSpPr>
              <p:spPr bwMode="auto">
                <a:xfrm>
                  <a:off x="972"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1" name="Line 1846"/>
                <p:cNvSpPr>
                  <a:spLocks noChangeShapeType="1"/>
                </p:cNvSpPr>
                <p:nvPr/>
              </p:nvSpPr>
              <p:spPr bwMode="auto">
                <a:xfrm>
                  <a:off x="988"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2" name="Line 1847"/>
                <p:cNvSpPr>
                  <a:spLocks noChangeShapeType="1"/>
                </p:cNvSpPr>
                <p:nvPr/>
              </p:nvSpPr>
              <p:spPr bwMode="auto">
                <a:xfrm>
                  <a:off x="1003"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Line 1848"/>
                <p:cNvSpPr>
                  <a:spLocks noChangeShapeType="1"/>
                </p:cNvSpPr>
                <p:nvPr/>
              </p:nvSpPr>
              <p:spPr bwMode="auto">
                <a:xfrm>
                  <a:off x="1018"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4" name="Line 1849"/>
                <p:cNvSpPr>
                  <a:spLocks noChangeShapeType="1"/>
                </p:cNvSpPr>
                <p:nvPr/>
              </p:nvSpPr>
              <p:spPr bwMode="auto">
                <a:xfrm>
                  <a:off x="1033"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5" name="Line 1850"/>
                <p:cNvSpPr>
                  <a:spLocks noChangeShapeType="1"/>
                </p:cNvSpPr>
                <p:nvPr/>
              </p:nvSpPr>
              <p:spPr bwMode="auto">
                <a:xfrm>
                  <a:off x="1048"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6" name="Line 1851"/>
                <p:cNvSpPr>
                  <a:spLocks noChangeShapeType="1"/>
                </p:cNvSpPr>
                <p:nvPr/>
              </p:nvSpPr>
              <p:spPr bwMode="auto">
                <a:xfrm>
                  <a:off x="1063"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7" name="Line 1852"/>
                <p:cNvSpPr>
                  <a:spLocks noChangeShapeType="1"/>
                </p:cNvSpPr>
                <p:nvPr/>
              </p:nvSpPr>
              <p:spPr bwMode="auto">
                <a:xfrm>
                  <a:off x="1079"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8" name="Line 1853"/>
                <p:cNvSpPr>
                  <a:spLocks noChangeShapeType="1"/>
                </p:cNvSpPr>
                <p:nvPr/>
              </p:nvSpPr>
              <p:spPr bwMode="auto">
                <a:xfrm>
                  <a:off x="1094"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9" name="Line 1854"/>
                <p:cNvSpPr>
                  <a:spLocks noChangeShapeType="1"/>
                </p:cNvSpPr>
                <p:nvPr/>
              </p:nvSpPr>
              <p:spPr bwMode="auto">
                <a:xfrm>
                  <a:off x="1109"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0" name="Line 1855"/>
                <p:cNvSpPr>
                  <a:spLocks noChangeShapeType="1"/>
                </p:cNvSpPr>
                <p:nvPr/>
              </p:nvSpPr>
              <p:spPr bwMode="auto">
                <a:xfrm>
                  <a:off x="1124"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1" name="Line 1856"/>
                <p:cNvSpPr>
                  <a:spLocks noChangeShapeType="1"/>
                </p:cNvSpPr>
                <p:nvPr/>
              </p:nvSpPr>
              <p:spPr bwMode="auto">
                <a:xfrm>
                  <a:off x="1139"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2" name="Line 1857"/>
                <p:cNvSpPr>
                  <a:spLocks noChangeShapeType="1"/>
                </p:cNvSpPr>
                <p:nvPr/>
              </p:nvSpPr>
              <p:spPr bwMode="auto">
                <a:xfrm>
                  <a:off x="1154"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3" name="Line 1858"/>
                <p:cNvSpPr>
                  <a:spLocks noChangeShapeType="1"/>
                </p:cNvSpPr>
                <p:nvPr/>
              </p:nvSpPr>
              <p:spPr bwMode="auto">
                <a:xfrm>
                  <a:off x="1170"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4" name="Line 1859"/>
                <p:cNvSpPr>
                  <a:spLocks noChangeShapeType="1"/>
                </p:cNvSpPr>
                <p:nvPr/>
              </p:nvSpPr>
              <p:spPr bwMode="auto">
                <a:xfrm>
                  <a:off x="1185"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5" name="Line 1860"/>
                <p:cNvSpPr>
                  <a:spLocks noChangeShapeType="1"/>
                </p:cNvSpPr>
                <p:nvPr/>
              </p:nvSpPr>
              <p:spPr bwMode="auto">
                <a:xfrm>
                  <a:off x="120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6" name="Line 1861"/>
                <p:cNvSpPr>
                  <a:spLocks noChangeShapeType="1"/>
                </p:cNvSpPr>
                <p:nvPr/>
              </p:nvSpPr>
              <p:spPr bwMode="auto">
                <a:xfrm>
                  <a:off x="121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7" name="Line 1862"/>
                <p:cNvSpPr>
                  <a:spLocks noChangeShapeType="1"/>
                </p:cNvSpPr>
                <p:nvPr/>
              </p:nvSpPr>
              <p:spPr bwMode="auto">
                <a:xfrm>
                  <a:off x="123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8" name="Line 1863"/>
                <p:cNvSpPr>
                  <a:spLocks noChangeShapeType="1"/>
                </p:cNvSpPr>
                <p:nvPr/>
              </p:nvSpPr>
              <p:spPr bwMode="auto">
                <a:xfrm>
                  <a:off x="124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Line 1864"/>
                <p:cNvSpPr>
                  <a:spLocks noChangeShapeType="1"/>
                </p:cNvSpPr>
                <p:nvPr/>
              </p:nvSpPr>
              <p:spPr bwMode="auto">
                <a:xfrm>
                  <a:off x="1261"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0" name="Line 1865"/>
                <p:cNvSpPr>
                  <a:spLocks noChangeShapeType="1"/>
                </p:cNvSpPr>
                <p:nvPr/>
              </p:nvSpPr>
              <p:spPr bwMode="auto">
                <a:xfrm>
                  <a:off x="127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Line 1866"/>
                <p:cNvSpPr>
                  <a:spLocks noChangeShapeType="1"/>
                </p:cNvSpPr>
                <p:nvPr/>
              </p:nvSpPr>
              <p:spPr bwMode="auto">
                <a:xfrm>
                  <a:off x="1290" y="77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2" name="Line 1867"/>
                <p:cNvSpPr>
                  <a:spLocks noChangeShapeType="1"/>
                </p:cNvSpPr>
                <p:nvPr/>
              </p:nvSpPr>
              <p:spPr bwMode="auto">
                <a:xfrm>
                  <a:off x="130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3" name="Line 1868"/>
                <p:cNvSpPr>
                  <a:spLocks noChangeShapeType="1"/>
                </p:cNvSpPr>
                <p:nvPr/>
              </p:nvSpPr>
              <p:spPr bwMode="auto">
                <a:xfrm>
                  <a:off x="1321"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Line 1869"/>
                <p:cNvSpPr>
                  <a:spLocks noChangeShapeType="1"/>
                </p:cNvSpPr>
                <p:nvPr/>
              </p:nvSpPr>
              <p:spPr bwMode="auto">
                <a:xfrm>
                  <a:off x="1336"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Line 1870"/>
                <p:cNvSpPr>
                  <a:spLocks noChangeShapeType="1"/>
                </p:cNvSpPr>
                <p:nvPr/>
              </p:nvSpPr>
              <p:spPr bwMode="auto">
                <a:xfrm>
                  <a:off x="1351"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Line 1871"/>
                <p:cNvSpPr>
                  <a:spLocks noChangeShapeType="1"/>
                </p:cNvSpPr>
                <p:nvPr/>
              </p:nvSpPr>
              <p:spPr bwMode="auto">
                <a:xfrm>
                  <a:off x="136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7" name="Line 1872"/>
                <p:cNvSpPr>
                  <a:spLocks noChangeShapeType="1"/>
                </p:cNvSpPr>
                <p:nvPr/>
              </p:nvSpPr>
              <p:spPr bwMode="auto">
                <a:xfrm>
                  <a:off x="1381"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8" name="Line 1873"/>
                <p:cNvSpPr>
                  <a:spLocks noChangeShapeType="1"/>
                </p:cNvSpPr>
                <p:nvPr/>
              </p:nvSpPr>
              <p:spPr bwMode="auto">
                <a:xfrm>
                  <a:off x="139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9" name="Line 1874"/>
                <p:cNvSpPr>
                  <a:spLocks noChangeShapeType="1"/>
                </p:cNvSpPr>
                <p:nvPr/>
              </p:nvSpPr>
              <p:spPr bwMode="auto">
                <a:xfrm>
                  <a:off x="1412"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Line 1875"/>
                <p:cNvSpPr>
                  <a:spLocks noChangeShapeType="1"/>
                </p:cNvSpPr>
                <p:nvPr/>
              </p:nvSpPr>
              <p:spPr bwMode="auto">
                <a:xfrm>
                  <a:off x="1427"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1" name="Line 1876"/>
                <p:cNvSpPr>
                  <a:spLocks noChangeShapeType="1"/>
                </p:cNvSpPr>
                <p:nvPr/>
              </p:nvSpPr>
              <p:spPr bwMode="auto">
                <a:xfrm>
                  <a:off x="1442"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Line 1877"/>
                <p:cNvSpPr>
                  <a:spLocks noChangeShapeType="1"/>
                </p:cNvSpPr>
                <p:nvPr/>
              </p:nvSpPr>
              <p:spPr bwMode="auto">
                <a:xfrm>
                  <a:off x="1457"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3" name="Line 1878"/>
                <p:cNvSpPr>
                  <a:spLocks noChangeShapeType="1"/>
                </p:cNvSpPr>
                <p:nvPr/>
              </p:nvSpPr>
              <p:spPr bwMode="auto">
                <a:xfrm>
                  <a:off x="1472"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Line 1879"/>
                <p:cNvSpPr>
                  <a:spLocks noChangeShapeType="1"/>
                </p:cNvSpPr>
                <p:nvPr/>
              </p:nvSpPr>
              <p:spPr bwMode="auto">
                <a:xfrm>
                  <a:off x="1487"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5" name="Line 1880"/>
                <p:cNvSpPr>
                  <a:spLocks noChangeShapeType="1"/>
                </p:cNvSpPr>
                <p:nvPr/>
              </p:nvSpPr>
              <p:spPr bwMode="auto">
                <a:xfrm>
                  <a:off x="1503"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Line 1881"/>
                <p:cNvSpPr>
                  <a:spLocks noChangeShapeType="1"/>
                </p:cNvSpPr>
                <p:nvPr/>
              </p:nvSpPr>
              <p:spPr bwMode="auto">
                <a:xfrm>
                  <a:off x="1518"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7" name="Line 1882"/>
                <p:cNvSpPr>
                  <a:spLocks noChangeShapeType="1"/>
                </p:cNvSpPr>
                <p:nvPr/>
              </p:nvSpPr>
              <p:spPr bwMode="auto">
                <a:xfrm>
                  <a:off x="1533"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8" name="Line 1883"/>
                <p:cNvSpPr>
                  <a:spLocks noChangeShapeType="1"/>
                </p:cNvSpPr>
                <p:nvPr/>
              </p:nvSpPr>
              <p:spPr bwMode="auto">
                <a:xfrm>
                  <a:off x="1548"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9" name="Line 1884"/>
                <p:cNvSpPr>
                  <a:spLocks noChangeShapeType="1"/>
                </p:cNvSpPr>
                <p:nvPr/>
              </p:nvSpPr>
              <p:spPr bwMode="auto">
                <a:xfrm>
                  <a:off x="1563"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Line 1885"/>
                <p:cNvSpPr>
                  <a:spLocks noChangeShapeType="1"/>
                </p:cNvSpPr>
                <p:nvPr/>
              </p:nvSpPr>
              <p:spPr bwMode="auto">
                <a:xfrm>
                  <a:off x="1578"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1" name="Line 1886"/>
                <p:cNvSpPr>
                  <a:spLocks noChangeShapeType="1"/>
                </p:cNvSpPr>
                <p:nvPr/>
              </p:nvSpPr>
              <p:spPr bwMode="auto">
                <a:xfrm>
                  <a:off x="1594"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Line 1887"/>
                <p:cNvSpPr>
                  <a:spLocks noChangeShapeType="1"/>
                </p:cNvSpPr>
                <p:nvPr/>
              </p:nvSpPr>
              <p:spPr bwMode="auto">
                <a:xfrm>
                  <a:off x="1609"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3" name="Line 1888"/>
                <p:cNvSpPr>
                  <a:spLocks noChangeShapeType="1"/>
                </p:cNvSpPr>
                <p:nvPr/>
              </p:nvSpPr>
              <p:spPr bwMode="auto">
                <a:xfrm>
                  <a:off x="1624"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4" name="Line 1889"/>
                <p:cNvSpPr>
                  <a:spLocks noChangeShapeType="1"/>
                </p:cNvSpPr>
                <p:nvPr/>
              </p:nvSpPr>
              <p:spPr bwMode="auto">
                <a:xfrm>
                  <a:off x="1639"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 name="Line 1890"/>
                <p:cNvSpPr>
                  <a:spLocks noChangeShapeType="1"/>
                </p:cNvSpPr>
                <p:nvPr/>
              </p:nvSpPr>
              <p:spPr bwMode="auto">
                <a:xfrm>
                  <a:off x="1654"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Line 1891"/>
                <p:cNvSpPr>
                  <a:spLocks noChangeShapeType="1"/>
                </p:cNvSpPr>
                <p:nvPr/>
              </p:nvSpPr>
              <p:spPr bwMode="auto">
                <a:xfrm>
                  <a:off x="1669"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Line 1892"/>
                <p:cNvSpPr>
                  <a:spLocks noChangeShapeType="1"/>
                </p:cNvSpPr>
                <p:nvPr/>
              </p:nvSpPr>
              <p:spPr bwMode="auto">
                <a:xfrm>
                  <a:off x="1685"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Line 1893"/>
                <p:cNvSpPr>
                  <a:spLocks noChangeShapeType="1"/>
                </p:cNvSpPr>
                <p:nvPr/>
              </p:nvSpPr>
              <p:spPr bwMode="auto">
                <a:xfrm>
                  <a:off x="1700"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Line 1894"/>
                <p:cNvSpPr>
                  <a:spLocks noChangeShapeType="1"/>
                </p:cNvSpPr>
                <p:nvPr/>
              </p:nvSpPr>
              <p:spPr bwMode="auto">
                <a:xfrm>
                  <a:off x="171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Line 1895"/>
                <p:cNvSpPr>
                  <a:spLocks noChangeShapeType="1"/>
                </p:cNvSpPr>
                <p:nvPr/>
              </p:nvSpPr>
              <p:spPr bwMode="auto">
                <a:xfrm>
                  <a:off x="173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Line 1896"/>
                <p:cNvSpPr>
                  <a:spLocks noChangeShapeType="1"/>
                </p:cNvSpPr>
                <p:nvPr/>
              </p:nvSpPr>
              <p:spPr bwMode="auto">
                <a:xfrm>
                  <a:off x="174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Line 1897"/>
                <p:cNvSpPr>
                  <a:spLocks noChangeShapeType="1"/>
                </p:cNvSpPr>
                <p:nvPr/>
              </p:nvSpPr>
              <p:spPr bwMode="auto">
                <a:xfrm>
                  <a:off x="176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Line 1898"/>
                <p:cNvSpPr>
                  <a:spLocks noChangeShapeType="1"/>
                </p:cNvSpPr>
                <p:nvPr/>
              </p:nvSpPr>
              <p:spPr bwMode="auto">
                <a:xfrm>
                  <a:off x="177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Line 1899"/>
                <p:cNvSpPr>
                  <a:spLocks noChangeShapeType="1"/>
                </p:cNvSpPr>
                <p:nvPr/>
              </p:nvSpPr>
              <p:spPr bwMode="auto">
                <a:xfrm>
                  <a:off x="179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Line 1900"/>
                <p:cNvSpPr>
                  <a:spLocks noChangeShapeType="1"/>
                </p:cNvSpPr>
                <p:nvPr/>
              </p:nvSpPr>
              <p:spPr bwMode="auto">
                <a:xfrm>
                  <a:off x="1805"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Line 1901"/>
                <p:cNvSpPr>
                  <a:spLocks noChangeShapeType="1"/>
                </p:cNvSpPr>
                <p:nvPr/>
              </p:nvSpPr>
              <p:spPr bwMode="auto">
                <a:xfrm>
                  <a:off x="1820"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 name="Line 1902"/>
                <p:cNvSpPr>
                  <a:spLocks noChangeShapeType="1"/>
                </p:cNvSpPr>
                <p:nvPr/>
              </p:nvSpPr>
              <p:spPr bwMode="auto">
                <a:xfrm>
                  <a:off x="1836"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Line 1903"/>
                <p:cNvSpPr>
                  <a:spLocks noChangeShapeType="1"/>
                </p:cNvSpPr>
                <p:nvPr/>
              </p:nvSpPr>
              <p:spPr bwMode="auto">
                <a:xfrm>
                  <a:off x="1851"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 name="Line 1904"/>
                <p:cNvSpPr>
                  <a:spLocks noChangeShapeType="1"/>
                </p:cNvSpPr>
                <p:nvPr/>
              </p:nvSpPr>
              <p:spPr bwMode="auto">
                <a:xfrm>
                  <a:off x="186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Line 1905"/>
                <p:cNvSpPr>
                  <a:spLocks noChangeShapeType="1"/>
                </p:cNvSpPr>
                <p:nvPr/>
              </p:nvSpPr>
              <p:spPr bwMode="auto">
                <a:xfrm>
                  <a:off x="1881"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1" name="Line 1906"/>
                <p:cNvSpPr>
                  <a:spLocks noChangeShapeType="1"/>
                </p:cNvSpPr>
                <p:nvPr/>
              </p:nvSpPr>
              <p:spPr bwMode="auto">
                <a:xfrm>
                  <a:off x="1896"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Line 1907"/>
                <p:cNvSpPr>
                  <a:spLocks noChangeShapeType="1"/>
                </p:cNvSpPr>
                <p:nvPr/>
              </p:nvSpPr>
              <p:spPr bwMode="auto">
                <a:xfrm>
                  <a:off x="1911"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3" name="Line 1908"/>
                <p:cNvSpPr>
                  <a:spLocks noChangeShapeType="1"/>
                </p:cNvSpPr>
                <p:nvPr/>
              </p:nvSpPr>
              <p:spPr bwMode="auto">
                <a:xfrm>
                  <a:off x="1927"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Line 1909"/>
                <p:cNvSpPr>
                  <a:spLocks noChangeShapeType="1"/>
                </p:cNvSpPr>
                <p:nvPr/>
              </p:nvSpPr>
              <p:spPr bwMode="auto">
                <a:xfrm>
                  <a:off x="1942" y="77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5" name="Line 1910"/>
                <p:cNvSpPr>
                  <a:spLocks noChangeShapeType="1"/>
                </p:cNvSpPr>
                <p:nvPr/>
              </p:nvSpPr>
              <p:spPr bwMode="auto">
                <a:xfrm>
                  <a:off x="1957"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Line 1911"/>
                <p:cNvSpPr>
                  <a:spLocks noChangeShapeType="1"/>
                </p:cNvSpPr>
                <p:nvPr/>
              </p:nvSpPr>
              <p:spPr bwMode="auto">
                <a:xfrm>
                  <a:off x="1972"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7" name="Line 1912"/>
                <p:cNvSpPr>
                  <a:spLocks noChangeShapeType="1"/>
                </p:cNvSpPr>
                <p:nvPr/>
              </p:nvSpPr>
              <p:spPr bwMode="auto">
                <a:xfrm>
                  <a:off x="1987"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Line 1913"/>
                <p:cNvSpPr>
                  <a:spLocks noChangeShapeType="1"/>
                </p:cNvSpPr>
                <p:nvPr/>
              </p:nvSpPr>
              <p:spPr bwMode="auto">
                <a:xfrm>
                  <a:off x="2002" y="77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9" name="Line 1914"/>
                <p:cNvSpPr>
                  <a:spLocks noChangeShapeType="1"/>
                </p:cNvSpPr>
                <p:nvPr/>
              </p:nvSpPr>
              <p:spPr bwMode="auto">
                <a:xfrm>
                  <a:off x="503" y="1945"/>
                  <a:ext cx="15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Line 1915"/>
                <p:cNvSpPr>
                  <a:spLocks noChangeShapeType="1"/>
                </p:cNvSpPr>
                <p:nvPr/>
              </p:nvSpPr>
              <p:spPr bwMode="auto">
                <a:xfrm>
                  <a:off x="503" y="778"/>
                  <a:ext cx="15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 name="Line 1916"/>
                <p:cNvSpPr>
                  <a:spLocks noChangeShapeType="1"/>
                </p:cNvSpPr>
                <p:nvPr/>
              </p:nvSpPr>
              <p:spPr bwMode="auto">
                <a:xfrm flipV="1">
                  <a:off x="503" y="778"/>
                  <a:ext cx="0" cy="11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Line 1917"/>
                <p:cNvSpPr>
                  <a:spLocks noChangeShapeType="1"/>
                </p:cNvSpPr>
                <p:nvPr/>
              </p:nvSpPr>
              <p:spPr bwMode="auto">
                <a:xfrm flipV="1">
                  <a:off x="2006" y="778"/>
                  <a:ext cx="0" cy="11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 name="Line 1918"/>
                <p:cNvSpPr>
                  <a:spLocks noChangeShapeType="1"/>
                </p:cNvSpPr>
                <p:nvPr/>
              </p:nvSpPr>
              <p:spPr bwMode="auto">
                <a:xfrm>
                  <a:off x="503" y="1945"/>
                  <a:ext cx="15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Line 1919"/>
                <p:cNvSpPr>
                  <a:spLocks noChangeShapeType="1"/>
                </p:cNvSpPr>
                <p:nvPr/>
              </p:nvSpPr>
              <p:spPr bwMode="auto">
                <a:xfrm flipV="1">
                  <a:off x="503" y="778"/>
                  <a:ext cx="0" cy="11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 name="Line 1920"/>
                <p:cNvSpPr>
                  <a:spLocks noChangeShapeType="1"/>
                </p:cNvSpPr>
                <p:nvPr/>
              </p:nvSpPr>
              <p:spPr bwMode="auto">
                <a:xfrm flipV="1">
                  <a:off x="871" y="1930"/>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Line 1921"/>
                <p:cNvSpPr>
                  <a:spLocks noChangeShapeType="1"/>
                </p:cNvSpPr>
                <p:nvPr/>
              </p:nvSpPr>
              <p:spPr bwMode="auto">
                <a:xfrm>
                  <a:off x="871" y="778"/>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922"/>
                <p:cNvSpPr>
                  <a:spLocks/>
                </p:cNvSpPr>
                <p:nvPr/>
              </p:nvSpPr>
              <p:spPr bwMode="auto">
                <a:xfrm>
                  <a:off x="829" y="1973"/>
                  <a:ext cx="38" cy="58"/>
                </a:xfrm>
                <a:custGeom>
                  <a:avLst/>
                  <a:gdLst>
                    <a:gd name="T0" fmla="*/ 13 w 76"/>
                    <a:gd name="T1" fmla="*/ 0 h 115"/>
                    <a:gd name="T2" fmla="*/ 69 w 76"/>
                    <a:gd name="T3" fmla="*/ 0 h 115"/>
                    <a:gd name="T4" fmla="*/ 69 w 76"/>
                    <a:gd name="T5" fmla="*/ 15 h 115"/>
                    <a:gd name="T6" fmla="*/ 26 w 76"/>
                    <a:gd name="T7" fmla="*/ 15 h 115"/>
                    <a:gd name="T8" fmla="*/ 21 w 76"/>
                    <a:gd name="T9" fmla="*/ 44 h 115"/>
                    <a:gd name="T10" fmla="*/ 30 w 76"/>
                    <a:gd name="T11" fmla="*/ 39 h 115"/>
                    <a:gd name="T12" fmla="*/ 41 w 76"/>
                    <a:gd name="T13" fmla="*/ 36 h 115"/>
                    <a:gd name="T14" fmla="*/ 54 w 76"/>
                    <a:gd name="T15" fmla="*/ 40 h 115"/>
                    <a:gd name="T16" fmla="*/ 66 w 76"/>
                    <a:gd name="T17" fmla="*/ 47 h 115"/>
                    <a:gd name="T18" fmla="*/ 74 w 76"/>
                    <a:gd name="T19" fmla="*/ 59 h 115"/>
                    <a:gd name="T20" fmla="*/ 76 w 76"/>
                    <a:gd name="T21" fmla="*/ 74 h 115"/>
                    <a:gd name="T22" fmla="*/ 74 w 76"/>
                    <a:gd name="T23" fmla="*/ 89 h 115"/>
                    <a:gd name="T24" fmla="*/ 67 w 76"/>
                    <a:gd name="T25" fmla="*/ 101 h 115"/>
                    <a:gd name="T26" fmla="*/ 58 w 76"/>
                    <a:gd name="T27" fmla="*/ 110 h 115"/>
                    <a:gd name="T28" fmla="*/ 49 w 76"/>
                    <a:gd name="T29" fmla="*/ 114 h 115"/>
                    <a:gd name="T30" fmla="*/ 37 w 76"/>
                    <a:gd name="T31" fmla="*/ 115 h 115"/>
                    <a:gd name="T32" fmla="*/ 23 w 76"/>
                    <a:gd name="T33" fmla="*/ 113 h 115"/>
                    <a:gd name="T34" fmla="*/ 11 w 76"/>
                    <a:gd name="T35" fmla="*/ 107 h 115"/>
                    <a:gd name="T36" fmla="*/ 3 w 76"/>
                    <a:gd name="T37" fmla="*/ 97 h 115"/>
                    <a:gd name="T38" fmla="*/ 0 w 76"/>
                    <a:gd name="T39" fmla="*/ 84 h 115"/>
                    <a:gd name="T40" fmla="*/ 15 w 76"/>
                    <a:gd name="T41" fmla="*/ 82 h 115"/>
                    <a:gd name="T42" fmla="*/ 16 w 76"/>
                    <a:gd name="T43" fmla="*/ 88 h 115"/>
                    <a:gd name="T44" fmla="*/ 19 w 76"/>
                    <a:gd name="T45" fmla="*/ 94 h 115"/>
                    <a:gd name="T46" fmla="*/ 23 w 76"/>
                    <a:gd name="T47" fmla="*/ 97 h 115"/>
                    <a:gd name="T48" fmla="*/ 26 w 76"/>
                    <a:gd name="T49" fmla="*/ 100 h 115"/>
                    <a:gd name="T50" fmla="*/ 31 w 76"/>
                    <a:gd name="T51" fmla="*/ 101 h 115"/>
                    <a:gd name="T52" fmla="*/ 37 w 76"/>
                    <a:gd name="T53" fmla="*/ 102 h 115"/>
                    <a:gd name="T54" fmla="*/ 47 w 76"/>
                    <a:gd name="T55" fmla="*/ 100 h 115"/>
                    <a:gd name="T56" fmla="*/ 54 w 76"/>
                    <a:gd name="T57" fmla="*/ 95 h 115"/>
                    <a:gd name="T58" fmla="*/ 58 w 76"/>
                    <a:gd name="T59" fmla="*/ 86 h 115"/>
                    <a:gd name="T60" fmla="*/ 61 w 76"/>
                    <a:gd name="T61" fmla="*/ 75 h 115"/>
                    <a:gd name="T62" fmla="*/ 60 w 76"/>
                    <a:gd name="T63" fmla="*/ 65 h 115"/>
                    <a:gd name="T64" fmla="*/ 55 w 76"/>
                    <a:gd name="T65" fmla="*/ 57 h 115"/>
                    <a:gd name="T66" fmla="*/ 48 w 76"/>
                    <a:gd name="T67" fmla="*/ 52 h 115"/>
                    <a:gd name="T68" fmla="*/ 37 w 76"/>
                    <a:gd name="T69" fmla="*/ 50 h 115"/>
                    <a:gd name="T70" fmla="*/ 32 w 76"/>
                    <a:gd name="T71" fmla="*/ 50 h 115"/>
                    <a:gd name="T72" fmla="*/ 28 w 76"/>
                    <a:gd name="T73" fmla="*/ 52 h 115"/>
                    <a:gd name="T74" fmla="*/ 25 w 76"/>
                    <a:gd name="T75" fmla="*/ 53 h 115"/>
                    <a:gd name="T76" fmla="*/ 21 w 76"/>
                    <a:gd name="T77" fmla="*/ 56 h 115"/>
                    <a:gd name="T78" fmla="*/ 17 w 76"/>
                    <a:gd name="T79" fmla="*/ 60 h 115"/>
                    <a:gd name="T80" fmla="*/ 2 w 76"/>
                    <a:gd name="T81" fmla="*/ 58 h 115"/>
                    <a:gd name="T82" fmla="*/ 13 w 76"/>
                    <a:gd name="T8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115">
                      <a:moveTo>
                        <a:pt x="13" y="0"/>
                      </a:moveTo>
                      <a:lnTo>
                        <a:pt x="69" y="0"/>
                      </a:lnTo>
                      <a:lnTo>
                        <a:pt x="69" y="15"/>
                      </a:lnTo>
                      <a:lnTo>
                        <a:pt x="26" y="15"/>
                      </a:lnTo>
                      <a:lnTo>
                        <a:pt x="21" y="44"/>
                      </a:lnTo>
                      <a:lnTo>
                        <a:pt x="30" y="39"/>
                      </a:lnTo>
                      <a:lnTo>
                        <a:pt x="41" y="36"/>
                      </a:lnTo>
                      <a:lnTo>
                        <a:pt x="54" y="40"/>
                      </a:lnTo>
                      <a:lnTo>
                        <a:pt x="66" y="47"/>
                      </a:lnTo>
                      <a:lnTo>
                        <a:pt x="74" y="59"/>
                      </a:lnTo>
                      <a:lnTo>
                        <a:pt x="76" y="74"/>
                      </a:lnTo>
                      <a:lnTo>
                        <a:pt x="74" y="89"/>
                      </a:lnTo>
                      <a:lnTo>
                        <a:pt x="67" y="101"/>
                      </a:lnTo>
                      <a:lnTo>
                        <a:pt x="58" y="110"/>
                      </a:lnTo>
                      <a:lnTo>
                        <a:pt x="49" y="114"/>
                      </a:lnTo>
                      <a:lnTo>
                        <a:pt x="37" y="115"/>
                      </a:lnTo>
                      <a:lnTo>
                        <a:pt x="23" y="113"/>
                      </a:lnTo>
                      <a:lnTo>
                        <a:pt x="11" y="107"/>
                      </a:lnTo>
                      <a:lnTo>
                        <a:pt x="3" y="97"/>
                      </a:lnTo>
                      <a:lnTo>
                        <a:pt x="0" y="84"/>
                      </a:lnTo>
                      <a:lnTo>
                        <a:pt x="15" y="82"/>
                      </a:lnTo>
                      <a:lnTo>
                        <a:pt x="16" y="88"/>
                      </a:lnTo>
                      <a:lnTo>
                        <a:pt x="19" y="94"/>
                      </a:lnTo>
                      <a:lnTo>
                        <a:pt x="23" y="97"/>
                      </a:lnTo>
                      <a:lnTo>
                        <a:pt x="26" y="100"/>
                      </a:lnTo>
                      <a:lnTo>
                        <a:pt x="31" y="101"/>
                      </a:lnTo>
                      <a:lnTo>
                        <a:pt x="37" y="102"/>
                      </a:lnTo>
                      <a:lnTo>
                        <a:pt x="47" y="100"/>
                      </a:lnTo>
                      <a:lnTo>
                        <a:pt x="54" y="95"/>
                      </a:lnTo>
                      <a:lnTo>
                        <a:pt x="58" y="86"/>
                      </a:lnTo>
                      <a:lnTo>
                        <a:pt x="61" y="75"/>
                      </a:lnTo>
                      <a:lnTo>
                        <a:pt x="60" y="65"/>
                      </a:lnTo>
                      <a:lnTo>
                        <a:pt x="55" y="57"/>
                      </a:lnTo>
                      <a:lnTo>
                        <a:pt x="48" y="52"/>
                      </a:lnTo>
                      <a:lnTo>
                        <a:pt x="37" y="50"/>
                      </a:lnTo>
                      <a:lnTo>
                        <a:pt x="32" y="50"/>
                      </a:lnTo>
                      <a:lnTo>
                        <a:pt x="28" y="52"/>
                      </a:lnTo>
                      <a:lnTo>
                        <a:pt x="25" y="53"/>
                      </a:lnTo>
                      <a:lnTo>
                        <a:pt x="21" y="56"/>
                      </a:lnTo>
                      <a:lnTo>
                        <a:pt x="17" y="60"/>
                      </a:lnTo>
                      <a:lnTo>
                        <a:pt x="2" y="58"/>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923"/>
                <p:cNvSpPr>
                  <a:spLocks noEditPoints="1"/>
                </p:cNvSpPr>
                <p:nvPr/>
              </p:nvSpPr>
              <p:spPr bwMode="auto">
                <a:xfrm>
                  <a:off x="873" y="1972"/>
                  <a:ext cx="38" cy="59"/>
                </a:xfrm>
                <a:custGeom>
                  <a:avLst/>
                  <a:gdLst>
                    <a:gd name="T0" fmla="*/ 38 w 76"/>
                    <a:gd name="T1" fmla="*/ 13 h 117"/>
                    <a:gd name="T2" fmla="*/ 33 w 76"/>
                    <a:gd name="T3" fmla="*/ 13 h 117"/>
                    <a:gd name="T4" fmla="*/ 29 w 76"/>
                    <a:gd name="T5" fmla="*/ 16 h 117"/>
                    <a:gd name="T6" fmla="*/ 26 w 76"/>
                    <a:gd name="T7" fmla="*/ 18 h 117"/>
                    <a:gd name="T8" fmla="*/ 22 w 76"/>
                    <a:gd name="T9" fmla="*/ 21 h 117"/>
                    <a:gd name="T10" fmla="*/ 18 w 76"/>
                    <a:gd name="T11" fmla="*/ 30 h 117"/>
                    <a:gd name="T12" fmla="*/ 16 w 76"/>
                    <a:gd name="T13" fmla="*/ 43 h 117"/>
                    <a:gd name="T14" fmla="*/ 15 w 76"/>
                    <a:gd name="T15" fmla="*/ 59 h 117"/>
                    <a:gd name="T16" fmla="*/ 16 w 76"/>
                    <a:gd name="T17" fmla="*/ 75 h 117"/>
                    <a:gd name="T18" fmla="*/ 18 w 76"/>
                    <a:gd name="T19" fmla="*/ 88 h 117"/>
                    <a:gd name="T20" fmla="*/ 21 w 76"/>
                    <a:gd name="T21" fmla="*/ 96 h 117"/>
                    <a:gd name="T22" fmla="*/ 26 w 76"/>
                    <a:gd name="T23" fmla="*/ 99 h 117"/>
                    <a:gd name="T24" fmla="*/ 29 w 76"/>
                    <a:gd name="T25" fmla="*/ 102 h 117"/>
                    <a:gd name="T26" fmla="*/ 33 w 76"/>
                    <a:gd name="T27" fmla="*/ 103 h 117"/>
                    <a:gd name="T28" fmla="*/ 38 w 76"/>
                    <a:gd name="T29" fmla="*/ 104 h 117"/>
                    <a:gd name="T30" fmla="*/ 43 w 76"/>
                    <a:gd name="T31" fmla="*/ 103 h 117"/>
                    <a:gd name="T32" fmla="*/ 46 w 76"/>
                    <a:gd name="T33" fmla="*/ 102 h 117"/>
                    <a:gd name="T34" fmla="*/ 51 w 76"/>
                    <a:gd name="T35" fmla="*/ 99 h 117"/>
                    <a:gd name="T36" fmla="*/ 54 w 76"/>
                    <a:gd name="T37" fmla="*/ 96 h 117"/>
                    <a:gd name="T38" fmla="*/ 58 w 76"/>
                    <a:gd name="T39" fmla="*/ 88 h 117"/>
                    <a:gd name="T40" fmla="*/ 60 w 76"/>
                    <a:gd name="T41" fmla="*/ 75 h 117"/>
                    <a:gd name="T42" fmla="*/ 60 w 76"/>
                    <a:gd name="T43" fmla="*/ 59 h 117"/>
                    <a:gd name="T44" fmla="*/ 60 w 76"/>
                    <a:gd name="T45" fmla="*/ 43 h 117"/>
                    <a:gd name="T46" fmla="*/ 58 w 76"/>
                    <a:gd name="T47" fmla="*/ 31 h 117"/>
                    <a:gd name="T48" fmla="*/ 54 w 76"/>
                    <a:gd name="T49" fmla="*/ 22 h 117"/>
                    <a:gd name="T50" fmla="*/ 51 w 76"/>
                    <a:gd name="T51" fmla="*/ 19 h 117"/>
                    <a:gd name="T52" fmla="*/ 47 w 76"/>
                    <a:gd name="T53" fmla="*/ 16 h 117"/>
                    <a:gd name="T54" fmla="*/ 43 w 76"/>
                    <a:gd name="T55" fmla="*/ 13 h 117"/>
                    <a:gd name="T56" fmla="*/ 38 w 76"/>
                    <a:gd name="T57" fmla="*/ 13 h 117"/>
                    <a:gd name="T58" fmla="*/ 38 w 76"/>
                    <a:gd name="T59" fmla="*/ 0 h 117"/>
                    <a:gd name="T60" fmla="*/ 44 w 76"/>
                    <a:gd name="T61" fmla="*/ 0 h 117"/>
                    <a:gd name="T62" fmla="*/ 50 w 76"/>
                    <a:gd name="T63" fmla="*/ 2 h 117"/>
                    <a:gd name="T64" fmla="*/ 55 w 76"/>
                    <a:gd name="T65" fmla="*/ 4 h 117"/>
                    <a:gd name="T66" fmla="*/ 59 w 76"/>
                    <a:gd name="T67" fmla="*/ 7 h 117"/>
                    <a:gd name="T68" fmla="*/ 64 w 76"/>
                    <a:gd name="T69" fmla="*/ 10 h 117"/>
                    <a:gd name="T70" fmla="*/ 67 w 76"/>
                    <a:gd name="T71" fmla="*/ 15 h 117"/>
                    <a:gd name="T72" fmla="*/ 69 w 76"/>
                    <a:gd name="T73" fmla="*/ 20 h 117"/>
                    <a:gd name="T74" fmla="*/ 71 w 76"/>
                    <a:gd name="T75" fmla="*/ 25 h 117"/>
                    <a:gd name="T76" fmla="*/ 73 w 76"/>
                    <a:gd name="T77" fmla="*/ 32 h 117"/>
                    <a:gd name="T78" fmla="*/ 76 w 76"/>
                    <a:gd name="T79" fmla="*/ 44 h 117"/>
                    <a:gd name="T80" fmla="*/ 76 w 76"/>
                    <a:gd name="T81" fmla="*/ 59 h 117"/>
                    <a:gd name="T82" fmla="*/ 74 w 76"/>
                    <a:gd name="T83" fmla="*/ 77 h 117"/>
                    <a:gd name="T84" fmla="*/ 71 w 76"/>
                    <a:gd name="T85" fmla="*/ 93 h 117"/>
                    <a:gd name="T86" fmla="*/ 67 w 76"/>
                    <a:gd name="T87" fmla="*/ 103 h 117"/>
                    <a:gd name="T88" fmla="*/ 59 w 76"/>
                    <a:gd name="T89" fmla="*/ 111 h 117"/>
                    <a:gd name="T90" fmla="*/ 50 w 76"/>
                    <a:gd name="T91" fmla="*/ 116 h 117"/>
                    <a:gd name="T92" fmla="*/ 38 w 76"/>
                    <a:gd name="T93" fmla="*/ 117 h 117"/>
                    <a:gd name="T94" fmla="*/ 28 w 76"/>
                    <a:gd name="T95" fmla="*/ 116 h 117"/>
                    <a:gd name="T96" fmla="*/ 19 w 76"/>
                    <a:gd name="T97" fmla="*/ 113 h 117"/>
                    <a:gd name="T98" fmla="*/ 12 w 76"/>
                    <a:gd name="T99" fmla="*/ 107 h 117"/>
                    <a:gd name="T100" fmla="*/ 5 w 76"/>
                    <a:gd name="T101" fmla="*/ 95 h 117"/>
                    <a:gd name="T102" fmla="*/ 2 w 76"/>
                    <a:gd name="T103" fmla="*/ 78 h 117"/>
                    <a:gd name="T104" fmla="*/ 0 w 76"/>
                    <a:gd name="T105" fmla="*/ 59 h 117"/>
                    <a:gd name="T106" fmla="*/ 1 w 76"/>
                    <a:gd name="T107" fmla="*/ 41 h 117"/>
                    <a:gd name="T108" fmla="*/ 4 w 76"/>
                    <a:gd name="T109" fmla="*/ 25 h 117"/>
                    <a:gd name="T110" fmla="*/ 10 w 76"/>
                    <a:gd name="T111" fmla="*/ 15 h 117"/>
                    <a:gd name="T112" fmla="*/ 17 w 76"/>
                    <a:gd name="T113" fmla="*/ 6 h 117"/>
                    <a:gd name="T114" fmla="*/ 27 w 76"/>
                    <a:gd name="T115" fmla="*/ 2 h 117"/>
                    <a:gd name="T116" fmla="*/ 38 w 76"/>
                    <a:gd name="T1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7">
                      <a:moveTo>
                        <a:pt x="38" y="13"/>
                      </a:moveTo>
                      <a:lnTo>
                        <a:pt x="33" y="13"/>
                      </a:lnTo>
                      <a:lnTo>
                        <a:pt x="29" y="16"/>
                      </a:lnTo>
                      <a:lnTo>
                        <a:pt x="26" y="18"/>
                      </a:lnTo>
                      <a:lnTo>
                        <a:pt x="22" y="21"/>
                      </a:lnTo>
                      <a:lnTo>
                        <a:pt x="18" y="30"/>
                      </a:lnTo>
                      <a:lnTo>
                        <a:pt x="16" y="43"/>
                      </a:lnTo>
                      <a:lnTo>
                        <a:pt x="15" y="59"/>
                      </a:lnTo>
                      <a:lnTo>
                        <a:pt x="16" y="75"/>
                      </a:lnTo>
                      <a:lnTo>
                        <a:pt x="18" y="88"/>
                      </a:lnTo>
                      <a:lnTo>
                        <a:pt x="21" y="96"/>
                      </a:lnTo>
                      <a:lnTo>
                        <a:pt x="26" y="99"/>
                      </a:lnTo>
                      <a:lnTo>
                        <a:pt x="29" y="102"/>
                      </a:lnTo>
                      <a:lnTo>
                        <a:pt x="33" y="103"/>
                      </a:lnTo>
                      <a:lnTo>
                        <a:pt x="38" y="104"/>
                      </a:lnTo>
                      <a:lnTo>
                        <a:pt x="43" y="103"/>
                      </a:lnTo>
                      <a:lnTo>
                        <a:pt x="46" y="102"/>
                      </a:lnTo>
                      <a:lnTo>
                        <a:pt x="51" y="99"/>
                      </a:lnTo>
                      <a:lnTo>
                        <a:pt x="54" y="96"/>
                      </a:lnTo>
                      <a:lnTo>
                        <a:pt x="58" y="88"/>
                      </a:lnTo>
                      <a:lnTo>
                        <a:pt x="60" y="75"/>
                      </a:lnTo>
                      <a:lnTo>
                        <a:pt x="60" y="59"/>
                      </a:lnTo>
                      <a:lnTo>
                        <a:pt x="60" y="43"/>
                      </a:lnTo>
                      <a:lnTo>
                        <a:pt x="58" y="31"/>
                      </a:lnTo>
                      <a:lnTo>
                        <a:pt x="54" y="22"/>
                      </a:lnTo>
                      <a:lnTo>
                        <a:pt x="51" y="19"/>
                      </a:lnTo>
                      <a:lnTo>
                        <a:pt x="47" y="16"/>
                      </a:lnTo>
                      <a:lnTo>
                        <a:pt x="43" y="13"/>
                      </a:lnTo>
                      <a:lnTo>
                        <a:pt x="38" y="13"/>
                      </a:lnTo>
                      <a:close/>
                      <a:moveTo>
                        <a:pt x="38" y="0"/>
                      </a:moveTo>
                      <a:lnTo>
                        <a:pt x="44" y="0"/>
                      </a:lnTo>
                      <a:lnTo>
                        <a:pt x="50" y="2"/>
                      </a:lnTo>
                      <a:lnTo>
                        <a:pt x="55" y="4"/>
                      </a:lnTo>
                      <a:lnTo>
                        <a:pt x="59" y="7"/>
                      </a:lnTo>
                      <a:lnTo>
                        <a:pt x="64" y="10"/>
                      </a:lnTo>
                      <a:lnTo>
                        <a:pt x="67" y="15"/>
                      </a:lnTo>
                      <a:lnTo>
                        <a:pt x="69" y="20"/>
                      </a:lnTo>
                      <a:lnTo>
                        <a:pt x="71" y="25"/>
                      </a:lnTo>
                      <a:lnTo>
                        <a:pt x="73" y="32"/>
                      </a:lnTo>
                      <a:lnTo>
                        <a:pt x="76" y="44"/>
                      </a:lnTo>
                      <a:lnTo>
                        <a:pt x="76" y="59"/>
                      </a:lnTo>
                      <a:lnTo>
                        <a:pt x="74" y="77"/>
                      </a:lnTo>
                      <a:lnTo>
                        <a:pt x="71" y="93"/>
                      </a:lnTo>
                      <a:lnTo>
                        <a:pt x="67" y="103"/>
                      </a:lnTo>
                      <a:lnTo>
                        <a:pt x="59" y="111"/>
                      </a:lnTo>
                      <a:lnTo>
                        <a:pt x="50" y="116"/>
                      </a:lnTo>
                      <a:lnTo>
                        <a:pt x="38" y="117"/>
                      </a:lnTo>
                      <a:lnTo>
                        <a:pt x="28" y="116"/>
                      </a:lnTo>
                      <a:lnTo>
                        <a:pt x="19" y="113"/>
                      </a:lnTo>
                      <a:lnTo>
                        <a:pt x="12" y="107"/>
                      </a:lnTo>
                      <a:lnTo>
                        <a:pt x="5" y="95"/>
                      </a:lnTo>
                      <a:lnTo>
                        <a:pt x="2" y="78"/>
                      </a:lnTo>
                      <a:lnTo>
                        <a:pt x="0" y="59"/>
                      </a:lnTo>
                      <a:lnTo>
                        <a:pt x="1" y="41"/>
                      </a:lnTo>
                      <a:lnTo>
                        <a:pt x="4" y="25"/>
                      </a:lnTo>
                      <a:lnTo>
                        <a:pt x="10" y="15"/>
                      </a:lnTo>
                      <a:lnTo>
                        <a:pt x="17" y="6"/>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Line 1924"/>
                <p:cNvSpPr>
                  <a:spLocks noChangeShapeType="1"/>
                </p:cNvSpPr>
                <p:nvPr/>
              </p:nvSpPr>
              <p:spPr bwMode="auto">
                <a:xfrm flipV="1">
                  <a:off x="1245" y="1930"/>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Line 1925"/>
                <p:cNvSpPr>
                  <a:spLocks noChangeShapeType="1"/>
                </p:cNvSpPr>
                <p:nvPr/>
              </p:nvSpPr>
              <p:spPr bwMode="auto">
                <a:xfrm>
                  <a:off x="1245" y="778"/>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926"/>
                <p:cNvSpPr>
                  <a:spLocks/>
                </p:cNvSpPr>
                <p:nvPr/>
              </p:nvSpPr>
              <p:spPr bwMode="auto">
                <a:xfrm>
                  <a:off x="1186" y="1972"/>
                  <a:ext cx="21" cy="58"/>
                </a:xfrm>
                <a:custGeom>
                  <a:avLst/>
                  <a:gdLst>
                    <a:gd name="T0" fmla="*/ 32 w 42"/>
                    <a:gd name="T1" fmla="*/ 0 h 116"/>
                    <a:gd name="T2" fmla="*/ 42 w 42"/>
                    <a:gd name="T3" fmla="*/ 0 h 116"/>
                    <a:gd name="T4" fmla="*/ 42 w 42"/>
                    <a:gd name="T5" fmla="*/ 116 h 116"/>
                    <a:gd name="T6" fmla="*/ 27 w 42"/>
                    <a:gd name="T7" fmla="*/ 116 h 116"/>
                    <a:gd name="T8" fmla="*/ 27 w 42"/>
                    <a:gd name="T9" fmla="*/ 25 h 116"/>
                    <a:gd name="T10" fmla="*/ 21 w 42"/>
                    <a:gd name="T11" fmla="*/ 31 h 116"/>
                    <a:gd name="T12" fmla="*/ 14 w 42"/>
                    <a:gd name="T13" fmla="*/ 35 h 116"/>
                    <a:gd name="T14" fmla="*/ 6 w 42"/>
                    <a:gd name="T15" fmla="*/ 39 h 116"/>
                    <a:gd name="T16" fmla="*/ 0 w 42"/>
                    <a:gd name="T17" fmla="*/ 43 h 116"/>
                    <a:gd name="T18" fmla="*/ 0 w 42"/>
                    <a:gd name="T19" fmla="*/ 29 h 116"/>
                    <a:gd name="T20" fmla="*/ 11 w 42"/>
                    <a:gd name="T21" fmla="*/ 23 h 116"/>
                    <a:gd name="T22" fmla="*/ 20 w 42"/>
                    <a:gd name="T23" fmla="*/ 16 h 116"/>
                    <a:gd name="T24" fmla="*/ 26 w 42"/>
                    <a:gd name="T25" fmla="*/ 10 h 116"/>
                    <a:gd name="T26" fmla="*/ 29 w 42"/>
                    <a:gd name="T27" fmla="*/ 5 h 116"/>
                    <a:gd name="T28" fmla="*/ 32 w 42"/>
                    <a:gd name="T2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6">
                      <a:moveTo>
                        <a:pt x="32" y="0"/>
                      </a:moveTo>
                      <a:lnTo>
                        <a:pt x="42" y="0"/>
                      </a:lnTo>
                      <a:lnTo>
                        <a:pt x="42" y="116"/>
                      </a:lnTo>
                      <a:lnTo>
                        <a:pt x="27" y="116"/>
                      </a:lnTo>
                      <a:lnTo>
                        <a:pt x="27" y="25"/>
                      </a:lnTo>
                      <a:lnTo>
                        <a:pt x="21" y="31"/>
                      </a:lnTo>
                      <a:lnTo>
                        <a:pt x="14" y="35"/>
                      </a:lnTo>
                      <a:lnTo>
                        <a:pt x="6" y="39"/>
                      </a:lnTo>
                      <a:lnTo>
                        <a:pt x="0" y="43"/>
                      </a:lnTo>
                      <a:lnTo>
                        <a:pt x="0" y="29"/>
                      </a:lnTo>
                      <a:lnTo>
                        <a:pt x="11" y="23"/>
                      </a:lnTo>
                      <a:lnTo>
                        <a:pt x="20" y="16"/>
                      </a:lnTo>
                      <a:lnTo>
                        <a:pt x="26" y="10"/>
                      </a:lnTo>
                      <a:lnTo>
                        <a:pt x="29" y="5"/>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927"/>
                <p:cNvSpPr>
                  <a:spLocks noEditPoints="1"/>
                </p:cNvSpPr>
                <p:nvPr/>
              </p:nvSpPr>
              <p:spPr bwMode="auto">
                <a:xfrm>
                  <a:off x="1226" y="1972"/>
                  <a:ext cx="38" cy="59"/>
                </a:xfrm>
                <a:custGeom>
                  <a:avLst/>
                  <a:gdLst>
                    <a:gd name="T0" fmla="*/ 38 w 76"/>
                    <a:gd name="T1" fmla="*/ 13 h 117"/>
                    <a:gd name="T2" fmla="*/ 33 w 76"/>
                    <a:gd name="T3" fmla="*/ 13 h 117"/>
                    <a:gd name="T4" fmla="*/ 29 w 76"/>
                    <a:gd name="T5" fmla="*/ 16 h 117"/>
                    <a:gd name="T6" fmla="*/ 26 w 76"/>
                    <a:gd name="T7" fmla="*/ 18 h 117"/>
                    <a:gd name="T8" fmla="*/ 23 w 76"/>
                    <a:gd name="T9" fmla="*/ 21 h 117"/>
                    <a:gd name="T10" fmla="*/ 18 w 76"/>
                    <a:gd name="T11" fmla="*/ 30 h 117"/>
                    <a:gd name="T12" fmla="*/ 16 w 76"/>
                    <a:gd name="T13" fmla="*/ 43 h 117"/>
                    <a:gd name="T14" fmla="*/ 15 w 76"/>
                    <a:gd name="T15" fmla="*/ 59 h 117"/>
                    <a:gd name="T16" fmla="*/ 16 w 76"/>
                    <a:gd name="T17" fmla="*/ 75 h 117"/>
                    <a:gd name="T18" fmla="*/ 18 w 76"/>
                    <a:gd name="T19" fmla="*/ 88 h 117"/>
                    <a:gd name="T20" fmla="*/ 21 w 76"/>
                    <a:gd name="T21" fmla="*/ 96 h 117"/>
                    <a:gd name="T22" fmla="*/ 26 w 76"/>
                    <a:gd name="T23" fmla="*/ 99 h 117"/>
                    <a:gd name="T24" fmla="*/ 29 w 76"/>
                    <a:gd name="T25" fmla="*/ 102 h 117"/>
                    <a:gd name="T26" fmla="*/ 33 w 76"/>
                    <a:gd name="T27" fmla="*/ 103 h 117"/>
                    <a:gd name="T28" fmla="*/ 38 w 76"/>
                    <a:gd name="T29" fmla="*/ 104 h 117"/>
                    <a:gd name="T30" fmla="*/ 43 w 76"/>
                    <a:gd name="T31" fmla="*/ 103 h 117"/>
                    <a:gd name="T32" fmla="*/ 46 w 76"/>
                    <a:gd name="T33" fmla="*/ 102 h 117"/>
                    <a:gd name="T34" fmla="*/ 51 w 76"/>
                    <a:gd name="T35" fmla="*/ 99 h 117"/>
                    <a:gd name="T36" fmla="*/ 54 w 76"/>
                    <a:gd name="T37" fmla="*/ 96 h 117"/>
                    <a:gd name="T38" fmla="*/ 58 w 76"/>
                    <a:gd name="T39" fmla="*/ 88 h 117"/>
                    <a:gd name="T40" fmla="*/ 60 w 76"/>
                    <a:gd name="T41" fmla="*/ 75 h 117"/>
                    <a:gd name="T42" fmla="*/ 60 w 76"/>
                    <a:gd name="T43" fmla="*/ 59 h 117"/>
                    <a:gd name="T44" fmla="*/ 60 w 76"/>
                    <a:gd name="T45" fmla="*/ 43 h 117"/>
                    <a:gd name="T46" fmla="*/ 58 w 76"/>
                    <a:gd name="T47" fmla="*/ 31 h 117"/>
                    <a:gd name="T48" fmla="*/ 54 w 76"/>
                    <a:gd name="T49" fmla="*/ 22 h 117"/>
                    <a:gd name="T50" fmla="*/ 51 w 76"/>
                    <a:gd name="T51" fmla="*/ 19 h 117"/>
                    <a:gd name="T52" fmla="*/ 47 w 76"/>
                    <a:gd name="T53" fmla="*/ 16 h 117"/>
                    <a:gd name="T54" fmla="*/ 43 w 76"/>
                    <a:gd name="T55" fmla="*/ 13 h 117"/>
                    <a:gd name="T56" fmla="*/ 38 w 76"/>
                    <a:gd name="T57" fmla="*/ 13 h 117"/>
                    <a:gd name="T58" fmla="*/ 38 w 76"/>
                    <a:gd name="T59" fmla="*/ 0 h 117"/>
                    <a:gd name="T60" fmla="*/ 44 w 76"/>
                    <a:gd name="T61" fmla="*/ 0 h 117"/>
                    <a:gd name="T62" fmla="*/ 50 w 76"/>
                    <a:gd name="T63" fmla="*/ 2 h 117"/>
                    <a:gd name="T64" fmla="*/ 55 w 76"/>
                    <a:gd name="T65" fmla="*/ 4 h 117"/>
                    <a:gd name="T66" fmla="*/ 59 w 76"/>
                    <a:gd name="T67" fmla="*/ 7 h 117"/>
                    <a:gd name="T68" fmla="*/ 64 w 76"/>
                    <a:gd name="T69" fmla="*/ 10 h 117"/>
                    <a:gd name="T70" fmla="*/ 67 w 76"/>
                    <a:gd name="T71" fmla="*/ 15 h 117"/>
                    <a:gd name="T72" fmla="*/ 69 w 76"/>
                    <a:gd name="T73" fmla="*/ 20 h 117"/>
                    <a:gd name="T74" fmla="*/ 71 w 76"/>
                    <a:gd name="T75" fmla="*/ 25 h 117"/>
                    <a:gd name="T76" fmla="*/ 73 w 76"/>
                    <a:gd name="T77" fmla="*/ 32 h 117"/>
                    <a:gd name="T78" fmla="*/ 76 w 76"/>
                    <a:gd name="T79" fmla="*/ 44 h 117"/>
                    <a:gd name="T80" fmla="*/ 76 w 76"/>
                    <a:gd name="T81" fmla="*/ 59 h 117"/>
                    <a:gd name="T82" fmla="*/ 75 w 76"/>
                    <a:gd name="T83" fmla="*/ 77 h 117"/>
                    <a:gd name="T84" fmla="*/ 71 w 76"/>
                    <a:gd name="T85" fmla="*/ 93 h 117"/>
                    <a:gd name="T86" fmla="*/ 67 w 76"/>
                    <a:gd name="T87" fmla="*/ 103 h 117"/>
                    <a:gd name="T88" fmla="*/ 59 w 76"/>
                    <a:gd name="T89" fmla="*/ 111 h 117"/>
                    <a:gd name="T90" fmla="*/ 50 w 76"/>
                    <a:gd name="T91" fmla="*/ 116 h 117"/>
                    <a:gd name="T92" fmla="*/ 38 w 76"/>
                    <a:gd name="T93" fmla="*/ 117 h 117"/>
                    <a:gd name="T94" fmla="*/ 28 w 76"/>
                    <a:gd name="T95" fmla="*/ 116 h 117"/>
                    <a:gd name="T96" fmla="*/ 19 w 76"/>
                    <a:gd name="T97" fmla="*/ 113 h 117"/>
                    <a:gd name="T98" fmla="*/ 12 w 76"/>
                    <a:gd name="T99" fmla="*/ 107 h 117"/>
                    <a:gd name="T100" fmla="*/ 5 w 76"/>
                    <a:gd name="T101" fmla="*/ 95 h 117"/>
                    <a:gd name="T102" fmla="*/ 2 w 76"/>
                    <a:gd name="T103" fmla="*/ 78 h 117"/>
                    <a:gd name="T104" fmla="*/ 0 w 76"/>
                    <a:gd name="T105" fmla="*/ 59 h 117"/>
                    <a:gd name="T106" fmla="*/ 1 w 76"/>
                    <a:gd name="T107" fmla="*/ 41 h 117"/>
                    <a:gd name="T108" fmla="*/ 4 w 76"/>
                    <a:gd name="T109" fmla="*/ 25 h 117"/>
                    <a:gd name="T110" fmla="*/ 10 w 76"/>
                    <a:gd name="T111" fmla="*/ 15 h 117"/>
                    <a:gd name="T112" fmla="*/ 17 w 76"/>
                    <a:gd name="T113" fmla="*/ 6 h 117"/>
                    <a:gd name="T114" fmla="*/ 27 w 76"/>
                    <a:gd name="T115" fmla="*/ 2 h 117"/>
                    <a:gd name="T116" fmla="*/ 38 w 76"/>
                    <a:gd name="T1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7">
                      <a:moveTo>
                        <a:pt x="38" y="13"/>
                      </a:moveTo>
                      <a:lnTo>
                        <a:pt x="33" y="13"/>
                      </a:lnTo>
                      <a:lnTo>
                        <a:pt x="29" y="16"/>
                      </a:lnTo>
                      <a:lnTo>
                        <a:pt x="26" y="18"/>
                      </a:lnTo>
                      <a:lnTo>
                        <a:pt x="23" y="21"/>
                      </a:lnTo>
                      <a:lnTo>
                        <a:pt x="18" y="30"/>
                      </a:lnTo>
                      <a:lnTo>
                        <a:pt x="16" y="43"/>
                      </a:lnTo>
                      <a:lnTo>
                        <a:pt x="15" y="59"/>
                      </a:lnTo>
                      <a:lnTo>
                        <a:pt x="16" y="75"/>
                      </a:lnTo>
                      <a:lnTo>
                        <a:pt x="18" y="88"/>
                      </a:lnTo>
                      <a:lnTo>
                        <a:pt x="21" y="96"/>
                      </a:lnTo>
                      <a:lnTo>
                        <a:pt x="26" y="99"/>
                      </a:lnTo>
                      <a:lnTo>
                        <a:pt x="29" y="102"/>
                      </a:lnTo>
                      <a:lnTo>
                        <a:pt x="33" y="103"/>
                      </a:lnTo>
                      <a:lnTo>
                        <a:pt x="38" y="104"/>
                      </a:lnTo>
                      <a:lnTo>
                        <a:pt x="43" y="103"/>
                      </a:lnTo>
                      <a:lnTo>
                        <a:pt x="46" y="102"/>
                      </a:lnTo>
                      <a:lnTo>
                        <a:pt x="51" y="99"/>
                      </a:lnTo>
                      <a:lnTo>
                        <a:pt x="54" y="96"/>
                      </a:lnTo>
                      <a:lnTo>
                        <a:pt x="58" y="88"/>
                      </a:lnTo>
                      <a:lnTo>
                        <a:pt x="60" y="75"/>
                      </a:lnTo>
                      <a:lnTo>
                        <a:pt x="60" y="59"/>
                      </a:lnTo>
                      <a:lnTo>
                        <a:pt x="60" y="43"/>
                      </a:lnTo>
                      <a:lnTo>
                        <a:pt x="58" y="31"/>
                      </a:lnTo>
                      <a:lnTo>
                        <a:pt x="54" y="22"/>
                      </a:lnTo>
                      <a:lnTo>
                        <a:pt x="51" y="19"/>
                      </a:lnTo>
                      <a:lnTo>
                        <a:pt x="47" y="16"/>
                      </a:lnTo>
                      <a:lnTo>
                        <a:pt x="43" y="13"/>
                      </a:lnTo>
                      <a:lnTo>
                        <a:pt x="38" y="13"/>
                      </a:lnTo>
                      <a:close/>
                      <a:moveTo>
                        <a:pt x="38" y="0"/>
                      </a:moveTo>
                      <a:lnTo>
                        <a:pt x="44" y="0"/>
                      </a:lnTo>
                      <a:lnTo>
                        <a:pt x="50" y="2"/>
                      </a:lnTo>
                      <a:lnTo>
                        <a:pt x="55" y="4"/>
                      </a:lnTo>
                      <a:lnTo>
                        <a:pt x="59" y="7"/>
                      </a:lnTo>
                      <a:lnTo>
                        <a:pt x="64" y="10"/>
                      </a:lnTo>
                      <a:lnTo>
                        <a:pt x="67" y="15"/>
                      </a:lnTo>
                      <a:lnTo>
                        <a:pt x="69" y="20"/>
                      </a:lnTo>
                      <a:lnTo>
                        <a:pt x="71" y="25"/>
                      </a:lnTo>
                      <a:lnTo>
                        <a:pt x="73" y="32"/>
                      </a:lnTo>
                      <a:lnTo>
                        <a:pt x="76" y="44"/>
                      </a:lnTo>
                      <a:lnTo>
                        <a:pt x="76" y="59"/>
                      </a:lnTo>
                      <a:lnTo>
                        <a:pt x="75" y="77"/>
                      </a:lnTo>
                      <a:lnTo>
                        <a:pt x="71" y="93"/>
                      </a:lnTo>
                      <a:lnTo>
                        <a:pt x="67" y="103"/>
                      </a:lnTo>
                      <a:lnTo>
                        <a:pt x="59" y="111"/>
                      </a:lnTo>
                      <a:lnTo>
                        <a:pt x="50" y="116"/>
                      </a:lnTo>
                      <a:lnTo>
                        <a:pt x="38" y="117"/>
                      </a:lnTo>
                      <a:lnTo>
                        <a:pt x="28" y="116"/>
                      </a:lnTo>
                      <a:lnTo>
                        <a:pt x="19" y="113"/>
                      </a:lnTo>
                      <a:lnTo>
                        <a:pt x="12" y="107"/>
                      </a:lnTo>
                      <a:lnTo>
                        <a:pt x="5" y="95"/>
                      </a:lnTo>
                      <a:lnTo>
                        <a:pt x="2" y="78"/>
                      </a:lnTo>
                      <a:lnTo>
                        <a:pt x="0" y="59"/>
                      </a:lnTo>
                      <a:lnTo>
                        <a:pt x="1" y="41"/>
                      </a:lnTo>
                      <a:lnTo>
                        <a:pt x="4" y="25"/>
                      </a:lnTo>
                      <a:lnTo>
                        <a:pt x="10" y="15"/>
                      </a:lnTo>
                      <a:lnTo>
                        <a:pt x="17" y="6"/>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928"/>
                <p:cNvSpPr>
                  <a:spLocks noEditPoints="1"/>
                </p:cNvSpPr>
                <p:nvPr/>
              </p:nvSpPr>
              <p:spPr bwMode="auto">
                <a:xfrm>
                  <a:off x="1271" y="1972"/>
                  <a:ext cx="38" cy="59"/>
                </a:xfrm>
                <a:custGeom>
                  <a:avLst/>
                  <a:gdLst>
                    <a:gd name="T0" fmla="*/ 38 w 76"/>
                    <a:gd name="T1" fmla="*/ 13 h 117"/>
                    <a:gd name="T2" fmla="*/ 32 w 76"/>
                    <a:gd name="T3" fmla="*/ 13 h 117"/>
                    <a:gd name="T4" fmla="*/ 28 w 76"/>
                    <a:gd name="T5" fmla="*/ 16 h 117"/>
                    <a:gd name="T6" fmla="*/ 25 w 76"/>
                    <a:gd name="T7" fmla="*/ 18 h 117"/>
                    <a:gd name="T8" fmla="*/ 21 w 76"/>
                    <a:gd name="T9" fmla="*/ 21 h 117"/>
                    <a:gd name="T10" fmla="*/ 17 w 76"/>
                    <a:gd name="T11" fmla="*/ 30 h 117"/>
                    <a:gd name="T12" fmla="*/ 15 w 76"/>
                    <a:gd name="T13" fmla="*/ 43 h 117"/>
                    <a:gd name="T14" fmla="*/ 15 w 76"/>
                    <a:gd name="T15" fmla="*/ 59 h 117"/>
                    <a:gd name="T16" fmla="*/ 15 w 76"/>
                    <a:gd name="T17" fmla="*/ 75 h 117"/>
                    <a:gd name="T18" fmla="*/ 17 w 76"/>
                    <a:gd name="T19" fmla="*/ 88 h 117"/>
                    <a:gd name="T20" fmla="*/ 21 w 76"/>
                    <a:gd name="T21" fmla="*/ 96 h 117"/>
                    <a:gd name="T22" fmla="*/ 25 w 76"/>
                    <a:gd name="T23" fmla="*/ 99 h 117"/>
                    <a:gd name="T24" fmla="*/ 28 w 76"/>
                    <a:gd name="T25" fmla="*/ 102 h 117"/>
                    <a:gd name="T26" fmla="*/ 32 w 76"/>
                    <a:gd name="T27" fmla="*/ 103 h 117"/>
                    <a:gd name="T28" fmla="*/ 38 w 76"/>
                    <a:gd name="T29" fmla="*/ 104 h 117"/>
                    <a:gd name="T30" fmla="*/ 42 w 76"/>
                    <a:gd name="T31" fmla="*/ 103 h 117"/>
                    <a:gd name="T32" fmla="*/ 46 w 76"/>
                    <a:gd name="T33" fmla="*/ 102 h 117"/>
                    <a:gd name="T34" fmla="*/ 50 w 76"/>
                    <a:gd name="T35" fmla="*/ 99 h 117"/>
                    <a:gd name="T36" fmla="*/ 54 w 76"/>
                    <a:gd name="T37" fmla="*/ 96 h 117"/>
                    <a:gd name="T38" fmla="*/ 57 w 76"/>
                    <a:gd name="T39" fmla="*/ 88 h 117"/>
                    <a:gd name="T40" fmla="*/ 59 w 76"/>
                    <a:gd name="T41" fmla="*/ 75 h 117"/>
                    <a:gd name="T42" fmla="*/ 60 w 76"/>
                    <a:gd name="T43" fmla="*/ 59 h 117"/>
                    <a:gd name="T44" fmla="*/ 59 w 76"/>
                    <a:gd name="T45" fmla="*/ 43 h 117"/>
                    <a:gd name="T46" fmla="*/ 57 w 76"/>
                    <a:gd name="T47" fmla="*/ 31 h 117"/>
                    <a:gd name="T48" fmla="*/ 54 w 76"/>
                    <a:gd name="T49" fmla="*/ 22 h 117"/>
                    <a:gd name="T50" fmla="*/ 51 w 76"/>
                    <a:gd name="T51" fmla="*/ 19 h 117"/>
                    <a:gd name="T52" fmla="*/ 46 w 76"/>
                    <a:gd name="T53" fmla="*/ 16 h 117"/>
                    <a:gd name="T54" fmla="*/ 42 w 76"/>
                    <a:gd name="T55" fmla="*/ 13 h 117"/>
                    <a:gd name="T56" fmla="*/ 38 w 76"/>
                    <a:gd name="T57" fmla="*/ 13 h 117"/>
                    <a:gd name="T58" fmla="*/ 38 w 76"/>
                    <a:gd name="T59" fmla="*/ 0 h 117"/>
                    <a:gd name="T60" fmla="*/ 43 w 76"/>
                    <a:gd name="T61" fmla="*/ 0 h 117"/>
                    <a:gd name="T62" fmla="*/ 48 w 76"/>
                    <a:gd name="T63" fmla="*/ 2 h 117"/>
                    <a:gd name="T64" fmla="*/ 54 w 76"/>
                    <a:gd name="T65" fmla="*/ 4 h 117"/>
                    <a:gd name="T66" fmla="*/ 58 w 76"/>
                    <a:gd name="T67" fmla="*/ 7 h 117"/>
                    <a:gd name="T68" fmla="*/ 63 w 76"/>
                    <a:gd name="T69" fmla="*/ 10 h 117"/>
                    <a:gd name="T70" fmla="*/ 66 w 76"/>
                    <a:gd name="T71" fmla="*/ 15 h 117"/>
                    <a:gd name="T72" fmla="*/ 68 w 76"/>
                    <a:gd name="T73" fmla="*/ 20 h 117"/>
                    <a:gd name="T74" fmla="*/ 70 w 76"/>
                    <a:gd name="T75" fmla="*/ 25 h 117"/>
                    <a:gd name="T76" fmla="*/ 72 w 76"/>
                    <a:gd name="T77" fmla="*/ 32 h 117"/>
                    <a:gd name="T78" fmla="*/ 74 w 76"/>
                    <a:gd name="T79" fmla="*/ 44 h 117"/>
                    <a:gd name="T80" fmla="*/ 76 w 76"/>
                    <a:gd name="T81" fmla="*/ 59 h 117"/>
                    <a:gd name="T82" fmla="*/ 74 w 76"/>
                    <a:gd name="T83" fmla="*/ 77 h 117"/>
                    <a:gd name="T84" fmla="*/ 71 w 76"/>
                    <a:gd name="T85" fmla="*/ 93 h 117"/>
                    <a:gd name="T86" fmla="*/ 66 w 76"/>
                    <a:gd name="T87" fmla="*/ 103 h 117"/>
                    <a:gd name="T88" fmla="*/ 58 w 76"/>
                    <a:gd name="T89" fmla="*/ 111 h 117"/>
                    <a:gd name="T90" fmla="*/ 48 w 76"/>
                    <a:gd name="T91" fmla="*/ 116 h 117"/>
                    <a:gd name="T92" fmla="*/ 38 w 76"/>
                    <a:gd name="T93" fmla="*/ 117 h 117"/>
                    <a:gd name="T94" fmla="*/ 27 w 76"/>
                    <a:gd name="T95" fmla="*/ 116 h 117"/>
                    <a:gd name="T96" fmla="*/ 18 w 76"/>
                    <a:gd name="T97" fmla="*/ 113 h 117"/>
                    <a:gd name="T98" fmla="*/ 11 w 76"/>
                    <a:gd name="T99" fmla="*/ 107 h 117"/>
                    <a:gd name="T100" fmla="*/ 4 w 76"/>
                    <a:gd name="T101" fmla="*/ 95 h 117"/>
                    <a:gd name="T102" fmla="*/ 1 w 76"/>
                    <a:gd name="T103" fmla="*/ 78 h 117"/>
                    <a:gd name="T104" fmla="*/ 0 w 76"/>
                    <a:gd name="T105" fmla="*/ 59 h 117"/>
                    <a:gd name="T106" fmla="*/ 1 w 76"/>
                    <a:gd name="T107" fmla="*/ 41 h 117"/>
                    <a:gd name="T108" fmla="*/ 4 w 76"/>
                    <a:gd name="T109" fmla="*/ 25 h 117"/>
                    <a:gd name="T110" fmla="*/ 8 w 76"/>
                    <a:gd name="T111" fmla="*/ 15 h 117"/>
                    <a:gd name="T112" fmla="*/ 16 w 76"/>
                    <a:gd name="T113" fmla="*/ 6 h 117"/>
                    <a:gd name="T114" fmla="*/ 26 w 76"/>
                    <a:gd name="T115" fmla="*/ 2 h 117"/>
                    <a:gd name="T116" fmla="*/ 38 w 76"/>
                    <a:gd name="T1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7">
                      <a:moveTo>
                        <a:pt x="38" y="13"/>
                      </a:moveTo>
                      <a:lnTo>
                        <a:pt x="32" y="13"/>
                      </a:lnTo>
                      <a:lnTo>
                        <a:pt x="28" y="16"/>
                      </a:lnTo>
                      <a:lnTo>
                        <a:pt x="25" y="18"/>
                      </a:lnTo>
                      <a:lnTo>
                        <a:pt x="21" y="21"/>
                      </a:lnTo>
                      <a:lnTo>
                        <a:pt x="17" y="30"/>
                      </a:lnTo>
                      <a:lnTo>
                        <a:pt x="15" y="43"/>
                      </a:lnTo>
                      <a:lnTo>
                        <a:pt x="15" y="59"/>
                      </a:lnTo>
                      <a:lnTo>
                        <a:pt x="15" y="75"/>
                      </a:lnTo>
                      <a:lnTo>
                        <a:pt x="17" y="88"/>
                      </a:lnTo>
                      <a:lnTo>
                        <a:pt x="21" y="96"/>
                      </a:lnTo>
                      <a:lnTo>
                        <a:pt x="25" y="99"/>
                      </a:lnTo>
                      <a:lnTo>
                        <a:pt x="28" y="102"/>
                      </a:lnTo>
                      <a:lnTo>
                        <a:pt x="32" y="103"/>
                      </a:lnTo>
                      <a:lnTo>
                        <a:pt x="38" y="104"/>
                      </a:lnTo>
                      <a:lnTo>
                        <a:pt x="42" y="103"/>
                      </a:lnTo>
                      <a:lnTo>
                        <a:pt x="46" y="102"/>
                      </a:lnTo>
                      <a:lnTo>
                        <a:pt x="50" y="99"/>
                      </a:lnTo>
                      <a:lnTo>
                        <a:pt x="54" y="96"/>
                      </a:lnTo>
                      <a:lnTo>
                        <a:pt x="57" y="88"/>
                      </a:lnTo>
                      <a:lnTo>
                        <a:pt x="59" y="75"/>
                      </a:lnTo>
                      <a:lnTo>
                        <a:pt x="60" y="59"/>
                      </a:lnTo>
                      <a:lnTo>
                        <a:pt x="59" y="43"/>
                      </a:lnTo>
                      <a:lnTo>
                        <a:pt x="57" y="31"/>
                      </a:lnTo>
                      <a:lnTo>
                        <a:pt x="54" y="22"/>
                      </a:lnTo>
                      <a:lnTo>
                        <a:pt x="51" y="19"/>
                      </a:lnTo>
                      <a:lnTo>
                        <a:pt x="46" y="16"/>
                      </a:lnTo>
                      <a:lnTo>
                        <a:pt x="42" y="13"/>
                      </a:lnTo>
                      <a:lnTo>
                        <a:pt x="38" y="13"/>
                      </a:lnTo>
                      <a:close/>
                      <a:moveTo>
                        <a:pt x="38" y="0"/>
                      </a:moveTo>
                      <a:lnTo>
                        <a:pt x="43" y="0"/>
                      </a:lnTo>
                      <a:lnTo>
                        <a:pt x="48" y="2"/>
                      </a:lnTo>
                      <a:lnTo>
                        <a:pt x="54" y="4"/>
                      </a:lnTo>
                      <a:lnTo>
                        <a:pt x="58" y="7"/>
                      </a:lnTo>
                      <a:lnTo>
                        <a:pt x="63" y="10"/>
                      </a:lnTo>
                      <a:lnTo>
                        <a:pt x="66" y="15"/>
                      </a:lnTo>
                      <a:lnTo>
                        <a:pt x="68" y="20"/>
                      </a:lnTo>
                      <a:lnTo>
                        <a:pt x="70" y="25"/>
                      </a:lnTo>
                      <a:lnTo>
                        <a:pt x="72" y="32"/>
                      </a:lnTo>
                      <a:lnTo>
                        <a:pt x="74" y="44"/>
                      </a:lnTo>
                      <a:lnTo>
                        <a:pt x="76" y="59"/>
                      </a:lnTo>
                      <a:lnTo>
                        <a:pt x="74" y="77"/>
                      </a:lnTo>
                      <a:lnTo>
                        <a:pt x="71" y="93"/>
                      </a:lnTo>
                      <a:lnTo>
                        <a:pt x="66" y="103"/>
                      </a:lnTo>
                      <a:lnTo>
                        <a:pt x="58" y="111"/>
                      </a:lnTo>
                      <a:lnTo>
                        <a:pt x="48" y="116"/>
                      </a:lnTo>
                      <a:lnTo>
                        <a:pt x="38" y="117"/>
                      </a:lnTo>
                      <a:lnTo>
                        <a:pt x="27" y="116"/>
                      </a:lnTo>
                      <a:lnTo>
                        <a:pt x="18" y="113"/>
                      </a:lnTo>
                      <a:lnTo>
                        <a:pt x="11" y="107"/>
                      </a:lnTo>
                      <a:lnTo>
                        <a:pt x="4" y="95"/>
                      </a:lnTo>
                      <a:lnTo>
                        <a:pt x="1" y="78"/>
                      </a:lnTo>
                      <a:lnTo>
                        <a:pt x="0" y="59"/>
                      </a:lnTo>
                      <a:lnTo>
                        <a:pt x="1" y="41"/>
                      </a:lnTo>
                      <a:lnTo>
                        <a:pt x="4" y="25"/>
                      </a:lnTo>
                      <a:lnTo>
                        <a:pt x="8" y="15"/>
                      </a:lnTo>
                      <a:lnTo>
                        <a:pt x="16" y="6"/>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Line 1929"/>
                <p:cNvSpPr>
                  <a:spLocks noChangeShapeType="1"/>
                </p:cNvSpPr>
                <p:nvPr/>
              </p:nvSpPr>
              <p:spPr bwMode="auto">
                <a:xfrm flipV="1">
                  <a:off x="1620" y="1930"/>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5" name="Line 1930"/>
                <p:cNvSpPr>
                  <a:spLocks noChangeShapeType="1"/>
                </p:cNvSpPr>
                <p:nvPr/>
              </p:nvSpPr>
              <p:spPr bwMode="auto">
                <a:xfrm>
                  <a:off x="1620" y="778"/>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931"/>
                <p:cNvSpPr>
                  <a:spLocks/>
                </p:cNvSpPr>
                <p:nvPr/>
              </p:nvSpPr>
              <p:spPr bwMode="auto">
                <a:xfrm>
                  <a:off x="1561" y="1972"/>
                  <a:ext cx="21" cy="58"/>
                </a:xfrm>
                <a:custGeom>
                  <a:avLst/>
                  <a:gdLst>
                    <a:gd name="T0" fmla="*/ 33 w 42"/>
                    <a:gd name="T1" fmla="*/ 0 h 116"/>
                    <a:gd name="T2" fmla="*/ 42 w 42"/>
                    <a:gd name="T3" fmla="*/ 0 h 116"/>
                    <a:gd name="T4" fmla="*/ 42 w 42"/>
                    <a:gd name="T5" fmla="*/ 116 h 116"/>
                    <a:gd name="T6" fmla="*/ 27 w 42"/>
                    <a:gd name="T7" fmla="*/ 116 h 116"/>
                    <a:gd name="T8" fmla="*/ 27 w 42"/>
                    <a:gd name="T9" fmla="*/ 25 h 116"/>
                    <a:gd name="T10" fmla="*/ 22 w 42"/>
                    <a:gd name="T11" fmla="*/ 31 h 116"/>
                    <a:gd name="T12" fmla="*/ 14 w 42"/>
                    <a:gd name="T13" fmla="*/ 35 h 116"/>
                    <a:gd name="T14" fmla="*/ 7 w 42"/>
                    <a:gd name="T15" fmla="*/ 39 h 116"/>
                    <a:gd name="T16" fmla="*/ 0 w 42"/>
                    <a:gd name="T17" fmla="*/ 43 h 116"/>
                    <a:gd name="T18" fmla="*/ 0 w 42"/>
                    <a:gd name="T19" fmla="*/ 29 h 116"/>
                    <a:gd name="T20" fmla="*/ 11 w 42"/>
                    <a:gd name="T21" fmla="*/ 23 h 116"/>
                    <a:gd name="T22" fmla="*/ 21 w 42"/>
                    <a:gd name="T23" fmla="*/ 16 h 116"/>
                    <a:gd name="T24" fmla="*/ 26 w 42"/>
                    <a:gd name="T25" fmla="*/ 10 h 116"/>
                    <a:gd name="T26" fmla="*/ 29 w 42"/>
                    <a:gd name="T27" fmla="*/ 5 h 116"/>
                    <a:gd name="T28" fmla="*/ 33 w 42"/>
                    <a:gd name="T2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6">
                      <a:moveTo>
                        <a:pt x="33" y="0"/>
                      </a:moveTo>
                      <a:lnTo>
                        <a:pt x="42" y="0"/>
                      </a:lnTo>
                      <a:lnTo>
                        <a:pt x="42" y="116"/>
                      </a:lnTo>
                      <a:lnTo>
                        <a:pt x="27" y="116"/>
                      </a:lnTo>
                      <a:lnTo>
                        <a:pt x="27" y="25"/>
                      </a:lnTo>
                      <a:lnTo>
                        <a:pt x="22" y="31"/>
                      </a:lnTo>
                      <a:lnTo>
                        <a:pt x="14" y="35"/>
                      </a:lnTo>
                      <a:lnTo>
                        <a:pt x="7" y="39"/>
                      </a:lnTo>
                      <a:lnTo>
                        <a:pt x="0" y="43"/>
                      </a:lnTo>
                      <a:lnTo>
                        <a:pt x="0" y="29"/>
                      </a:lnTo>
                      <a:lnTo>
                        <a:pt x="11" y="23"/>
                      </a:lnTo>
                      <a:lnTo>
                        <a:pt x="21" y="16"/>
                      </a:lnTo>
                      <a:lnTo>
                        <a:pt x="26" y="10"/>
                      </a:lnTo>
                      <a:lnTo>
                        <a:pt x="29" y="5"/>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932"/>
                <p:cNvSpPr>
                  <a:spLocks/>
                </p:cNvSpPr>
                <p:nvPr/>
              </p:nvSpPr>
              <p:spPr bwMode="auto">
                <a:xfrm>
                  <a:off x="1601" y="1973"/>
                  <a:ext cx="38" cy="58"/>
                </a:xfrm>
                <a:custGeom>
                  <a:avLst/>
                  <a:gdLst>
                    <a:gd name="T0" fmla="*/ 14 w 76"/>
                    <a:gd name="T1" fmla="*/ 0 h 115"/>
                    <a:gd name="T2" fmla="*/ 70 w 76"/>
                    <a:gd name="T3" fmla="*/ 0 h 115"/>
                    <a:gd name="T4" fmla="*/ 70 w 76"/>
                    <a:gd name="T5" fmla="*/ 15 h 115"/>
                    <a:gd name="T6" fmla="*/ 26 w 76"/>
                    <a:gd name="T7" fmla="*/ 15 h 115"/>
                    <a:gd name="T8" fmla="*/ 21 w 76"/>
                    <a:gd name="T9" fmla="*/ 44 h 115"/>
                    <a:gd name="T10" fmla="*/ 31 w 76"/>
                    <a:gd name="T11" fmla="*/ 39 h 115"/>
                    <a:gd name="T12" fmla="*/ 41 w 76"/>
                    <a:gd name="T13" fmla="*/ 36 h 115"/>
                    <a:gd name="T14" fmla="*/ 56 w 76"/>
                    <a:gd name="T15" fmla="*/ 40 h 115"/>
                    <a:gd name="T16" fmla="*/ 66 w 76"/>
                    <a:gd name="T17" fmla="*/ 47 h 115"/>
                    <a:gd name="T18" fmla="*/ 74 w 76"/>
                    <a:gd name="T19" fmla="*/ 59 h 115"/>
                    <a:gd name="T20" fmla="*/ 76 w 76"/>
                    <a:gd name="T21" fmla="*/ 74 h 115"/>
                    <a:gd name="T22" fmla="*/ 74 w 76"/>
                    <a:gd name="T23" fmla="*/ 89 h 115"/>
                    <a:gd name="T24" fmla="*/ 67 w 76"/>
                    <a:gd name="T25" fmla="*/ 101 h 115"/>
                    <a:gd name="T26" fmla="*/ 59 w 76"/>
                    <a:gd name="T27" fmla="*/ 110 h 115"/>
                    <a:gd name="T28" fmla="*/ 49 w 76"/>
                    <a:gd name="T29" fmla="*/ 114 h 115"/>
                    <a:gd name="T30" fmla="*/ 37 w 76"/>
                    <a:gd name="T31" fmla="*/ 115 h 115"/>
                    <a:gd name="T32" fmla="*/ 23 w 76"/>
                    <a:gd name="T33" fmla="*/ 113 h 115"/>
                    <a:gd name="T34" fmla="*/ 12 w 76"/>
                    <a:gd name="T35" fmla="*/ 107 h 115"/>
                    <a:gd name="T36" fmla="*/ 4 w 76"/>
                    <a:gd name="T37" fmla="*/ 97 h 115"/>
                    <a:gd name="T38" fmla="*/ 0 w 76"/>
                    <a:gd name="T39" fmla="*/ 84 h 115"/>
                    <a:gd name="T40" fmla="*/ 15 w 76"/>
                    <a:gd name="T41" fmla="*/ 82 h 115"/>
                    <a:gd name="T42" fmla="*/ 18 w 76"/>
                    <a:gd name="T43" fmla="*/ 88 h 115"/>
                    <a:gd name="T44" fmla="*/ 20 w 76"/>
                    <a:gd name="T45" fmla="*/ 94 h 115"/>
                    <a:gd name="T46" fmla="*/ 23 w 76"/>
                    <a:gd name="T47" fmla="*/ 97 h 115"/>
                    <a:gd name="T48" fmla="*/ 26 w 76"/>
                    <a:gd name="T49" fmla="*/ 100 h 115"/>
                    <a:gd name="T50" fmla="*/ 32 w 76"/>
                    <a:gd name="T51" fmla="*/ 101 h 115"/>
                    <a:gd name="T52" fmla="*/ 37 w 76"/>
                    <a:gd name="T53" fmla="*/ 102 h 115"/>
                    <a:gd name="T54" fmla="*/ 47 w 76"/>
                    <a:gd name="T55" fmla="*/ 100 h 115"/>
                    <a:gd name="T56" fmla="*/ 54 w 76"/>
                    <a:gd name="T57" fmla="*/ 95 h 115"/>
                    <a:gd name="T58" fmla="*/ 60 w 76"/>
                    <a:gd name="T59" fmla="*/ 86 h 115"/>
                    <a:gd name="T60" fmla="*/ 61 w 76"/>
                    <a:gd name="T61" fmla="*/ 75 h 115"/>
                    <a:gd name="T62" fmla="*/ 60 w 76"/>
                    <a:gd name="T63" fmla="*/ 65 h 115"/>
                    <a:gd name="T64" fmla="*/ 56 w 76"/>
                    <a:gd name="T65" fmla="*/ 57 h 115"/>
                    <a:gd name="T66" fmla="*/ 48 w 76"/>
                    <a:gd name="T67" fmla="*/ 52 h 115"/>
                    <a:gd name="T68" fmla="*/ 37 w 76"/>
                    <a:gd name="T69" fmla="*/ 50 h 115"/>
                    <a:gd name="T70" fmla="*/ 33 w 76"/>
                    <a:gd name="T71" fmla="*/ 50 h 115"/>
                    <a:gd name="T72" fmla="*/ 28 w 76"/>
                    <a:gd name="T73" fmla="*/ 52 h 115"/>
                    <a:gd name="T74" fmla="*/ 25 w 76"/>
                    <a:gd name="T75" fmla="*/ 53 h 115"/>
                    <a:gd name="T76" fmla="*/ 21 w 76"/>
                    <a:gd name="T77" fmla="*/ 56 h 115"/>
                    <a:gd name="T78" fmla="*/ 18 w 76"/>
                    <a:gd name="T79" fmla="*/ 60 h 115"/>
                    <a:gd name="T80" fmla="*/ 2 w 76"/>
                    <a:gd name="T81" fmla="*/ 58 h 115"/>
                    <a:gd name="T82" fmla="*/ 14 w 76"/>
                    <a:gd name="T8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115">
                      <a:moveTo>
                        <a:pt x="14" y="0"/>
                      </a:moveTo>
                      <a:lnTo>
                        <a:pt x="70" y="0"/>
                      </a:lnTo>
                      <a:lnTo>
                        <a:pt x="70" y="15"/>
                      </a:lnTo>
                      <a:lnTo>
                        <a:pt x="26" y="15"/>
                      </a:lnTo>
                      <a:lnTo>
                        <a:pt x="21" y="44"/>
                      </a:lnTo>
                      <a:lnTo>
                        <a:pt x="31" y="39"/>
                      </a:lnTo>
                      <a:lnTo>
                        <a:pt x="41" y="36"/>
                      </a:lnTo>
                      <a:lnTo>
                        <a:pt x="56" y="40"/>
                      </a:lnTo>
                      <a:lnTo>
                        <a:pt x="66" y="47"/>
                      </a:lnTo>
                      <a:lnTo>
                        <a:pt x="74" y="59"/>
                      </a:lnTo>
                      <a:lnTo>
                        <a:pt x="76" y="74"/>
                      </a:lnTo>
                      <a:lnTo>
                        <a:pt x="74" y="89"/>
                      </a:lnTo>
                      <a:lnTo>
                        <a:pt x="67" y="101"/>
                      </a:lnTo>
                      <a:lnTo>
                        <a:pt x="59" y="110"/>
                      </a:lnTo>
                      <a:lnTo>
                        <a:pt x="49" y="114"/>
                      </a:lnTo>
                      <a:lnTo>
                        <a:pt x="37" y="115"/>
                      </a:lnTo>
                      <a:lnTo>
                        <a:pt x="23" y="113"/>
                      </a:lnTo>
                      <a:lnTo>
                        <a:pt x="12" y="107"/>
                      </a:lnTo>
                      <a:lnTo>
                        <a:pt x="4" y="97"/>
                      </a:lnTo>
                      <a:lnTo>
                        <a:pt x="0" y="84"/>
                      </a:lnTo>
                      <a:lnTo>
                        <a:pt x="15" y="82"/>
                      </a:lnTo>
                      <a:lnTo>
                        <a:pt x="18" y="88"/>
                      </a:lnTo>
                      <a:lnTo>
                        <a:pt x="20" y="94"/>
                      </a:lnTo>
                      <a:lnTo>
                        <a:pt x="23" y="97"/>
                      </a:lnTo>
                      <a:lnTo>
                        <a:pt x="26" y="100"/>
                      </a:lnTo>
                      <a:lnTo>
                        <a:pt x="32" y="101"/>
                      </a:lnTo>
                      <a:lnTo>
                        <a:pt x="37" y="102"/>
                      </a:lnTo>
                      <a:lnTo>
                        <a:pt x="47" y="100"/>
                      </a:lnTo>
                      <a:lnTo>
                        <a:pt x="54" y="95"/>
                      </a:lnTo>
                      <a:lnTo>
                        <a:pt x="60" y="86"/>
                      </a:lnTo>
                      <a:lnTo>
                        <a:pt x="61" y="75"/>
                      </a:lnTo>
                      <a:lnTo>
                        <a:pt x="60" y="65"/>
                      </a:lnTo>
                      <a:lnTo>
                        <a:pt x="56" y="57"/>
                      </a:lnTo>
                      <a:lnTo>
                        <a:pt x="48" y="52"/>
                      </a:lnTo>
                      <a:lnTo>
                        <a:pt x="37" y="50"/>
                      </a:lnTo>
                      <a:lnTo>
                        <a:pt x="33" y="50"/>
                      </a:lnTo>
                      <a:lnTo>
                        <a:pt x="28" y="52"/>
                      </a:lnTo>
                      <a:lnTo>
                        <a:pt x="25" y="53"/>
                      </a:lnTo>
                      <a:lnTo>
                        <a:pt x="21" y="56"/>
                      </a:lnTo>
                      <a:lnTo>
                        <a:pt x="18" y="60"/>
                      </a:lnTo>
                      <a:lnTo>
                        <a:pt x="2" y="58"/>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933"/>
                <p:cNvSpPr>
                  <a:spLocks noEditPoints="1"/>
                </p:cNvSpPr>
                <p:nvPr/>
              </p:nvSpPr>
              <p:spPr bwMode="auto">
                <a:xfrm>
                  <a:off x="1646" y="1972"/>
                  <a:ext cx="37" cy="59"/>
                </a:xfrm>
                <a:custGeom>
                  <a:avLst/>
                  <a:gdLst>
                    <a:gd name="T0" fmla="*/ 37 w 76"/>
                    <a:gd name="T1" fmla="*/ 13 h 117"/>
                    <a:gd name="T2" fmla="*/ 33 w 76"/>
                    <a:gd name="T3" fmla="*/ 13 h 117"/>
                    <a:gd name="T4" fmla="*/ 28 w 76"/>
                    <a:gd name="T5" fmla="*/ 16 h 117"/>
                    <a:gd name="T6" fmla="*/ 25 w 76"/>
                    <a:gd name="T7" fmla="*/ 18 h 117"/>
                    <a:gd name="T8" fmla="*/ 22 w 76"/>
                    <a:gd name="T9" fmla="*/ 21 h 117"/>
                    <a:gd name="T10" fmla="*/ 17 w 76"/>
                    <a:gd name="T11" fmla="*/ 30 h 117"/>
                    <a:gd name="T12" fmla="*/ 15 w 76"/>
                    <a:gd name="T13" fmla="*/ 43 h 117"/>
                    <a:gd name="T14" fmla="*/ 15 w 76"/>
                    <a:gd name="T15" fmla="*/ 59 h 117"/>
                    <a:gd name="T16" fmla="*/ 15 w 76"/>
                    <a:gd name="T17" fmla="*/ 75 h 117"/>
                    <a:gd name="T18" fmla="*/ 17 w 76"/>
                    <a:gd name="T19" fmla="*/ 88 h 117"/>
                    <a:gd name="T20" fmla="*/ 22 w 76"/>
                    <a:gd name="T21" fmla="*/ 96 h 117"/>
                    <a:gd name="T22" fmla="*/ 25 w 76"/>
                    <a:gd name="T23" fmla="*/ 99 h 117"/>
                    <a:gd name="T24" fmla="*/ 28 w 76"/>
                    <a:gd name="T25" fmla="*/ 102 h 117"/>
                    <a:gd name="T26" fmla="*/ 33 w 76"/>
                    <a:gd name="T27" fmla="*/ 103 h 117"/>
                    <a:gd name="T28" fmla="*/ 38 w 76"/>
                    <a:gd name="T29" fmla="*/ 104 h 117"/>
                    <a:gd name="T30" fmla="*/ 42 w 76"/>
                    <a:gd name="T31" fmla="*/ 103 h 117"/>
                    <a:gd name="T32" fmla="*/ 47 w 76"/>
                    <a:gd name="T33" fmla="*/ 102 h 117"/>
                    <a:gd name="T34" fmla="*/ 50 w 76"/>
                    <a:gd name="T35" fmla="*/ 99 h 117"/>
                    <a:gd name="T36" fmla="*/ 53 w 76"/>
                    <a:gd name="T37" fmla="*/ 96 h 117"/>
                    <a:gd name="T38" fmla="*/ 58 w 76"/>
                    <a:gd name="T39" fmla="*/ 88 h 117"/>
                    <a:gd name="T40" fmla="*/ 60 w 76"/>
                    <a:gd name="T41" fmla="*/ 75 h 117"/>
                    <a:gd name="T42" fmla="*/ 61 w 76"/>
                    <a:gd name="T43" fmla="*/ 59 h 117"/>
                    <a:gd name="T44" fmla="*/ 60 w 76"/>
                    <a:gd name="T45" fmla="*/ 43 h 117"/>
                    <a:gd name="T46" fmla="*/ 58 w 76"/>
                    <a:gd name="T47" fmla="*/ 31 h 117"/>
                    <a:gd name="T48" fmla="*/ 54 w 76"/>
                    <a:gd name="T49" fmla="*/ 22 h 117"/>
                    <a:gd name="T50" fmla="*/ 51 w 76"/>
                    <a:gd name="T51" fmla="*/ 19 h 117"/>
                    <a:gd name="T52" fmla="*/ 47 w 76"/>
                    <a:gd name="T53" fmla="*/ 16 h 117"/>
                    <a:gd name="T54" fmla="*/ 42 w 76"/>
                    <a:gd name="T55" fmla="*/ 13 h 117"/>
                    <a:gd name="T56" fmla="*/ 37 w 76"/>
                    <a:gd name="T57" fmla="*/ 13 h 117"/>
                    <a:gd name="T58" fmla="*/ 38 w 76"/>
                    <a:gd name="T59" fmla="*/ 0 h 117"/>
                    <a:gd name="T60" fmla="*/ 43 w 76"/>
                    <a:gd name="T61" fmla="*/ 0 h 117"/>
                    <a:gd name="T62" fmla="*/ 49 w 76"/>
                    <a:gd name="T63" fmla="*/ 2 h 117"/>
                    <a:gd name="T64" fmla="*/ 54 w 76"/>
                    <a:gd name="T65" fmla="*/ 4 h 117"/>
                    <a:gd name="T66" fmla="*/ 59 w 76"/>
                    <a:gd name="T67" fmla="*/ 7 h 117"/>
                    <a:gd name="T68" fmla="*/ 63 w 76"/>
                    <a:gd name="T69" fmla="*/ 10 h 117"/>
                    <a:gd name="T70" fmla="*/ 66 w 76"/>
                    <a:gd name="T71" fmla="*/ 15 h 117"/>
                    <a:gd name="T72" fmla="*/ 68 w 76"/>
                    <a:gd name="T73" fmla="*/ 20 h 117"/>
                    <a:gd name="T74" fmla="*/ 71 w 76"/>
                    <a:gd name="T75" fmla="*/ 25 h 117"/>
                    <a:gd name="T76" fmla="*/ 73 w 76"/>
                    <a:gd name="T77" fmla="*/ 32 h 117"/>
                    <a:gd name="T78" fmla="*/ 75 w 76"/>
                    <a:gd name="T79" fmla="*/ 44 h 117"/>
                    <a:gd name="T80" fmla="*/ 76 w 76"/>
                    <a:gd name="T81" fmla="*/ 59 h 117"/>
                    <a:gd name="T82" fmla="*/ 75 w 76"/>
                    <a:gd name="T83" fmla="*/ 77 h 117"/>
                    <a:gd name="T84" fmla="*/ 72 w 76"/>
                    <a:gd name="T85" fmla="*/ 93 h 117"/>
                    <a:gd name="T86" fmla="*/ 66 w 76"/>
                    <a:gd name="T87" fmla="*/ 103 h 117"/>
                    <a:gd name="T88" fmla="*/ 59 w 76"/>
                    <a:gd name="T89" fmla="*/ 111 h 117"/>
                    <a:gd name="T90" fmla="*/ 49 w 76"/>
                    <a:gd name="T91" fmla="*/ 116 h 117"/>
                    <a:gd name="T92" fmla="*/ 38 w 76"/>
                    <a:gd name="T93" fmla="*/ 117 h 117"/>
                    <a:gd name="T94" fmla="*/ 27 w 76"/>
                    <a:gd name="T95" fmla="*/ 116 h 117"/>
                    <a:gd name="T96" fmla="*/ 19 w 76"/>
                    <a:gd name="T97" fmla="*/ 113 h 117"/>
                    <a:gd name="T98" fmla="*/ 11 w 76"/>
                    <a:gd name="T99" fmla="*/ 107 h 117"/>
                    <a:gd name="T100" fmla="*/ 4 w 76"/>
                    <a:gd name="T101" fmla="*/ 95 h 117"/>
                    <a:gd name="T102" fmla="*/ 1 w 76"/>
                    <a:gd name="T103" fmla="*/ 78 h 117"/>
                    <a:gd name="T104" fmla="*/ 0 w 76"/>
                    <a:gd name="T105" fmla="*/ 59 h 117"/>
                    <a:gd name="T106" fmla="*/ 1 w 76"/>
                    <a:gd name="T107" fmla="*/ 41 h 117"/>
                    <a:gd name="T108" fmla="*/ 4 w 76"/>
                    <a:gd name="T109" fmla="*/ 25 h 117"/>
                    <a:gd name="T110" fmla="*/ 9 w 76"/>
                    <a:gd name="T111" fmla="*/ 15 h 117"/>
                    <a:gd name="T112" fmla="*/ 16 w 76"/>
                    <a:gd name="T113" fmla="*/ 6 h 117"/>
                    <a:gd name="T114" fmla="*/ 26 w 76"/>
                    <a:gd name="T115" fmla="*/ 2 h 117"/>
                    <a:gd name="T116" fmla="*/ 38 w 76"/>
                    <a:gd name="T1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7">
                      <a:moveTo>
                        <a:pt x="37" y="13"/>
                      </a:moveTo>
                      <a:lnTo>
                        <a:pt x="33" y="13"/>
                      </a:lnTo>
                      <a:lnTo>
                        <a:pt x="28" y="16"/>
                      </a:lnTo>
                      <a:lnTo>
                        <a:pt x="25" y="18"/>
                      </a:lnTo>
                      <a:lnTo>
                        <a:pt x="22" y="21"/>
                      </a:lnTo>
                      <a:lnTo>
                        <a:pt x="17" y="30"/>
                      </a:lnTo>
                      <a:lnTo>
                        <a:pt x="15" y="43"/>
                      </a:lnTo>
                      <a:lnTo>
                        <a:pt x="15" y="59"/>
                      </a:lnTo>
                      <a:lnTo>
                        <a:pt x="15" y="75"/>
                      </a:lnTo>
                      <a:lnTo>
                        <a:pt x="17" y="88"/>
                      </a:lnTo>
                      <a:lnTo>
                        <a:pt x="22" y="96"/>
                      </a:lnTo>
                      <a:lnTo>
                        <a:pt x="25" y="99"/>
                      </a:lnTo>
                      <a:lnTo>
                        <a:pt x="28" y="102"/>
                      </a:lnTo>
                      <a:lnTo>
                        <a:pt x="33" y="103"/>
                      </a:lnTo>
                      <a:lnTo>
                        <a:pt x="38" y="104"/>
                      </a:lnTo>
                      <a:lnTo>
                        <a:pt x="42" y="103"/>
                      </a:lnTo>
                      <a:lnTo>
                        <a:pt x="47" y="102"/>
                      </a:lnTo>
                      <a:lnTo>
                        <a:pt x="50" y="99"/>
                      </a:lnTo>
                      <a:lnTo>
                        <a:pt x="53" y="96"/>
                      </a:lnTo>
                      <a:lnTo>
                        <a:pt x="58" y="88"/>
                      </a:lnTo>
                      <a:lnTo>
                        <a:pt x="60" y="75"/>
                      </a:lnTo>
                      <a:lnTo>
                        <a:pt x="61" y="59"/>
                      </a:lnTo>
                      <a:lnTo>
                        <a:pt x="60" y="43"/>
                      </a:lnTo>
                      <a:lnTo>
                        <a:pt x="58" y="31"/>
                      </a:lnTo>
                      <a:lnTo>
                        <a:pt x="54" y="22"/>
                      </a:lnTo>
                      <a:lnTo>
                        <a:pt x="51" y="19"/>
                      </a:lnTo>
                      <a:lnTo>
                        <a:pt x="47" y="16"/>
                      </a:lnTo>
                      <a:lnTo>
                        <a:pt x="42" y="13"/>
                      </a:lnTo>
                      <a:lnTo>
                        <a:pt x="37" y="13"/>
                      </a:lnTo>
                      <a:close/>
                      <a:moveTo>
                        <a:pt x="38" y="0"/>
                      </a:moveTo>
                      <a:lnTo>
                        <a:pt x="43" y="0"/>
                      </a:lnTo>
                      <a:lnTo>
                        <a:pt x="49" y="2"/>
                      </a:lnTo>
                      <a:lnTo>
                        <a:pt x="54" y="4"/>
                      </a:lnTo>
                      <a:lnTo>
                        <a:pt x="59" y="7"/>
                      </a:lnTo>
                      <a:lnTo>
                        <a:pt x="63" y="10"/>
                      </a:lnTo>
                      <a:lnTo>
                        <a:pt x="66" y="15"/>
                      </a:lnTo>
                      <a:lnTo>
                        <a:pt x="68" y="20"/>
                      </a:lnTo>
                      <a:lnTo>
                        <a:pt x="71" y="25"/>
                      </a:lnTo>
                      <a:lnTo>
                        <a:pt x="73" y="32"/>
                      </a:lnTo>
                      <a:lnTo>
                        <a:pt x="75" y="44"/>
                      </a:lnTo>
                      <a:lnTo>
                        <a:pt x="76" y="59"/>
                      </a:lnTo>
                      <a:lnTo>
                        <a:pt x="75" y="77"/>
                      </a:lnTo>
                      <a:lnTo>
                        <a:pt x="72" y="93"/>
                      </a:lnTo>
                      <a:lnTo>
                        <a:pt x="66" y="103"/>
                      </a:lnTo>
                      <a:lnTo>
                        <a:pt x="59" y="111"/>
                      </a:lnTo>
                      <a:lnTo>
                        <a:pt x="49" y="116"/>
                      </a:lnTo>
                      <a:lnTo>
                        <a:pt x="38" y="117"/>
                      </a:lnTo>
                      <a:lnTo>
                        <a:pt x="27" y="116"/>
                      </a:lnTo>
                      <a:lnTo>
                        <a:pt x="19" y="113"/>
                      </a:lnTo>
                      <a:lnTo>
                        <a:pt x="11" y="107"/>
                      </a:lnTo>
                      <a:lnTo>
                        <a:pt x="4" y="95"/>
                      </a:lnTo>
                      <a:lnTo>
                        <a:pt x="1" y="78"/>
                      </a:lnTo>
                      <a:lnTo>
                        <a:pt x="0" y="59"/>
                      </a:lnTo>
                      <a:lnTo>
                        <a:pt x="1" y="41"/>
                      </a:lnTo>
                      <a:lnTo>
                        <a:pt x="4" y="25"/>
                      </a:lnTo>
                      <a:lnTo>
                        <a:pt x="9" y="15"/>
                      </a:lnTo>
                      <a:lnTo>
                        <a:pt x="16" y="6"/>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Line 1934"/>
                <p:cNvSpPr>
                  <a:spLocks noChangeShapeType="1"/>
                </p:cNvSpPr>
                <p:nvPr/>
              </p:nvSpPr>
              <p:spPr bwMode="auto">
                <a:xfrm flipV="1">
                  <a:off x="1995" y="1930"/>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0" name="Line 1935"/>
                <p:cNvSpPr>
                  <a:spLocks noChangeShapeType="1"/>
                </p:cNvSpPr>
                <p:nvPr/>
              </p:nvSpPr>
              <p:spPr bwMode="auto">
                <a:xfrm>
                  <a:off x="1995" y="778"/>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Freeform 1936"/>
                <p:cNvSpPr>
                  <a:spLocks/>
                </p:cNvSpPr>
                <p:nvPr/>
              </p:nvSpPr>
              <p:spPr bwMode="auto">
                <a:xfrm>
                  <a:off x="1930" y="1972"/>
                  <a:ext cx="38" cy="58"/>
                </a:xfrm>
                <a:custGeom>
                  <a:avLst/>
                  <a:gdLst>
                    <a:gd name="T0" fmla="*/ 38 w 76"/>
                    <a:gd name="T1" fmla="*/ 0 h 116"/>
                    <a:gd name="T2" fmla="*/ 53 w 76"/>
                    <a:gd name="T3" fmla="*/ 3 h 116"/>
                    <a:gd name="T4" fmla="*/ 64 w 76"/>
                    <a:gd name="T5" fmla="*/ 9 h 116"/>
                    <a:gd name="T6" fmla="*/ 71 w 76"/>
                    <a:gd name="T7" fmla="*/ 20 h 116"/>
                    <a:gd name="T8" fmla="*/ 73 w 76"/>
                    <a:gd name="T9" fmla="*/ 32 h 116"/>
                    <a:gd name="T10" fmla="*/ 73 w 76"/>
                    <a:gd name="T11" fmla="*/ 38 h 116"/>
                    <a:gd name="T12" fmla="*/ 71 w 76"/>
                    <a:gd name="T13" fmla="*/ 46 h 116"/>
                    <a:gd name="T14" fmla="*/ 68 w 76"/>
                    <a:gd name="T15" fmla="*/ 52 h 116"/>
                    <a:gd name="T16" fmla="*/ 63 w 76"/>
                    <a:gd name="T17" fmla="*/ 60 h 116"/>
                    <a:gd name="T18" fmla="*/ 54 w 76"/>
                    <a:gd name="T19" fmla="*/ 69 h 116"/>
                    <a:gd name="T20" fmla="*/ 42 w 76"/>
                    <a:gd name="T21" fmla="*/ 80 h 116"/>
                    <a:gd name="T22" fmla="*/ 36 w 76"/>
                    <a:gd name="T23" fmla="*/ 84 h 116"/>
                    <a:gd name="T24" fmla="*/ 31 w 76"/>
                    <a:gd name="T25" fmla="*/ 88 h 116"/>
                    <a:gd name="T26" fmla="*/ 28 w 76"/>
                    <a:gd name="T27" fmla="*/ 91 h 116"/>
                    <a:gd name="T28" fmla="*/ 26 w 76"/>
                    <a:gd name="T29" fmla="*/ 94 h 116"/>
                    <a:gd name="T30" fmla="*/ 21 w 76"/>
                    <a:gd name="T31" fmla="*/ 97 h 116"/>
                    <a:gd name="T32" fmla="*/ 19 w 76"/>
                    <a:gd name="T33" fmla="*/ 101 h 116"/>
                    <a:gd name="T34" fmla="*/ 76 w 76"/>
                    <a:gd name="T35" fmla="*/ 101 h 116"/>
                    <a:gd name="T36" fmla="*/ 76 w 76"/>
                    <a:gd name="T37" fmla="*/ 116 h 116"/>
                    <a:gd name="T38" fmla="*/ 0 w 76"/>
                    <a:gd name="T39" fmla="*/ 116 h 116"/>
                    <a:gd name="T40" fmla="*/ 0 w 76"/>
                    <a:gd name="T41" fmla="*/ 111 h 116"/>
                    <a:gd name="T42" fmla="*/ 1 w 76"/>
                    <a:gd name="T43" fmla="*/ 106 h 116"/>
                    <a:gd name="T44" fmla="*/ 4 w 76"/>
                    <a:gd name="T45" fmla="*/ 98 h 116"/>
                    <a:gd name="T46" fmla="*/ 10 w 76"/>
                    <a:gd name="T47" fmla="*/ 89 h 116"/>
                    <a:gd name="T48" fmla="*/ 17 w 76"/>
                    <a:gd name="T49" fmla="*/ 82 h 116"/>
                    <a:gd name="T50" fmla="*/ 28 w 76"/>
                    <a:gd name="T51" fmla="*/ 73 h 116"/>
                    <a:gd name="T52" fmla="*/ 39 w 76"/>
                    <a:gd name="T53" fmla="*/ 63 h 116"/>
                    <a:gd name="T54" fmla="*/ 46 w 76"/>
                    <a:gd name="T55" fmla="*/ 55 h 116"/>
                    <a:gd name="T56" fmla="*/ 53 w 76"/>
                    <a:gd name="T57" fmla="*/ 48 h 116"/>
                    <a:gd name="T58" fmla="*/ 56 w 76"/>
                    <a:gd name="T59" fmla="*/ 43 h 116"/>
                    <a:gd name="T60" fmla="*/ 58 w 76"/>
                    <a:gd name="T61" fmla="*/ 37 h 116"/>
                    <a:gd name="T62" fmla="*/ 58 w 76"/>
                    <a:gd name="T63" fmla="*/ 32 h 116"/>
                    <a:gd name="T64" fmla="*/ 58 w 76"/>
                    <a:gd name="T65" fmla="*/ 28 h 116"/>
                    <a:gd name="T66" fmla="*/ 56 w 76"/>
                    <a:gd name="T67" fmla="*/ 23 h 116"/>
                    <a:gd name="T68" fmla="*/ 53 w 76"/>
                    <a:gd name="T69" fmla="*/ 19 h 116"/>
                    <a:gd name="T70" fmla="*/ 49 w 76"/>
                    <a:gd name="T71" fmla="*/ 16 h 116"/>
                    <a:gd name="T72" fmla="*/ 43 w 76"/>
                    <a:gd name="T73" fmla="*/ 15 h 116"/>
                    <a:gd name="T74" fmla="*/ 38 w 76"/>
                    <a:gd name="T75" fmla="*/ 13 h 116"/>
                    <a:gd name="T76" fmla="*/ 32 w 76"/>
                    <a:gd name="T77" fmla="*/ 15 h 116"/>
                    <a:gd name="T78" fmla="*/ 27 w 76"/>
                    <a:gd name="T79" fmla="*/ 16 h 116"/>
                    <a:gd name="T80" fmla="*/ 23 w 76"/>
                    <a:gd name="T81" fmla="*/ 19 h 116"/>
                    <a:gd name="T82" fmla="*/ 19 w 76"/>
                    <a:gd name="T83" fmla="*/ 22 h 116"/>
                    <a:gd name="T84" fmla="*/ 18 w 76"/>
                    <a:gd name="T85" fmla="*/ 25 h 116"/>
                    <a:gd name="T86" fmla="*/ 17 w 76"/>
                    <a:gd name="T87" fmla="*/ 29 h 116"/>
                    <a:gd name="T88" fmla="*/ 16 w 76"/>
                    <a:gd name="T89" fmla="*/ 34 h 116"/>
                    <a:gd name="T90" fmla="*/ 1 w 76"/>
                    <a:gd name="T91" fmla="*/ 32 h 116"/>
                    <a:gd name="T92" fmla="*/ 5 w 76"/>
                    <a:gd name="T93" fmla="*/ 18 h 116"/>
                    <a:gd name="T94" fmla="*/ 13 w 76"/>
                    <a:gd name="T95" fmla="*/ 8 h 116"/>
                    <a:gd name="T96" fmla="*/ 24 w 76"/>
                    <a:gd name="T97" fmla="*/ 2 h 116"/>
                    <a:gd name="T98" fmla="*/ 38 w 76"/>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116">
                      <a:moveTo>
                        <a:pt x="38" y="0"/>
                      </a:moveTo>
                      <a:lnTo>
                        <a:pt x="53" y="3"/>
                      </a:lnTo>
                      <a:lnTo>
                        <a:pt x="64" y="9"/>
                      </a:lnTo>
                      <a:lnTo>
                        <a:pt x="71" y="20"/>
                      </a:lnTo>
                      <a:lnTo>
                        <a:pt x="73" y="32"/>
                      </a:lnTo>
                      <a:lnTo>
                        <a:pt x="73" y="38"/>
                      </a:lnTo>
                      <a:lnTo>
                        <a:pt x="71" y="46"/>
                      </a:lnTo>
                      <a:lnTo>
                        <a:pt x="68" y="52"/>
                      </a:lnTo>
                      <a:lnTo>
                        <a:pt x="63" y="60"/>
                      </a:lnTo>
                      <a:lnTo>
                        <a:pt x="54" y="69"/>
                      </a:lnTo>
                      <a:lnTo>
                        <a:pt x="42" y="80"/>
                      </a:lnTo>
                      <a:lnTo>
                        <a:pt x="36" y="84"/>
                      </a:lnTo>
                      <a:lnTo>
                        <a:pt x="31" y="88"/>
                      </a:lnTo>
                      <a:lnTo>
                        <a:pt x="28" y="91"/>
                      </a:lnTo>
                      <a:lnTo>
                        <a:pt x="26" y="94"/>
                      </a:lnTo>
                      <a:lnTo>
                        <a:pt x="21" y="97"/>
                      </a:lnTo>
                      <a:lnTo>
                        <a:pt x="19" y="101"/>
                      </a:lnTo>
                      <a:lnTo>
                        <a:pt x="76" y="101"/>
                      </a:lnTo>
                      <a:lnTo>
                        <a:pt x="76" y="116"/>
                      </a:lnTo>
                      <a:lnTo>
                        <a:pt x="0" y="116"/>
                      </a:lnTo>
                      <a:lnTo>
                        <a:pt x="0" y="111"/>
                      </a:lnTo>
                      <a:lnTo>
                        <a:pt x="1" y="106"/>
                      </a:lnTo>
                      <a:lnTo>
                        <a:pt x="4" y="98"/>
                      </a:lnTo>
                      <a:lnTo>
                        <a:pt x="10" y="89"/>
                      </a:lnTo>
                      <a:lnTo>
                        <a:pt x="17" y="82"/>
                      </a:lnTo>
                      <a:lnTo>
                        <a:pt x="28" y="73"/>
                      </a:lnTo>
                      <a:lnTo>
                        <a:pt x="39" y="63"/>
                      </a:lnTo>
                      <a:lnTo>
                        <a:pt x="46" y="55"/>
                      </a:lnTo>
                      <a:lnTo>
                        <a:pt x="53" y="48"/>
                      </a:lnTo>
                      <a:lnTo>
                        <a:pt x="56" y="43"/>
                      </a:lnTo>
                      <a:lnTo>
                        <a:pt x="58" y="37"/>
                      </a:lnTo>
                      <a:lnTo>
                        <a:pt x="58" y="32"/>
                      </a:lnTo>
                      <a:lnTo>
                        <a:pt x="58" y="28"/>
                      </a:lnTo>
                      <a:lnTo>
                        <a:pt x="56" y="23"/>
                      </a:lnTo>
                      <a:lnTo>
                        <a:pt x="53" y="19"/>
                      </a:lnTo>
                      <a:lnTo>
                        <a:pt x="49" y="16"/>
                      </a:lnTo>
                      <a:lnTo>
                        <a:pt x="43" y="15"/>
                      </a:lnTo>
                      <a:lnTo>
                        <a:pt x="38" y="13"/>
                      </a:lnTo>
                      <a:lnTo>
                        <a:pt x="32" y="15"/>
                      </a:lnTo>
                      <a:lnTo>
                        <a:pt x="27" y="16"/>
                      </a:lnTo>
                      <a:lnTo>
                        <a:pt x="23" y="19"/>
                      </a:lnTo>
                      <a:lnTo>
                        <a:pt x="19" y="22"/>
                      </a:lnTo>
                      <a:lnTo>
                        <a:pt x="18" y="25"/>
                      </a:lnTo>
                      <a:lnTo>
                        <a:pt x="17" y="29"/>
                      </a:lnTo>
                      <a:lnTo>
                        <a:pt x="16" y="34"/>
                      </a:lnTo>
                      <a:lnTo>
                        <a:pt x="1" y="32"/>
                      </a:lnTo>
                      <a:lnTo>
                        <a:pt x="5" y="18"/>
                      </a:lnTo>
                      <a:lnTo>
                        <a:pt x="13" y="8"/>
                      </a:lnTo>
                      <a:lnTo>
                        <a:pt x="24"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937"/>
                <p:cNvSpPr>
                  <a:spLocks noEditPoints="1"/>
                </p:cNvSpPr>
                <p:nvPr/>
              </p:nvSpPr>
              <p:spPr bwMode="auto">
                <a:xfrm>
                  <a:off x="1976" y="1972"/>
                  <a:ext cx="38" cy="59"/>
                </a:xfrm>
                <a:custGeom>
                  <a:avLst/>
                  <a:gdLst>
                    <a:gd name="T0" fmla="*/ 37 w 76"/>
                    <a:gd name="T1" fmla="*/ 13 h 117"/>
                    <a:gd name="T2" fmla="*/ 32 w 76"/>
                    <a:gd name="T3" fmla="*/ 13 h 117"/>
                    <a:gd name="T4" fmla="*/ 28 w 76"/>
                    <a:gd name="T5" fmla="*/ 16 h 117"/>
                    <a:gd name="T6" fmla="*/ 25 w 76"/>
                    <a:gd name="T7" fmla="*/ 18 h 117"/>
                    <a:gd name="T8" fmla="*/ 21 w 76"/>
                    <a:gd name="T9" fmla="*/ 21 h 117"/>
                    <a:gd name="T10" fmla="*/ 17 w 76"/>
                    <a:gd name="T11" fmla="*/ 30 h 117"/>
                    <a:gd name="T12" fmla="*/ 15 w 76"/>
                    <a:gd name="T13" fmla="*/ 43 h 117"/>
                    <a:gd name="T14" fmla="*/ 15 w 76"/>
                    <a:gd name="T15" fmla="*/ 59 h 117"/>
                    <a:gd name="T16" fmla="*/ 15 w 76"/>
                    <a:gd name="T17" fmla="*/ 75 h 117"/>
                    <a:gd name="T18" fmla="*/ 17 w 76"/>
                    <a:gd name="T19" fmla="*/ 88 h 117"/>
                    <a:gd name="T20" fmla="*/ 21 w 76"/>
                    <a:gd name="T21" fmla="*/ 96 h 117"/>
                    <a:gd name="T22" fmla="*/ 25 w 76"/>
                    <a:gd name="T23" fmla="*/ 99 h 117"/>
                    <a:gd name="T24" fmla="*/ 28 w 76"/>
                    <a:gd name="T25" fmla="*/ 102 h 117"/>
                    <a:gd name="T26" fmla="*/ 32 w 76"/>
                    <a:gd name="T27" fmla="*/ 103 h 117"/>
                    <a:gd name="T28" fmla="*/ 38 w 76"/>
                    <a:gd name="T29" fmla="*/ 104 h 117"/>
                    <a:gd name="T30" fmla="*/ 42 w 76"/>
                    <a:gd name="T31" fmla="*/ 103 h 117"/>
                    <a:gd name="T32" fmla="*/ 46 w 76"/>
                    <a:gd name="T33" fmla="*/ 102 h 117"/>
                    <a:gd name="T34" fmla="*/ 50 w 76"/>
                    <a:gd name="T35" fmla="*/ 99 h 117"/>
                    <a:gd name="T36" fmla="*/ 54 w 76"/>
                    <a:gd name="T37" fmla="*/ 96 h 117"/>
                    <a:gd name="T38" fmla="*/ 57 w 76"/>
                    <a:gd name="T39" fmla="*/ 88 h 117"/>
                    <a:gd name="T40" fmla="*/ 59 w 76"/>
                    <a:gd name="T41" fmla="*/ 75 h 117"/>
                    <a:gd name="T42" fmla="*/ 60 w 76"/>
                    <a:gd name="T43" fmla="*/ 59 h 117"/>
                    <a:gd name="T44" fmla="*/ 59 w 76"/>
                    <a:gd name="T45" fmla="*/ 43 h 117"/>
                    <a:gd name="T46" fmla="*/ 57 w 76"/>
                    <a:gd name="T47" fmla="*/ 31 h 117"/>
                    <a:gd name="T48" fmla="*/ 54 w 76"/>
                    <a:gd name="T49" fmla="*/ 22 h 117"/>
                    <a:gd name="T50" fmla="*/ 51 w 76"/>
                    <a:gd name="T51" fmla="*/ 19 h 117"/>
                    <a:gd name="T52" fmla="*/ 46 w 76"/>
                    <a:gd name="T53" fmla="*/ 16 h 117"/>
                    <a:gd name="T54" fmla="*/ 42 w 76"/>
                    <a:gd name="T55" fmla="*/ 13 h 117"/>
                    <a:gd name="T56" fmla="*/ 37 w 76"/>
                    <a:gd name="T57" fmla="*/ 13 h 117"/>
                    <a:gd name="T58" fmla="*/ 38 w 76"/>
                    <a:gd name="T59" fmla="*/ 0 h 117"/>
                    <a:gd name="T60" fmla="*/ 43 w 76"/>
                    <a:gd name="T61" fmla="*/ 0 h 117"/>
                    <a:gd name="T62" fmla="*/ 49 w 76"/>
                    <a:gd name="T63" fmla="*/ 2 h 117"/>
                    <a:gd name="T64" fmla="*/ 54 w 76"/>
                    <a:gd name="T65" fmla="*/ 4 h 117"/>
                    <a:gd name="T66" fmla="*/ 58 w 76"/>
                    <a:gd name="T67" fmla="*/ 7 h 117"/>
                    <a:gd name="T68" fmla="*/ 63 w 76"/>
                    <a:gd name="T69" fmla="*/ 10 h 117"/>
                    <a:gd name="T70" fmla="*/ 66 w 76"/>
                    <a:gd name="T71" fmla="*/ 15 h 117"/>
                    <a:gd name="T72" fmla="*/ 68 w 76"/>
                    <a:gd name="T73" fmla="*/ 20 h 117"/>
                    <a:gd name="T74" fmla="*/ 70 w 76"/>
                    <a:gd name="T75" fmla="*/ 25 h 117"/>
                    <a:gd name="T76" fmla="*/ 72 w 76"/>
                    <a:gd name="T77" fmla="*/ 32 h 117"/>
                    <a:gd name="T78" fmla="*/ 75 w 76"/>
                    <a:gd name="T79" fmla="*/ 44 h 117"/>
                    <a:gd name="T80" fmla="*/ 76 w 76"/>
                    <a:gd name="T81" fmla="*/ 59 h 117"/>
                    <a:gd name="T82" fmla="*/ 75 w 76"/>
                    <a:gd name="T83" fmla="*/ 77 h 117"/>
                    <a:gd name="T84" fmla="*/ 71 w 76"/>
                    <a:gd name="T85" fmla="*/ 93 h 117"/>
                    <a:gd name="T86" fmla="*/ 66 w 76"/>
                    <a:gd name="T87" fmla="*/ 103 h 117"/>
                    <a:gd name="T88" fmla="*/ 58 w 76"/>
                    <a:gd name="T89" fmla="*/ 111 h 117"/>
                    <a:gd name="T90" fmla="*/ 49 w 76"/>
                    <a:gd name="T91" fmla="*/ 116 h 117"/>
                    <a:gd name="T92" fmla="*/ 38 w 76"/>
                    <a:gd name="T93" fmla="*/ 117 h 117"/>
                    <a:gd name="T94" fmla="*/ 27 w 76"/>
                    <a:gd name="T95" fmla="*/ 116 h 117"/>
                    <a:gd name="T96" fmla="*/ 18 w 76"/>
                    <a:gd name="T97" fmla="*/ 113 h 117"/>
                    <a:gd name="T98" fmla="*/ 11 w 76"/>
                    <a:gd name="T99" fmla="*/ 107 h 117"/>
                    <a:gd name="T100" fmla="*/ 4 w 76"/>
                    <a:gd name="T101" fmla="*/ 95 h 117"/>
                    <a:gd name="T102" fmla="*/ 1 w 76"/>
                    <a:gd name="T103" fmla="*/ 78 h 117"/>
                    <a:gd name="T104" fmla="*/ 0 w 76"/>
                    <a:gd name="T105" fmla="*/ 59 h 117"/>
                    <a:gd name="T106" fmla="*/ 1 w 76"/>
                    <a:gd name="T107" fmla="*/ 41 h 117"/>
                    <a:gd name="T108" fmla="*/ 4 w 76"/>
                    <a:gd name="T109" fmla="*/ 25 h 117"/>
                    <a:gd name="T110" fmla="*/ 8 w 76"/>
                    <a:gd name="T111" fmla="*/ 15 h 117"/>
                    <a:gd name="T112" fmla="*/ 16 w 76"/>
                    <a:gd name="T113" fmla="*/ 6 h 117"/>
                    <a:gd name="T114" fmla="*/ 26 w 76"/>
                    <a:gd name="T115" fmla="*/ 2 h 117"/>
                    <a:gd name="T116" fmla="*/ 38 w 76"/>
                    <a:gd name="T1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7">
                      <a:moveTo>
                        <a:pt x="37" y="13"/>
                      </a:moveTo>
                      <a:lnTo>
                        <a:pt x="32" y="13"/>
                      </a:lnTo>
                      <a:lnTo>
                        <a:pt x="28" y="16"/>
                      </a:lnTo>
                      <a:lnTo>
                        <a:pt x="25" y="18"/>
                      </a:lnTo>
                      <a:lnTo>
                        <a:pt x="21" y="21"/>
                      </a:lnTo>
                      <a:lnTo>
                        <a:pt x="17" y="30"/>
                      </a:lnTo>
                      <a:lnTo>
                        <a:pt x="15" y="43"/>
                      </a:lnTo>
                      <a:lnTo>
                        <a:pt x="15" y="59"/>
                      </a:lnTo>
                      <a:lnTo>
                        <a:pt x="15" y="75"/>
                      </a:lnTo>
                      <a:lnTo>
                        <a:pt x="17" y="88"/>
                      </a:lnTo>
                      <a:lnTo>
                        <a:pt x="21" y="96"/>
                      </a:lnTo>
                      <a:lnTo>
                        <a:pt x="25" y="99"/>
                      </a:lnTo>
                      <a:lnTo>
                        <a:pt x="28" y="102"/>
                      </a:lnTo>
                      <a:lnTo>
                        <a:pt x="32" y="103"/>
                      </a:lnTo>
                      <a:lnTo>
                        <a:pt x="38" y="104"/>
                      </a:lnTo>
                      <a:lnTo>
                        <a:pt x="42" y="103"/>
                      </a:lnTo>
                      <a:lnTo>
                        <a:pt x="46" y="102"/>
                      </a:lnTo>
                      <a:lnTo>
                        <a:pt x="50" y="99"/>
                      </a:lnTo>
                      <a:lnTo>
                        <a:pt x="54" y="96"/>
                      </a:lnTo>
                      <a:lnTo>
                        <a:pt x="57" y="88"/>
                      </a:lnTo>
                      <a:lnTo>
                        <a:pt x="59" y="75"/>
                      </a:lnTo>
                      <a:lnTo>
                        <a:pt x="60" y="59"/>
                      </a:lnTo>
                      <a:lnTo>
                        <a:pt x="59" y="43"/>
                      </a:lnTo>
                      <a:lnTo>
                        <a:pt x="57" y="31"/>
                      </a:lnTo>
                      <a:lnTo>
                        <a:pt x="54" y="22"/>
                      </a:lnTo>
                      <a:lnTo>
                        <a:pt x="51" y="19"/>
                      </a:lnTo>
                      <a:lnTo>
                        <a:pt x="46" y="16"/>
                      </a:lnTo>
                      <a:lnTo>
                        <a:pt x="42" y="13"/>
                      </a:lnTo>
                      <a:lnTo>
                        <a:pt x="37" y="13"/>
                      </a:lnTo>
                      <a:close/>
                      <a:moveTo>
                        <a:pt x="38" y="0"/>
                      </a:moveTo>
                      <a:lnTo>
                        <a:pt x="43" y="0"/>
                      </a:lnTo>
                      <a:lnTo>
                        <a:pt x="49" y="2"/>
                      </a:lnTo>
                      <a:lnTo>
                        <a:pt x="54" y="4"/>
                      </a:lnTo>
                      <a:lnTo>
                        <a:pt x="58" y="7"/>
                      </a:lnTo>
                      <a:lnTo>
                        <a:pt x="63" y="10"/>
                      </a:lnTo>
                      <a:lnTo>
                        <a:pt x="66" y="15"/>
                      </a:lnTo>
                      <a:lnTo>
                        <a:pt x="68" y="20"/>
                      </a:lnTo>
                      <a:lnTo>
                        <a:pt x="70" y="25"/>
                      </a:lnTo>
                      <a:lnTo>
                        <a:pt x="72" y="32"/>
                      </a:lnTo>
                      <a:lnTo>
                        <a:pt x="75" y="44"/>
                      </a:lnTo>
                      <a:lnTo>
                        <a:pt x="76" y="59"/>
                      </a:lnTo>
                      <a:lnTo>
                        <a:pt x="75" y="77"/>
                      </a:lnTo>
                      <a:lnTo>
                        <a:pt x="71" y="93"/>
                      </a:lnTo>
                      <a:lnTo>
                        <a:pt x="66" y="103"/>
                      </a:lnTo>
                      <a:lnTo>
                        <a:pt x="58" y="111"/>
                      </a:lnTo>
                      <a:lnTo>
                        <a:pt x="49" y="116"/>
                      </a:lnTo>
                      <a:lnTo>
                        <a:pt x="38" y="117"/>
                      </a:lnTo>
                      <a:lnTo>
                        <a:pt x="27" y="116"/>
                      </a:lnTo>
                      <a:lnTo>
                        <a:pt x="18" y="113"/>
                      </a:lnTo>
                      <a:lnTo>
                        <a:pt x="11" y="107"/>
                      </a:lnTo>
                      <a:lnTo>
                        <a:pt x="4" y="95"/>
                      </a:lnTo>
                      <a:lnTo>
                        <a:pt x="1" y="78"/>
                      </a:lnTo>
                      <a:lnTo>
                        <a:pt x="0" y="59"/>
                      </a:lnTo>
                      <a:lnTo>
                        <a:pt x="1" y="41"/>
                      </a:lnTo>
                      <a:lnTo>
                        <a:pt x="4" y="25"/>
                      </a:lnTo>
                      <a:lnTo>
                        <a:pt x="8" y="15"/>
                      </a:lnTo>
                      <a:lnTo>
                        <a:pt x="16" y="6"/>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938"/>
                <p:cNvSpPr>
                  <a:spLocks noEditPoints="1"/>
                </p:cNvSpPr>
                <p:nvPr/>
              </p:nvSpPr>
              <p:spPr bwMode="auto">
                <a:xfrm>
                  <a:off x="2020" y="1972"/>
                  <a:ext cx="38" cy="59"/>
                </a:xfrm>
                <a:custGeom>
                  <a:avLst/>
                  <a:gdLst>
                    <a:gd name="T0" fmla="*/ 38 w 75"/>
                    <a:gd name="T1" fmla="*/ 13 h 117"/>
                    <a:gd name="T2" fmla="*/ 33 w 75"/>
                    <a:gd name="T3" fmla="*/ 13 h 117"/>
                    <a:gd name="T4" fmla="*/ 29 w 75"/>
                    <a:gd name="T5" fmla="*/ 16 h 117"/>
                    <a:gd name="T6" fmla="*/ 25 w 75"/>
                    <a:gd name="T7" fmla="*/ 18 h 117"/>
                    <a:gd name="T8" fmla="*/ 21 w 75"/>
                    <a:gd name="T9" fmla="*/ 21 h 117"/>
                    <a:gd name="T10" fmla="*/ 18 w 75"/>
                    <a:gd name="T11" fmla="*/ 30 h 117"/>
                    <a:gd name="T12" fmla="*/ 16 w 75"/>
                    <a:gd name="T13" fmla="*/ 43 h 117"/>
                    <a:gd name="T14" fmla="*/ 15 w 75"/>
                    <a:gd name="T15" fmla="*/ 59 h 117"/>
                    <a:gd name="T16" fmla="*/ 16 w 75"/>
                    <a:gd name="T17" fmla="*/ 75 h 117"/>
                    <a:gd name="T18" fmla="*/ 18 w 75"/>
                    <a:gd name="T19" fmla="*/ 88 h 117"/>
                    <a:gd name="T20" fmla="*/ 21 w 75"/>
                    <a:gd name="T21" fmla="*/ 96 h 117"/>
                    <a:gd name="T22" fmla="*/ 25 w 75"/>
                    <a:gd name="T23" fmla="*/ 99 h 117"/>
                    <a:gd name="T24" fmla="*/ 29 w 75"/>
                    <a:gd name="T25" fmla="*/ 102 h 117"/>
                    <a:gd name="T26" fmla="*/ 33 w 75"/>
                    <a:gd name="T27" fmla="*/ 103 h 117"/>
                    <a:gd name="T28" fmla="*/ 38 w 75"/>
                    <a:gd name="T29" fmla="*/ 104 h 117"/>
                    <a:gd name="T30" fmla="*/ 42 w 75"/>
                    <a:gd name="T31" fmla="*/ 103 h 117"/>
                    <a:gd name="T32" fmla="*/ 46 w 75"/>
                    <a:gd name="T33" fmla="*/ 102 h 117"/>
                    <a:gd name="T34" fmla="*/ 51 w 75"/>
                    <a:gd name="T35" fmla="*/ 99 h 117"/>
                    <a:gd name="T36" fmla="*/ 54 w 75"/>
                    <a:gd name="T37" fmla="*/ 96 h 117"/>
                    <a:gd name="T38" fmla="*/ 57 w 75"/>
                    <a:gd name="T39" fmla="*/ 88 h 117"/>
                    <a:gd name="T40" fmla="*/ 59 w 75"/>
                    <a:gd name="T41" fmla="*/ 75 h 117"/>
                    <a:gd name="T42" fmla="*/ 60 w 75"/>
                    <a:gd name="T43" fmla="*/ 59 h 117"/>
                    <a:gd name="T44" fmla="*/ 59 w 75"/>
                    <a:gd name="T45" fmla="*/ 43 h 117"/>
                    <a:gd name="T46" fmla="*/ 57 w 75"/>
                    <a:gd name="T47" fmla="*/ 31 h 117"/>
                    <a:gd name="T48" fmla="*/ 54 w 75"/>
                    <a:gd name="T49" fmla="*/ 22 h 117"/>
                    <a:gd name="T50" fmla="*/ 51 w 75"/>
                    <a:gd name="T51" fmla="*/ 19 h 117"/>
                    <a:gd name="T52" fmla="*/ 46 w 75"/>
                    <a:gd name="T53" fmla="*/ 16 h 117"/>
                    <a:gd name="T54" fmla="*/ 42 w 75"/>
                    <a:gd name="T55" fmla="*/ 13 h 117"/>
                    <a:gd name="T56" fmla="*/ 38 w 75"/>
                    <a:gd name="T57" fmla="*/ 13 h 117"/>
                    <a:gd name="T58" fmla="*/ 38 w 75"/>
                    <a:gd name="T59" fmla="*/ 0 h 117"/>
                    <a:gd name="T60" fmla="*/ 44 w 75"/>
                    <a:gd name="T61" fmla="*/ 0 h 117"/>
                    <a:gd name="T62" fmla="*/ 49 w 75"/>
                    <a:gd name="T63" fmla="*/ 2 h 117"/>
                    <a:gd name="T64" fmla="*/ 54 w 75"/>
                    <a:gd name="T65" fmla="*/ 4 h 117"/>
                    <a:gd name="T66" fmla="*/ 59 w 75"/>
                    <a:gd name="T67" fmla="*/ 7 h 117"/>
                    <a:gd name="T68" fmla="*/ 62 w 75"/>
                    <a:gd name="T69" fmla="*/ 10 h 117"/>
                    <a:gd name="T70" fmla="*/ 66 w 75"/>
                    <a:gd name="T71" fmla="*/ 15 h 117"/>
                    <a:gd name="T72" fmla="*/ 69 w 75"/>
                    <a:gd name="T73" fmla="*/ 20 h 117"/>
                    <a:gd name="T74" fmla="*/ 71 w 75"/>
                    <a:gd name="T75" fmla="*/ 25 h 117"/>
                    <a:gd name="T76" fmla="*/ 73 w 75"/>
                    <a:gd name="T77" fmla="*/ 32 h 117"/>
                    <a:gd name="T78" fmla="*/ 74 w 75"/>
                    <a:gd name="T79" fmla="*/ 44 h 117"/>
                    <a:gd name="T80" fmla="*/ 75 w 75"/>
                    <a:gd name="T81" fmla="*/ 59 h 117"/>
                    <a:gd name="T82" fmla="*/ 74 w 75"/>
                    <a:gd name="T83" fmla="*/ 77 h 117"/>
                    <a:gd name="T84" fmla="*/ 71 w 75"/>
                    <a:gd name="T85" fmla="*/ 93 h 117"/>
                    <a:gd name="T86" fmla="*/ 66 w 75"/>
                    <a:gd name="T87" fmla="*/ 103 h 117"/>
                    <a:gd name="T88" fmla="*/ 58 w 75"/>
                    <a:gd name="T89" fmla="*/ 111 h 117"/>
                    <a:gd name="T90" fmla="*/ 49 w 75"/>
                    <a:gd name="T91" fmla="*/ 116 h 117"/>
                    <a:gd name="T92" fmla="*/ 38 w 75"/>
                    <a:gd name="T93" fmla="*/ 117 h 117"/>
                    <a:gd name="T94" fmla="*/ 27 w 75"/>
                    <a:gd name="T95" fmla="*/ 116 h 117"/>
                    <a:gd name="T96" fmla="*/ 18 w 75"/>
                    <a:gd name="T97" fmla="*/ 113 h 117"/>
                    <a:gd name="T98" fmla="*/ 12 w 75"/>
                    <a:gd name="T99" fmla="*/ 107 h 117"/>
                    <a:gd name="T100" fmla="*/ 5 w 75"/>
                    <a:gd name="T101" fmla="*/ 95 h 117"/>
                    <a:gd name="T102" fmla="*/ 1 w 75"/>
                    <a:gd name="T103" fmla="*/ 78 h 117"/>
                    <a:gd name="T104" fmla="*/ 0 w 75"/>
                    <a:gd name="T105" fmla="*/ 59 h 117"/>
                    <a:gd name="T106" fmla="*/ 1 w 75"/>
                    <a:gd name="T107" fmla="*/ 41 h 117"/>
                    <a:gd name="T108" fmla="*/ 4 w 75"/>
                    <a:gd name="T109" fmla="*/ 25 h 117"/>
                    <a:gd name="T110" fmla="*/ 9 w 75"/>
                    <a:gd name="T111" fmla="*/ 15 h 117"/>
                    <a:gd name="T112" fmla="*/ 17 w 75"/>
                    <a:gd name="T113" fmla="*/ 6 h 117"/>
                    <a:gd name="T114" fmla="*/ 26 w 75"/>
                    <a:gd name="T115" fmla="*/ 2 h 117"/>
                    <a:gd name="T116" fmla="*/ 38 w 75"/>
                    <a:gd name="T1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117">
                      <a:moveTo>
                        <a:pt x="38" y="13"/>
                      </a:moveTo>
                      <a:lnTo>
                        <a:pt x="33" y="13"/>
                      </a:lnTo>
                      <a:lnTo>
                        <a:pt x="29" y="16"/>
                      </a:lnTo>
                      <a:lnTo>
                        <a:pt x="25" y="18"/>
                      </a:lnTo>
                      <a:lnTo>
                        <a:pt x="21" y="21"/>
                      </a:lnTo>
                      <a:lnTo>
                        <a:pt x="18" y="30"/>
                      </a:lnTo>
                      <a:lnTo>
                        <a:pt x="16" y="43"/>
                      </a:lnTo>
                      <a:lnTo>
                        <a:pt x="15" y="59"/>
                      </a:lnTo>
                      <a:lnTo>
                        <a:pt x="16" y="75"/>
                      </a:lnTo>
                      <a:lnTo>
                        <a:pt x="18" y="88"/>
                      </a:lnTo>
                      <a:lnTo>
                        <a:pt x="21" y="96"/>
                      </a:lnTo>
                      <a:lnTo>
                        <a:pt x="25" y="99"/>
                      </a:lnTo>
                      <a:lnTo>
                        <a:pt x="29" y="102"/>
                      </a:lnTo>
                      <a:lnTo>
                        <a:pt x="33" y="103"/>
                      </a:lnTo>
                      <a:lnTo>
                        <a:pt x="38" y="104"/>
                      </a:lnTo>
                      <a:lnTo>
                        <a:pt x="42" y="103"/>
                      </a:lnTo>
                      <a:lnTo>
                        <a:pt x="46" y="102"/>
                      </a:lnTo>
                      <a:lnTo>
                        <a:pt x="51" y="99"/>
                      </a:lnTo>
                      <a:lnTo>
                        <a:pt x="54" y="96"/>
                      </a:lnTo>
                      <a:lnTo>
                        <a:pt x="57" y="88"/>
                      </a:lnTo>
                      <a:lnTo>
                        <a:pt x="59" y="75"/>
                      </a:lnTo>
                      <a:lnTo>
                        <a:pt x="60" y="59"/>
                      </a:lnTo>
                      <a:lnTo>
                        <a:pt x="59" y="43"/>
                      </a:lnTo>
                      <a:lnTo>
                        <a:pt x="57" y="31"/>
                      </a:lnTo>
                      <a:lnTo>
                        <a:pt x="54" y="22"/>
                      </a:lnTo>
                      <a:lnTo>
                        <a:pt x="51" y="19"/>
                      </a:lnTo>
                      <a:lnTo>
                        <a:pt x="46" y="16"/>
                      </a:lnTo>
                      <a:lnTo>
                        <a:pt x="42" y="13"/>
                      </a:lnTo>
                      <a:lnTo>
                        <a:pt x="38" y="13"/>
                      </a:lnTo>
                      <a:close/>
                      <a:moveTo>
                        <a:pt x="38" y="0"/>
                      </a:moveTo>
                      <a:lnTo>
                        <a:pt x="44" y="0"/>
                      </a:lnTo>
                      <a:lnTo>
                        <a:pt x="49" y="2"/>
                      </a:lnTo>
                      <a:lnTo>
                        <a:pt x="54" y="4"/>
                      </a:lnTo>
                      <a:lnTo>
                        <a:pt x="59" y="7"/>
                      </a:lnTo>
                      <a:lnTo>
                        <a:pt x="62" y="10"/>
                      </a:lnTo>
                      <a:lnTo>
                        <a:pt x="66" y="15"/>
                      </a:lnTo>
                      <a:lnTo>
                        <a:pt x="69" y="20"/>
                      </a:lnTo>
                      <a:lnTo>
                        <a:pt x="71" y="25"/>
                      </a:lnTo>
                      <a:lnTo>
                        <a:pt x="73" y="32"/>
                      </a:lnTo>
                      <a:lnTo>
                        <a:pt x="74" y="44"/>
                      </a:lnTo>
                      <a:lnTo>
                        <a:pt x="75" y="59"/>
                      </a:lnTo>
                      <a:lnTo>
                        <a:pt x="74" y="77"/>
                      </a:lnTo>
                      <a:lnTo>
                        <a:pt x="71" y="93"/>
                      </a:lnTo>
                      <a:lnTo>
                        <a:pt x="66" y="103"/>
                      </a:lnTo>
                      <a:lnTo>
                        <a:pt x="58" y="111"/>
                      </a:lnTo>
                      <a:lnTo>
                        <a:pt x="49" y="116"/>
                      </a:lnTo>
                      <a:lnTo>
                        <a:pt x="38" y="117"/>
                      </a:lnTo>
                      <a:lnTo>
                        <a:pt x="27" y="116"/>
                      </a:lnTo>
                      <a:lnTo>
                        <a:pt x="18" y="113"/>
                      </a:lnTo>
                      <a:lnTo>
                        <a:pt x="12" y="107"/>
                      </a:lnTo>
                      <a:lnTo>
                        <a:pt x="5" y="95"/>
                      </a:lnTo>
                      <a:lnTo>
                        <a:pt x="1" y="78"/>
                      </a:lnTo>
                      <a:lnTo>
                        <a:pt x="0" y="59"/>
                      </a:lnTo>
                      <a:lnTo>
                        <a:pt x="1" y="41"/>
                      </a:lnTo>
                      <a:lnTo>
                        <a:pt x="4" y="25"/>
                      </a:lnTo>
                      <a:lnTo>
                        <a:pt x="9" y="15"/>
                      </a:lnTo>
                      <a:lnTo>
                        <a:pt x="17" y="6"/>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Line 1939"/>
                <p:cNvSpPr>
                  <a:spLocks noChangeShapeType="1"/>
                </p:cNvSpPr>
                <p:nvPr/>
              </p:nvSpPr>
              <p:spPr bwMode="auto">
                <a:xfrm>
                  <a:off x="503" y="194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40"/>
                <p:cNvSpPr>
                  <a:spLocks noChangeShapeType="1"/>
                </p:cNvSpPr>
                <p:nvPr/>
              </p:nvSpPr>
              <p:spPr bwMode="auto">
                <a:xfrm flipH="1">
                  <a:off x="1991" y="194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Freeform 1941"/>
                <p:cNvSpPr>
                  <a:spLocks noEditPoints="1"/>
                </p:cNvSpPr>
                <p:nvPr/>
              </p:nvSpPr>
              <p:spPr bwMode="auto">
                <a:xfrm>
                  <a:off x="452" y="1918"/>
                  <a:ext cx="37" cy="58"/>
                </a:xfrm>
                <a:custGeom>
                  <a:avLst/>
                  <a:gdLst>
                    <a:gd name="T0" fmla="*/ 38 w 76"/>
                    <a:gd name="T1" fmla="*/ 13 h 117"/>
                    <a:gd name="T2" fmla="*/ 34 w 76"/>
                    <a:gd name="T3" fmla="*/ 13 h 117"/>
                    <a:gd name="T4" fmla="*/ 29 w 76"/>
                    <a:gd name="T5" fmla="*/ 15 h 117"/>
                    <a:gd name="T6" fmla="*/ 26 w 76"/>
                    <a:gd name="T7" fmla="*/ 17 h 117"/>
                    <a:gd name="T8" fmla="*/ 23 w 76"/>
                    <a:gd name="T9" fmla="*/ 21 h 117"/>
                    <a:gd name="T10" fmla="*/ 18 w 76"/>
                    <a:gd name="T11" fmla="*/ 29 h 117"/>
                    <a:gd name="T12" fmla="*/ 16 w 76"/>
                    <a:gd name="T13" fmla="*/ 42 h 117"/>
                    <a:gd name="T14" fmla="*/ 15 w 76"/>
                    <a:gd name="T15" fmla="*/ 59 h 117"/>
                    <a:gd name="T16" fmla="*/ 16 w 76"/>
                    <a:gd name="T17" fmla="*/ 75 h 117"/>
                    <a:gd name="T18" fmla="*/ 18 w 76"/>
                    <a:gd name="T19" fmla="*/ 88 h 117"/>
                    <a:gd name="T20" fmla="*/ 22 w 76"/>
                    <a:gd name="T21" fmla="*/ 95 h 117"/>
                    <a:gd name="T22" fmla="*/ 26 w 76"/>
                    <a:gd name="T23" fmla="*/ 99 h 117"/>
                    <a:gd name="T24" fmla="*/ 29 w 76"/>
                    <a:gd name="T25" fmla="*/ 102 h 117"/>
                    <a:gd name="T26" fmla="*/ 34 w 76"/>
                    <a:gd name="T27" fmla="*/ 103 h 117"/>
                    <a:gd name="T28" fmla="*/ 38 w 76"/>
                    <a:gd name="T29" fmla="*/ 104 h 117"/>
                    <a:gd name="T30" fmla="*/ 43 w 76"/>
                    <a:gd name="T31" fmla="*/ 103 h 117"/>
                    <a:gd name="T32" fmla="*/ 48 w 76"/>
                    <a:gd name="T33" fmla="*/ 102 h 117"/>
                    <a:gd name="T34" fmla="*/ 51 w 76"/>
                    <a:gd name="T35" fmla="*/ 99 h 117"/>
                    <a:gd name="T36" fmla="*/ 54 w 76"/>
                    <a:gd name="T37" fmla="*/ 95 h 117"/>
                    <a:gd name="T38" fmla="*/ 59 w 76"/>
                    <a:gd name="T39" fmla="*/ 88 h 117"/>
                    <a:gd name="T40" fmla="*/ 61 w 76"/>
                    <a:gd name="T41" fmla="*/ 75 h 117"/>
                    <a:gd name="T42" fmla="*/ 61 w 76"/>
                    <a:gd name="T43" fmla="*/ 59 h 117"/>
                    <a:gd name="T44" fmla="*/ 61 w 76"/>
                    <a:gd name="T45" fmla="*/ 42 h 117"/>
                    <a:gd name="T46" fmla="*/ 59 w 76"/>
                    <a:gd name="T47" fmla="*/ 30 h 117"/>
                    <a:gd name="T48" fmla="*/ 55 w 76"/>
                    <a:gd name="T49" fmla="*/ 22 h 117"/>
                    <a:gd name="T50" fmla="*/ 51 w 76"/>
                    <a:gd name="T51" fmla="*/ 19 h 117"/>
                    <a:gd name="T52" fmla="*/ 48 w 76"/>
                    <a:gd name="T53" fmla="*/ 15 h 117"/>
                    <a:gd name="T54" fmla="*/ 43 w 76"/>
                    <a:gd name="T55" fmla="*/ 14 h 117"/>
                    <a:gd name="T56" fmla="*/ 38 w 76"/>
                    <a:gd name="T57" fmla="*/ 13 h 117"/>
                    <a:gd name="T58" fmla="*/ 38 w 76"/>
                    <a:gd name="T59" fmla="*/ 0 h 117"/>
                    <a:gd name="T60" fmla="*/ 44 w 76"/>
                    <a:gd name="T61" fmla="*/ 0 h 117"/>
                    <a:gd name="T62" fmla="*/ 50 w 76"/>
                    <a:gd name="T63" fmla="*/ 1 h 117"/>
                    <a:gd name="T64" fmla="*/ 55 w 76"/>
                    <a:gd name="T65" fmla="*/ 3 h 117"/>
                    <a:gd name="T66" fmla="*/ 60 w 76"/>
                    <a:gd name="T67" fmla="*/ 7 h 117"/>
                    <a:gd name="T68" fmla="*/ 64 w 76"/>
                    <a:gd name="T69" fmla="*/ 10 h 117"/>
                    <a:gd name="T70" fmla="*/ 67 w 76"/>
                    <a:gd name="T71" fmla="*/ 14 h 117"/>
                    <a:gd name="T72" fmla="*/ 69 w 76"/>
                    <a:gd name="T73" fmla="*/ 20 h 117"/>
                    <a:gd name="T74" fmla="*/ 72 w 76"/>
                    <a:gd name="T75" fmla="*/ 25 h 117"/>
                    <a:gd name="T76" fmla="*/ 74 w 76"/>
                    <a:gd name="T77" fmla="*/ 32 h 117"/>
                    <a:gd name="T78" fmla="*/ 76 w 76"/>
                    <a:gd name="T79" fmla="*/ 43 h 117"/>
                    <a:gd name="T80" fmla="*/ 76 w 76"/>
                    <a:gd name="T81" fmla="*/ 59 h 117"/>
                    <a:gd name="T82" fmla="*/ 75 w 76"/>
                    <a:gd name="T83" fmla="*/ 77 h 117"/>
                    <a:gd name="T84" fmla="*/ 72 w 76"/>
                    <a:gd name="T85" fmla="*/ 92 h 117"/>
                    <a:gd name="T86" fmla="*/ 67 w 76"/>
                    <a:gd name="T87" fmla="*/ 103 h 117"/>
                    <a:gd name="T88" fmla="*/ 60 w 76"/>
                    <a:gd name="T89" fmla="*/ 111 h 117"/>
                    <a:gd name="T90" fmla="*/ 50 w 76"/>
                    <a:gd name="T91" fmla="*/ 116 h 117"/>
                    <a:gd name="T92" fmla="*/ 38 w 76"/>
                    <a:gd name="T93" fmla="*/ 117 h 117"/>
                    <a:gd name="T94" fmla="*/ 28 w 76"/>
                    <a:gd name="T95" fmla="*/ 116 h 117"/>
                    <a:gd name="T96" fmla="*/ 20 w 76"/>
                    <a:gd name="T97" fmla="*/ 113 h 117"/>
                    <a:gd name="T98" fmla="*/ 12 w 76"/>
                    <a:gd name="T99" fmla="*/ 106 h 117"/>
                    <a:gd name="T100" fmla="*/ 5 w 76"/>
                    <a:gd name="T101" fmla="*/ 94 h 117"/>
                    <a:gd name="T102" fmla="*/ 2 w 76"/>
                    <a:gd name="T103" fmla="*/ 78 h 117"/>
                    <a:gd name="T104" fmla="*/ 0 w 76"/>
                    <a:gd name="T105" fmla="*/ 59 h 117"/>
                    <a:gd name="T106" fmla="*/ 1 w 76"/>
                    <a:gd name="T107" fmla="*/ 40 h 117"/>
                    <a:gd name="T108" fmla="*/ 4 w 76"/>
                    <a:gd name="T109" fmla="*/ 25 h 117"/>
                    <a:gd name="T110" fmla="*/ 10 w 76"/>
                    <a:gd name="T111" fmla="*/ 14 h 117"/>
                    <a:gd name="T112" fmla="*/ 17 w 76"/>
                    <a:gd name="T113" fmla="*/ 6 h 117"/>
                    <a:gd name="T114" fmla="*/ 27 w 76"/>
                    <a:gd name="T115" fmla="*/ 1 h 117"/>
                    <a:gd name="T116" fmla="*/ 38 w 76"/>
                    <a:gd name="T1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7">
                      <a:moveTo>
                        <a:pt x="38" y="13"/>
                      </a:moveTo>
                      <a:lnTo>
                        <a:pt x="34" y="13"/>
                      </a:lnTo>
                      <a:lnTo>
                        <a:pt x="29" y="15"/>
                      </a:lnTo>
                      <a:lnTo>
                        <a:pt x="26" y="17"/>
                      </a:lnTo>
                      <a:lnTo>
                        <a:pt x="23" y="21"/>
                      </a:lnTo>
                      <a:lnTo>
                        <a:pt x="18" y="29"/>
                      </a:lnTo>
                      <a:lnTo>
                        <a:pt x="16" y="42"/>
                      </a:lnTo>
                      <a:lnTo>
                        <a:pt x="15" y="59"/>
                      </a:lnTo>
                      <a:lnTo>
                        <a:pt x="16" y="75"/>
                      </a:lnTo>
                      <a:lnTo>
                        <a:pt x="18" y="88"/>
                      </a:lnTo>
                      <a:lnTo>
                        <a:pt x="22" y="95"/>
                      </a:lnTo>
                      <a:lnTo>
                        <a:pt x="26" y="99"/>
                      </a:lnTo>
                      <a:lnTo>
                        <a:pt x="29" y="102"/>
                      </a:lnTo>
                      <a:lnTo>
                        <a:pt x="34" y="103"/>
                      </a:lnTo>
                      <a:lnTo>
                        <a:pt x="38" y="104"/>
                      </a:lnTo>
                      <a:lnTo>
                        <a:pt x="43" y="103"/>
                      </a:lnTo>
                      <a:lnTo>
                        <a:pt x="48" y="102"/>
                      </a:lnTo>
                      <a:lnTo>
                        <a:pt x="51" y="99"/>
                      </a:lnTo>
                      <a:lnTo>
                        <a:pt x="54" y="95"/>
                      </a:lnTo>
                      <a:lnTo>
                        <a:pt x="59" y="88"/>
                      </a:lnTo>
                      <a:lnTo>
                        <a:pt x="61" y="75"/>
                      </a:lnTo>
                      <a:lnTo>
                        <a:pt x="61" y="59"/>
                      </a:lnTo>
                      <a:lnTo>
                        <a:pt x="61" y="42"/>
                      </a:lnTo>
                      <a:lnTo>
                        <a:pt x="59" y="30"/>
                      </a:lnTo>
                      <a:lnTo>
                        <a:pt x="55" y="22"/>
                      </a:lnTo>
                      <a:lnTo>
                        <a:pt x="51" y="19"/>
                      </a:lnTo>
                      <a:lnTo>
                        <a:pt x="48" y="15"/>
                      </a:lnTo>
                      <a:lnTo>
                        <a:pt x="43" y="14"/>
                      </a:lnTo>
                      <a:lnTo>
                        <a:pt x="38" y="13"/>
                      </a:lnTo>
                      <a:close/>
                      <a:moveTo>
                        <a:pt x="38" y="0"/>
                      </a:moveTo>
                      <a:lnTo>
                        <a:pt x="44" y="0"/>
                      </a:lnTo>
                      <a:lnTo>
                        <a:pt x="50" y="1"/>
                      </a:lnTo>
                      <a:lnTo>
                        <a:pt x="55" y="3"/>
                      </a:lnTo>
                      <a:lnTo>
                        <a:pt x="60" y="7"/>
                      </a:lnTo>
                      <a:lnTo>
                        <a:pt x="64" y="10"/>
                      </a:lnTo>
                      <a:lnTo>
                        <a:pt x="67" y="14"/>
                      </a:lnTo>
                      <a:lnTo>
                        <a:pt x="69" y="20"/>
                      </a:lnTo>
                      <a:lnTo>
                        <a:pt x="72" y="25"/>
                      </a:lnTo>
                      <a:lnTo>
                        <a:pt x="74" y="32"/>
                      </a:lnTo>
                      <a:lnTo>
                        <a:pt x="76" y="43"/>
                      </a:lnTo>
                      <a:lnTo>
                        <a:pt x="76" y="59"/>
                      </a:lnTo>
                      <a:lnTo>
                        <a:pt x="75" y="77"/>
                      </a:lnTo>
                      <a:lnTo>
                        <a:pt x="72" y="92"/>
                      </a:lnTo>
                      <a:lnTo>
                        <a:pt x="67" y="103"/>
                      </a:lnTo>
                      <a:lnTo>
                        <a:pt x="60" y="111"/>
                      </a:lnTo>
                      <a:lnTo>
                        <a:pt x="50" y="116"/>
                      </a:lnTo>
                      <a:lnTo>
                        <a:pt x="38" y="117"/>
                      </a:lnTo>
                      <a:lnTo>
                        <a:pt x="28" y="116"/>
                      </a:lnTo>
                      <a:lnTo>
                        <a:pt x="20" y="113"/>
                      </a:lnTo>
                      <a:lnTo>
                        <a:pt x="12" y="106"/>
                      </a:lnTo>
                      <a:lnTo>
                        <a:pt x="5" y="94"/>
                      </a:lnTo>
                      <a:lnTo>
                        <a:pt x="2" y="78"/>
                      </a:lnTo>
                      <a:lnTo>
                        <a:pt x="0" y="59"/>
                      </a:lnTo>
                      <a:lnTo>
                        <a:pt x="1" y="40"/>
                      </a:lnTo>
                      <a:lnTo>
                        <a:pt x="4" y="25"/>
                      </a:lnTo>
                      <a:lnTo>
                        <a:pt x="10" y="14"/>
                      </a:lnTo>
                      <a:lnTo>
                        <a:pt x="17" y="6"/>
                      </a:lnTo>
                      <a:lnTo>
                        <a:pt x="27"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Line 1942"/>
                <p:cNvSpPr>
                  <a:spLocks noChangeShapeType="1"/>
                </p:cNvSpPr>
                <p:nvPr/>
              </p:nvSpPr>
              <p:spPr bwMode="auto">
                <a:xfrm>
                  <a:off x="503" y="1712"/>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43"/>
                <p:cNvSpPr>
                  <a:spLocks noChangeShapeType="1"/>
                </p:cNvSpPr>
                <p:nvPr/>
              </p:nvSpPr>
              <p:spPr bwMode="auto">
                <a:xfrm flipH="1">
                  <a:off x="1991" y="1712"/>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44"/>
                <p:cNvSpPr>
                  <a:spLocks/>
                </p:cNvSpPr>
                <p:nvPr/>
              </p:nvSpPr>
              <p:spPr bwMode="auto">
                <a:xfrm>
                  <a:off x="452" y="1685"/>
                  <a:ext cx="37" cy="58"/>
                </a:xfrm>
                <a:custGeom>
                  <a:avLst/>
                  <a:gdLst>
                    <a:gd name="T0" fmla="*/ 14 w 76"/>
                    <a:gd name="T1" fmla="*/ 0 h 115"/>
                    <a:gd name="T2" fmla="*/ 69 w 76"/>
                    <a:gd name="T3" fmla="*/ 0 h 115"/>
                    <a:gd name="T4" fmla="*/ 69 w 76"/>
                    <a:gd name="T5" fmla="*/ 15 h 115"/>
                    <a:gd name="T6" fmla="*/ 26 w 76"/>
                    <a:gd name="T7" fmla="*/ 15 h 115"/>
                    <a:gd name="T8" fmla="*/ 21 w 76"/>
                    <a:gd name="T9" fmla="*/ 44 h 115"/>
                    <a:gd name="T10" fmla="*/ 30 w 76"/>
                    <a:gd name="T11" fmla="*/ 39 h 115"/>
                    <a:gd name="T12" fmla="*/ 41 w 76"/>
                    <a:gd name="T13" fmla="*/ 36 h 115"/>
                    <a:gd name="T14" fmla="*/ 55 w 76"/>
                    <a:gd name="T15" fmla="*/ 39 h 115"/>
                    <a:gd name="T16" fmla="*/ 66 w 76"/>
                    <a:gd name="T17" fmla="*/ 47 h 115"/>
                    <a:gd name="T18" fmla="*/ 74 w 76"/>
                    <a:gd name="T19" fmla="*/ 59 h 115"/>
                    <a:gd name="T20" fmla="*/ 76 w 76"/>
                    <a:gd name="T21" fmla="*/ 74 h 115"/>
                    <a:gd name="T22" fmla="*/ 74 w 76"/>
                    <a:gd name="T23" fmla="*/ 88 h 115"/>
                    <a:gd name="T24" fmla="*/ 67 w 76"/>
                    <a:gd name="T25" fmla="*/ 101 h 115"/>
                    <a:gd name="T26" fmla="*/ 59 w 76"/>
                    <a:gd name="T27" fmla="*/ 109 h 115"/>
                    <a:gd name="T28" fmla="*/ 49 w 76"/>
                    <a:gd name="T29" fmla="*/ 113 h 115"/>
                    <a:gd name="T30" fmla="*/ 37 w 76"/>
                    <a:gd name="T31" fmla="*/ 115 h 115"/>
                    <a:gd name="T32" fmla="*/ 23 w 76"/>
                    <a:gd name="T33" fmla="*/ 113 h 115"/>
                    <a:gd name="T34" fmla="*/ 12 w 76"/>
                    <a:gd name="T35" fmla="*/ 107 h 115"/>
                    <a:gd name="T36" fmla="*/ 4 w 76"/>
                    <a:gd name="T37" fmla="*/ 96 h 115"/>
                    <a:gd name="T38" fmla="*/ 0 w 76"/>
                    <a:gd name="T39" fmla="*/ 83 h 115"/>
                    <a:gd name="T40" fmla="*/ 15 w 76"/>
                    <a:gd name="T41" fmla="*/ 82 h 115"/>
                    <a:gd name="T42" fmla="*/ 17 w 76"/>
                    <a:gd name="T43" fmla="*/ 88 h 115"/>
                    <a:gd name="T44" fmla="*/ 20 w 76"/>
                    <a:gd name="T45" fmla="*/ 93 h 115"/>
                    <a:gd name="T46" fmla="*/ 23 w 76"/>
                    <a:gd name="T47" fmla="*/ 97 h 115"/>
                    <a:gd name="T48" fmla="*/ 27 w 76"/>
                    <a:gd name="T49" fmla="*/ 99 h 115"/>
                    <a:gd name="T50" fmla="*/ 31 w 76"/>
                    <a:gd name="T51" fmla="*/ 101 h 115"/>
                    <a:gd name="T52" fmla="*/ 37 w 76"/>
                    <a:gd name="T53" fmla="*/ 101 h 115"/>
                    <a:gd name="T54" fmla="*/ 48 w 76"/>
                    <a:gd name="T55" fmla="*/ 100 h 115"/>
                    <a:gd name="T56" fmla="*/ 55 w 76"/>
                    <a:gd name="T57" fmla="*/ 95 h 115"/>
                    <a:gd name="T58" fmla="*/ 60 w 76"/>
                    <a:gd name="T59" fmla="*/ 86 h 115"/>
                    <a:gd name="T60" fmla="*/ 61 w 76"/>
                    <a:gd name="T61" fmla="*/ 75 h 115"/>
                    <a:gd name="T62" fmla="*/ 60 w 76"/>
                    <a:gd name="T63" fmla="*/ 64 h 115"/>
                    <a:gd name="T64" fmla="*/ 55 w 76"/>
                    <a:gd name="T65" fmla="*/ 57 h 115"/>
                    <a:gd name="T66" fmla="*/ 48 w 76"/>
                    <a:gd name="T67" fmla="*/ 52 h 115"/>
                    <a:gd name="T68" fmla="*/ 38 w 76"/>
                    <a:gd name="T69" fmla="*/ 49 h 115"/>
                    <a:gd name="T70" fmla="*/ 33 w 76"/>
                    <a:gd name="T71" fmla="*/ 50 h 115"/>
                    <a:gd name="T72" fmla="*/ 29 w 76"/>
                    <a:gd name="T73" fmla="*/ 50 h 115"/>
                    <a:gd name="T74" fmla="*/ 25 w 76"/>
                    <a:gd name="T75" fmla="*/ 53 h 115"/>
                    <a:gd name="T76" fmla="*/ 21 w 76"/>
                    <a:gd name="T77" fmla="*/ 56 h 115"/>
                    <a:gd name="T78" fmla="*/ 17 w 76"/>
                    <a:gd name="T79" fmla="*/ 60 h 115"/>
                    <a:gd name="T80" fmla="*/ 2 w 76"/>
                    <a:gd name="T81" fmla="*/ 58 h 115"/>
                    <a:gd name="T82" fmla="*/ 14 w 76"/>
                    <a:gd name="T8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115">
                      <a:moveTo>
                        <a:pt x="14" y="0"/>
                      </a:moveTo>
                      <a:lnTo>
                        <a:pt x="69" y="0"/>
                      </a:lnTo>
                      <a:lnTo>
                        <a:pt x="69" y="15"/>
                      </a:lnTo>
                      <a:lnTo>
                        <a:pt x="26" y="15"/>
                      </a:lnTo>
                      <a:lnTo>
                        <a:pt x="21" y="44"/>
                      </a:lnTo>
                      <a:lnTo>
                        <a:pt x="30" y="39"/>
                      </a:lnTo>
                      <a:lnTo>
                        <a:pt x="41" y="36"/>
                      </a:lnTo>
                      <a:lnTo>
                        <a:pt x="55" y="39"/>
                      </a:lnTo>
                      <a:lnTo>
                        <a:pt x="66" y="47"/>
                      </a:lnTo>
                      <a:lnTo>
                        <a:pt x="74" y="59"/>
                      </a:lnTo>
                      <a:lnTo>
                        <a:pt x="76" y="74"/>
                      </a:lnTo>
                      <a:lnTo>
                        <a:pt x="74" y="88"/>
                      </a:lnTo>
                      <a:lnTo>
                        <a:pt x="67" y="101"/>
                      </a:lnTo>
                      <a:lnTo>
                        <a:pt x="59" y="109"/>
                      </a:lnTo>
                      <a:lnTo>
                        <a:pt x="49" y="113"/>
                      </a:lnTo>
                      <a:lnTo>
                        <a:pt x="37" y="115"/>
                      </a:lnTo>
                      <a:lnTo>
                        <a:pt x="23" y="113"/>
                      </a:lnTo>
                      <a:lnTo>
                        <a:pt x="12" y="107"/>
                      </a:lnTo>
                      <a:lnTo>
                        <a:pt x="4" y="96"/>
                      </a:lnTo>
                      <a:lnTo>
                        <a:pt x="0" y="83"/>
                      </a:lnTo>
                      <a:lnTo>
                        <a:pt x="15" y="82"/>
                      </a:lnTo>
                      <a:lnTo>
                        <a:pt x="17" y="88"/>
                      </a:lnTo>
                      <a:lnTo>
                        <a:pt x="20" y="93"/>
                      </a:lnTo>
                      <a:lnTo>
                        <a:pt x="23" y="97"/>
                      </a:lnTo>
                      <a:lnTo>
                        <a:pt x="27" y="99"/>
                      </a:lnTo>
                      <a:lnTo>
                        <a:pt x="31" y="101"/>
                      </a:lnTo>
                      <a:lnTo>
                        <a:pt x="37" y="101"/>
                      </a:lnTo>
                      <a:lnTo>
                        <a:pt x="48" y="100"/>
                      </a:lnTo>
                      <a:lnTo>
                        <a:pt x="55" y="95"/>
                      </a:lnTo>
                      <a:lnTo>
                        <a:pt x="60" y="86"/>
                      </a:lnTo>
                      <a:lnTo>
                        <a:pt x="61" y="75"/>
                      </a:lnTo>
                      <a:lnTo>
                        <a:pt x="60" y="64"/>
                      </a:lnTo>
                      <a:lnTo>
                        <a:pt x="55" y="57"/>
                      </a:lnTo>
                      <a:lnTo>
                        <a:pt x="48" y="52"/>
                      </a:lnTo>
                      <a:lnTo>
                        <a:pt x="38" y="49"/>
                      </a:lnTo>
                      <a:lnTo>
                        <a:pt x="33" y="50"/>
                      </a:lnTo>
                      <a:lnTo>
                        <a:pt x="29" y="50"/>
                      </a:lnTo>
                      <a:lnTo>
                        <a:pt x="25" y="53"/>
                      </a:lnTo>
                      <a:lnTo>
                        <a:pt x="21" y="56"/>
                      </a:lnTo>
                      <a:lnTo>
                        <a:pt x="17" y="60"/>
                      </a:lnTo>
                      <a:lnTo>
                        <a:pt x="2" y="58"/>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Line 1945"/>
                <p:cNvSpPr>
                  <a:spLocks noChangeShapeType="1"/>
                </p:cNvSpPr>
                <p:nvPr/>
              </p:nvSpPr>
              <p:spPr bwMode="auto">
                <a:xfrm>
                  <a:off x="503" y="1478"/>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Line 1946"/>
                <p:cNvSpPr>
                  <a:spLocks noChangeShapeType="1"/>
                </p:cNvSpPr>
                <p:nvPr/>
              </p:nvSpPr>
              <p:spPr bwMode="auto">
                <a:xfrm flipH="1">
                  <a:off x="1991" y="1478"/>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1947"/>
                <p:cNvSpPr>
                  <a:spLocks/>
                </p:cNvSpPr>
                <p:nvPr/>
              </p:nvSpPr>
              <p:spPr bwMode="auto">
                <a:xfrm>
                  <a:off x="412" y="1450"/>
                  <a:ext cx="21" cy="58"/>
                </a:xfrm>
                <a:custGeom>
                  <a:avLst/>
                  <a:gdLst>
                    <a:gd name="T0" fmla="*/ 33 w 42"/>
                    <a:gd name="T1" fmla="*/ 0 h 116"/>
                    <a:gd name="T2" fmla="*/ 42 w 42"/>
                    <a:gd name="T3" fmla="*/ 0 h 116"/>
                    <a:gd name="T4" fmla="*/ 42 w 42"/>
                    <a:gd name="T5" fmla="*/ 116 h 116"/>
                    <a:gd name="T6" fmla="*/ 27 w 42"/>
                    <a:gd name="T7" fmla="*/ 116 h 116"/>
                    <a:gd name="T8" fmla="*/ 27 w 42"/>
                    <a:gd name="T9" fmla="*/ 25 h 116"/>
                    <a:gd name="T10" fmla="*/ 22 w 42"/>
                    <a:gd name="T11" fmla="*/ 30 h 116"/>
                    <a:gd name="T12" fmla="*/ 14 w 42"/>
                    <a:gd name="T13" fmla="*/ 34 h 116"/>
                    <a:gd name="T14" fmla="*/ 7 w 42"/>
                    <a:gd name="T15" fmla="*/ 39 h 116"/>
                    <a:gd name="T16" fmla="*/ 0 w 42"/>
                    <a:gd name="T17" fmla="*/ 42 h 116"/>
                    <a:gd name="T18" fmla="*/ 0 w 42"/>
                    <a:gd name="T19" fmla="*/ 29 h 116"/>
                    <a:gd name="T20" fmla="*/ 11 w 42"/>
                    <a:gd name="T21" fmla="*/ 22 h 116"/>
                    <a:gd name="T22" fmla="*/ 20 w 42"/>
                    <a:gd name="T23" fmla="*/ 15 h 116"/>
                    <a:gd name="T24" fmla="*/ 25 w 42"/>
                    <a:gd name="T25" fmla="*/ 9 h 116"/>
                    <a:gd name="T26" fmla="*/ 29 w 42"/>
                    <a:gd name="T27" fmla="*/ 4 h 116"/>
                    <a:gd name="T28" fmla="*/ 33 w 42"/>
                    <a:gd name="T2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6">
                      <a:moveTo>
                        <a:pt x="33" y="0"/>
                      </a:moveTo>
                      <a:lnTo>
                        <a:pt x="42" y="0"/>
                      </a:lnTo>
                      <a:lnTo>
                        <a:pt x="42" y="116"/>
                      </a:lnTo>
                      <a:lnTo>
                        <a:pt x="27" y="116"/>
                      </a:lnTo>
                      <a:lnTo>
                        <a:pt x="27" y="25"/>
                      </a:lnTo>
                      <a:lnTo>
                        <a:pt x="22" y="30"/>
                      </a:lnTo>
                      <a:lnTo>
                        <a:pt x="14" y="34"/>
                      </a:lnTo>
                      <a:lnTo>
                        <a:pt x="7" y="39"/>
                      </a:lnTo>
                      <a:lnTo>
                        <a:pt x="0" y="42"/>
                      </a:lnTo>
                      <a:lnTo>
                        <a:pt x="0" y="29"/>
                      </a:lnTo>
                      <a:lnTo>
                        <a:pt x="11" y="22"/>
                      </a:lnTo>
                      <a:lnTo>
                        <a:pt x="20" y="15"/>
                      </a:lnTo>
                      <a:lnTo>
                        <a:pt x="25" y="9"/>
                      </a:lnTo>
                      <a:lnTo>
                        <a:pt x="29" y="4"/>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948"/>
                <p:cNvSpPr>
                  <a:spLocks noEditPoints="1"/>
                </p:cNvSpPr>
                <p:nvPr/>
              </p:nvSpPr>
              <p:spPr bwMode="auto">
                <a:xfrm>
                  <a:off x="452" y="1450"/>
                  <a:ext cx="37" cy="59"/>
                </a:xfrm>
                <a:custGeom>
                  <a:avLst/>
                  <a:gdLst>
                    <a:gd name="T0" fmla="*/ 38 w 76"/>
                    <a:gd name="T1" fmla="*/ 13 h 118"/>
                    <a:gd name="T2" fmla="*/ 34 w 76"/>
                    <a:gd name="T3" fmla="*/ 14 h 118"/>
                    <a:gd name="T4" fmla="*/ 29 w 76"/>
                    <a:gd name="T5" fmla="*/ 15 h 118"/>
                    <a:gd name="T6" fmla="*/ 25 w 76"/>
                    <a:gd name="T7" fmla="*/ 17 h 118"/>
                    <a:gd name="T8" fmla="*/ 22 w 76"/>
                    <a:gd name="T9" fmla="*/ 21 h 118"/>
                    <a:gd name="T10" fmla="*/ 18 w 76"/>
                    <a:gd name="T11" fmla="*/ 30 h 118"/>
                    <a:gd name="T12" fmla="*/ 16 w 76"/>
                    <a:gd name="T13" fmla="*/ 42 h 118"/>
                    <a:gd name="T14" fmla="*/ 15 w 76"/>
                    <a:gd name="T15" fmla="*/ 58 h 118"/>
                    <a:gd name="T16" fmla="*/ 16 w 76"/>
                    <a:gd name="T17" fmla="*/ 74 h 118"/>
                    <a:gd name="T18" fmla="*/ 18 w 76"/>
                    <a:gd name="T19" fmla="*/ 87 h 118"/>
                    <a:gd name="T20" fmla="*/ 22 w 76"/>
                    <a:gd name="T21" fmla="*/ 95 h 118"/>
                    <a:gd name="T22" fmla="*/ 25 w 76"/>
                    <a:gd name="T23" fmla="*/ 99 h 118"/>
                    <a:gd name="T24" fmla="*/ 29 w 76"/>
                    <a:gd name="T25" fmla="*/ 101 h 118"/>
                    <a:gd name="T26" fmla="*/ 34 w 76"/>
                    <a:gd name="T27" fmla="*/ 104 h 118"/>
                    <a:gd name="T28" fmla="*/ 38 w 76"/>
                    <a:gd name="T29" fmla="*/ 104 h 118"/>
                    <a:gd name="T30" fmla="*/ 42 w 76"/>
                    <a:gd name="T31" fmla="*/ 104 h 118"/>
                    <a:gd name="T32" fmla="*/ 47 w 76"/>
                    <a:gd name="T33" fmla="*/ 101 h 118"/>
                    <a:gd name="T34" fmla="*/ 51 w 76"/>
                    <a:gd name="T35" fmla="*/ 99 h 118"/>
                    <a:gd name="T36" fmla="*/ 54 w 76"/>
                    <a:gd name="T37" fmla="*/ 95 h 118"/>
                    <a:gd name="T38" fmla="*/ 57 w 76"/>
                    <a:gd name="T39" fmla="*/ 87 h 118"/>
                    <a:gd name="T40" fmla="*/ 60 w 76"/>
                    <a:gd name="T41" fmla="*/ 74 h 118"/>
                    <a:gd name="T42" fmla="*/ 61 w 76"/>
                    <a:gd name="T43" fmla="*/ 58 h 118"/>
                    <a:gd name="T44" fmla="*/ 60 w 76"/>
                    <a:gd name="T45" fmla="*/ 42 h 118"/>
                    <a:gd name="T46" fmla="*/ 57 w 76"/>
                    <a:gd name="T47" fmla="*/ 30 h 118"/>
                    <a:gd name="T48" fmla="*/ 54 w 76"/>
                    <a:gd name="T49" fmla="*/ 21 h 118"/>
                    <a:gd name="T50" fmla="*/ 51 w 76"/>
                    <a:gd name="T51" fmla="*/ 18 h 118"/>
                    <a:gd name="T52" fmla="*/ 47 w 76"/>
                    <a:gd name="T53" fmla="*/ 15 h 118"/>
                    <a:gd name="T54" fmla="*/ 42 w 76"/>
                    <a:gd name="T55" fmla="*/ 14 h 118"/>
                    <a:gd name="T56" fmla="*/ 38 w 76"/>
                    <a:gd name="T57" fmla="*/ 13 h 118"/>
                    <a:gd name="T58" fmla="*/ 38 w 76"/>
                    <a:gd name="T59" fmla="*/ 0 h 118"/>
                    <a:gd name="T60" fmla="*/ 43 w 76"/>
                    <a:gd name="T61" fmla="*/ 0 h 118"/>
                    <a:gd name="T62" fmla="*/ 50 w 76"/>
                    <a:gd name="T63" fmla="*/ 1 h 118"/>
                    <a:gd name="T64" fmla="*/ 54 w 76"/>
                    <a:gd name="T65" fmla="*/ 3 h 118"/>
                    <a:gd name="T66" fmla="*/ 60 w 76"/>
                    <a:gd name="T67" fmla="*/ 6 h 118"/>
                    <a:gd name="T68" fmla="*/ 63 w 76"/>
                    <a:gd name="T69" fmla="*/ 9 h 118"/>
                    <a:gd name="T70" fmla="*/ 66 w 76"/>
                    <a:gd name="T71" fmla="*/ 14 h 118"/>
                    <a:gd name="T72" fmla="*/ 69 w 76"/>
                    <a:gd name="T73" fmla="*/ 19 h 118"/>
                    <a:gd name="T74" fmla="*/ 72 w 76"/>
                    <a:gd name="T75" fmla="*/ 25 h 118"/>
                    <a:gd name="T76" fmla="*/ 73 w 76"/>
                    <a:gd name="T77" fmla="*/ 31 h 118"/>
                    <a:gd name="T78" fmla="*/ 75 w 76"/>
                    <a:gd name="T79" fmla="*/ 43 h 118"/>
                    <a:gd name="T80" fmla="*/ 76 w 76"/>
                    <a:gd name="T81" fmla="*/ 58 h 118"/>
                    <a:gd name="T82" fmla="*/ 75 w 76"/>
                    <a:gd name="T83" fmla="*/ 77 h 118"/>
                    <a:gd name="T84" fmla="*/ 72 w 76"/>
                    <a:gd name="T85" fmla="*/ 92 h 118"/>
                    <a:gd name="T86" fmla="*/ 66 w 76"/>
                    <a:gd name="T87" fmla="*/ 103 h 118"/>
                    <a:gd name="T88" fmla="*/ 59 w 76"/>
                    <a:gd name="T89" fmla="*/ 111 h 118"/>
                    <a:gd name="T90" fmla="*/ 50 w 76"/>
                    <a:gd name="T91" fmla="*/ 116 h 118"/>
                    <a:gd name="T92" fmla="*/ 38 w 76"/>
                    <a:gd name="T93" fmla="*/ 118 h 118"/>
                    <a:gd name="T94" fmla="*/ 27 w 76"/>
                    <a:gd name="T95" fmla="*/ 116 h 118"/>
                    <a:gd name="T96" fmla="*/ 18 w 76"/>
                    <a:gd name="T97" fmla="*/ 112 h 118"/>
                    <a:gd name="T98" fmla="*/ 12 w 76"/>
                    <a:gd name="T99" fmla="*/ 106 h 118"/>
                    <a:gd name="T100" fmla="*/ 5 w 76"/>
                    <a:gd name="T101" fmla="*/ 94 h 118"/>
                    <a:gd name="T102" fmla="*/ 1 w 76"/>
                    <a:gd name="T103" fmla="*/ 78 h 118"/>
                    <a:gd name="T104" fmla="*/ 0 w 76"/>
                    <a:gd name="T105" fmla="*/ 58 h 118"/>
                    <a:gd name="T106" fmla="*/ 1 w 76"/>
                    <a:gd name="T107" fmla="*/ 40 h 118"/>
                    <a:gd name="T108" fmla="*/ 4 w 76"/>
                    <a:gd name="T109" fmla="*/ 25 h 118"/>
                    <a:gd name="T110" fmla="*/ 10 w 76"/>
                    <a:gd name="T111" fmla="*/ 14 h 118"/>
                    <a:gd name="T112" fmla="*/ 16 w 76"/>
                    <a:gd name="T113" fmla="*/ 6 h 118"/>
                    <a:gd name="T114" fmla="*/ 26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5"/>
                      </a:lnTo>
                      <a:lnTo>
                        <a:pt x="25" y="17"/>
                      </a:lnTo>
                      <a:lnTo>
                        <a:pt x="22" y="21"/>
                      </a:lnTo>
                      <a:lnTo>
                        <a:pt x="18" y="30"/>
                      </a:lnTo>
                      <a:lnTo>
                        <a:pt x="16" y="42"/>
                      </a:lnTo>
                      <a:lnTo>
                        <a:pt x="15" y="58"/>
                      </a:lnTo>
                      <a:lnTo>
                        <a:pt x="16" y="74"/>
                      </a:lnTo>
                      <a:lnTo>
                        <a:pt x="18" y="87"/>
                      </a:lnTo>
                      <a:lnTo>
                        <a:pt x="22" y="95"/>
                      </a:lnTo>
                      <a:lnTo>
                        <a:pt x="25" y="99"/>
                      </a:lnTo>
                      <a:lnTo>
                        <a:pt x="29" y="101"/>
                      </a:lnTo>
                      <a:lnTo>
                        <a:pt x="34" y="104"/>
                      </a:lnTo>
                      <a:lnTo>
                        <a:pt x="38" y="104"/>
                      </a:lnTo>
                      <a:lnTo>
                        <a:pt x="42" y="104"/>
                      </a:lnTo>
                      <a:lnTo>
                        <a:pt x="47" y="101"/>
                      </a:lnTo>
                      <a:lnTo>
                        <a:pt x="51" y="99"/>
                      </a:lnTo>
                      <a:lnTo>
                        <a:pt x="54" y="95"/>
                      </a:lnTo>
                      <a:lnTo>
                        <a:pt x="57" y="87"/>
                      </a:lnTo>
                      <a:lnTo>
                        <a:pt x="60" y="74"/>
                      </a:lnTo>
                      <a:lnTo>
                        <a:pt x="61" y="58"/>
                      </a:lnTo>
                      <a:lnTo>
                        <a:pt x="60" y="42"/>
                      </a:lnTo>
                      <a:lnTo>
                        <a:pt x="57" y="30"/>
                      </a:lnTo>
                      <a:lnTo>
                        <a:pt x="54" y="21"/>
                      </a:lnTo>
                      <a:lnTo>
                        <a:pt x="51" y="18"/>
                      </a:lnTo>
                      <a:lnTo>
                        <a:pt x="47" y="15"/>
                      </a:lnTo>
                      <a:lnTo>
                        <a:pt x="42" y="14"/>
                      </a:lnTo>
                      <a:lnTo>
                        <a:pt x="38" y="13"/>
                      </a:lnTo>
                      <a:close/>
                      <a:moveTo>
                        <a:pt x="38" y="0"/>
                      </a:moveTo>
                      <a:lnTo>
                        <a:pt x="43" y="0"/>
                      </a:lnTo>
                      <a:lnTo>
                        <a:pt x="50" y="1"/>
                      </a:lnTo>
                      <a:lnTo>
                        <a:pt x="54" y="3"/>
                      </a:lnTo>
                      <a:lnTo>
                        <a:pt x="60" y="6"/>
                      </a:lnTo>
                      <a:lnTo>
                        <a:pt x="63" y="9"/>
                      </a:lnTo>
                      <a:lnTo>
                        <a:pt x="66" y="14"/>
                      </a:lnTo>
                      <a:lnTo>
                        <a:pt x="69" y="19"/>
                      </a:lnTo>
                      <a:lnTo>
                        <a:pt x="72" y="25"/>
                      </a:lnTo>
                      <a:lnTo>
                        <a:pt x="73" y="31"/>
                      </a:lnTo>
                      <a:lnTo>
                        <a:pt x="75" y="43"/>
                      </a:lnTo>
                      <a:lnTo>
                        <a:pt x="76" y="58"/>
                      </a:lnTo>
                      <a:lnTo>
                        <a:pt x="75" y="77"/>
                      </a:lnTo>
                      <a:lnTo>
                        <a:pt x="72" y="92"/>
                      </a:lnTo>
                      <a:lnTo>
                        <a:pt x="66" y="103"/>
                      </a:lnTo>
                      <a:lnTo>
                        <a:pt x="59" y="111"/>
                      </a:lnTo>
                      <a:lnTo>
                        <a:pt x="50" y="116"/>
                      </a:lnTo>
                      <a:lnTo>
                        <a:pt x="38" y="118"/>
                      </a:lnTo>
                      <a:lnTo>
                        <a:pt x="27" y="116"/>
                      </a:lnTo>
                      <a:lnTo>
                        <a:pt x="18" y="112"/>
                      </a:lnTo>
                      <a:lnTo>
                        <a:pt x="12" y="106"/>
                      </a:lnTo>
                      <a:lnTo>
                        <a:pt x="5" y="94"/>
                      </a:lnTo>
                      <a:lnTo>
                        <a:pt x="1" y="78"/>
                      </a:lnTo>
                      <a:lnTo>
                        <a:pt x="0" y="58"/>
                      </a:lnTo>
                      <a:lnTo>
                        <a:pt x="1" y="40"/>
                      </a:lnTo>
                      <a:lnTo>
                        <a:pt x="4" y="25"/>
                      </a:lnTo>
                      <a:lnTo>
                        <a:pt x="10" y="14"/>
                      </a:lnTo>
                      <a:lnTo>
                        <a:pt x="16" y="6"/>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Line 1949"/>
                <p:cNvSpPr>
                  <a:spLocks noChangeShapeType="1"/>
                </p:cNvSpPr>
                <p:nvPr/>
              </p:nvSpPr>
              <p:spPr bwMode="auto">
                <a:xfrm>
                  <a:off x="503" y="124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1950"/>
                <p:cNvSpPr>
                  <a:spLocks noChangeShapeType="1"/>
                </p:cNvSpPr>
                <p:nvPr/>
              </p:nvSpPr>
              <p:spPr bwMode="auto">
                <a:xfrm flipH="1">
                  <a:off x="1991" y="124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Freeform 1951"/>
                <p:cNvSpPr>
                  <a:spLocks/>
                </p:cNvSpPr>
                <p:nvPr/>
              </p:nvSpPr>
              <p:spPr bwMode="auto">
                <a:xfrm>
                  <a:off x="412" y="1217"/>
                  <a:ext cx="21" cy="58"/>
                </a:xfrm>
                <a:custGeom>
                  <a:avLst/>
                  <a:gdLst>
                    <a:gd name="T0" fmla="*/ 33 w 42"/>
                    <a:gd name="T1" fmla="*/ 0 h 116"/>
                    <a:gd name="T2" fmla="*/ 42 w 42"/>
                    <a:gd name="T3" fmla="*/ 0 h 116"/>
                    <a:gd name="T4" fmla="*/ 42 w 42"/>
                    <a:gd name="T5" fmla="*/ 116 h 116"/>
                    <a:gd name="T6" fmla="*/ 27 w 42"/>
                    <a:gd name="T7" fmla="*/ 116 h 116"/>
                    <a:gd name="T8" fmla="*/ 27 w 42"/>
                    <a:gd name="T9" fmla="*/ 26 h 116"/>
                    <a:gd name="T10" fmla="*/ 22 w 42"/>
                    <a:gd name="T11" fmla="*/ 30 h 116"/>
                    <a:gd name="T12" fmla="*/ 14 w 42"/>
                    <a:gd name="T13" fmla="*/ 36 h 116"/>
                    <a:gd name="T14" fmla="*/ 7 w 42"/>
                    <a:gd name="T15" fmla="*/ 40 h 116"/>
                    <a:gd name="T16" fmla="*/ 0 w 42"/>
                    <a:gd name="T17" fmla="*/ 42 h 116"/>
                    <a:gd name="T18" fmla="*/ 0 w 42"/>
                    <a:gd name="T19" fmla="*/ 29 h 116"/>
                    <a:gd name="T20" fmla="*/ 11 w 42"/>
                    <a:gd name="T21" fmla="*/ 23 h 116"/>
                    <a:gd name="T22" fmla="*/ 20 w 42"/>
                    <a:gd name="T23" fmla="*/ 15 h 116"/>
                    <a:gd name="T24" fmla="*/ 25 w 42"/>
                    <a:gd name="T25" fmla="*/ 10 h 116"/>
                    <a:gd name="T26" fmla="*/ 29 w 42"/>
                    <a:gd name="T27" fmla="*/ 5 h 116"/>
                    <a:gd name="T28" fmla="*/ 33 w 42"/>
                    <a:gd name="T2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6">
                      <a:moveTo>
                        <a:pt x="33" y="0"/>
                      </a:moveTo>
                      <a:lnTo>
                        <a:pt x="42" y="0"/>
                      </a:lnTo>
                      <a:lnTo>
                        <a:pt x="42" y="116"/>
                      </a:lnTo>
                      <a:lnTo>
                        <a:pt x="27" y="116"/>
                      </a:lnTo>
                      <a:lnTo>
                        <a:pt x="27" y="26"/>
                      </a:lnTo>
                      <a:lnTo>
                        <a:pt x="22" y="30"/>
                      </a:lnTo>
                      <a:lnTo>
                        <a:pt x="14" y="36"/>
                      </a:lnTo>
                      <a:lnTo>
                        <a:pt x="7" y="40"/>
                      </a:lnTo>
                      <a:lnTo>
                        <a:pt x="0" y="42"/>
                      </a:lnTo>
                      <a:lnTo>
                        <a:pt x="0" y="29"/>
                      </a:lnTo>
                      <a:lnTo>
                        <a:pt x="11" y="23"/>
                      </a:lnTo>
                      <a:lnTo>
                        <a:pt x="20" y="15"/>
                      </a:lnTo>
                      <a:lnTo>
                        <a:pt x="25" y="10"/>
                      </a:lnTo>
                      <a:lnTo>
                        <a:pt x="29" y="5"/>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952"/>
                <p:cNvSpPr>
                  <a:spLocks/>
                </p:cNvSpPr>
                <p:nvPr/>
              </p:nvSpPr>
              <p:spPr bwMode="auto">
                <a:xfrm>
                  <a:off x="452" y="1218"/>
                  <a:ext cx="37" cy="58"/>
                </a:xfrm>
                <a:custGeom>
                  <a:avLst/>
                  <a:gdLst>
                    <a:gd name="T0" fmla="*/ 13 w 76"/>
                    <a:gd name="T1" fmla="*/ 0 h 117"/>
                    <a:gd name="T2" fmla="*/ 69 w 76"/>
                    <a:gd name="T3" fmla="*/ 0 h 117"/>
                    <a:gd name="T4" fmla="*/ 69 w 76"/>
                    <a:gd name="T5" fmla="*/ 15 h 117"/>
                    <a:gd name="T6" fmla="*/ 26 w 76"/>
                    <a:gd name="T7" fmla="*/ 15 h 117"/>
                    <a:gd name="T8" fmla="*/ 20 w 76"/>
                    <a:gd name="T9" fmla="*/ 46 h 117"/>
                    <a:gd name="T10" fmla="*/ 30 w 76"/>
                    <a:gd name="T11" fmla="*/ 39 h 117"/>
                    <a:gd name="T12" fmla="*/ 41 w 76"/>
                    <a:gd name="T13" fmla="*/ 38 h 117"/>
                    <a:gd name="T14" fmla="*/ 54 w 76"/>
                    <a:gd name="T15" fmla="*/ 40 h 117"/>
                    <a:gd name="T16" fmla="*/ 66 w 76"/>
                    <a:gd name="T17" fmla="*/ 48 h 117"/>
                    <a:gd name="T18" fmla="*/ 74 w 76"/>
                    <a:gd name="T19" fmla="*/ 60 h 117"/>
                    <a:gd name="T20" fmla="*/ 76 w 76"/>
                    <a:gd name="T21" fmla="*/ 75 h 117"/>
                    <a:gd name="T22" fmla="*/ 74 w 76"/>
                    <a:gd name="T23" fmla="*/ 90 h 117"/>
                    <a:gd name="T24" fmla="*/ 66 w 76"/>
                    <a:gd name="T25" fmla="*/ 103 h 117"/>
                    <a:gd name="T26" fmla="*/ 59 w 76"/>
                    <a:gd name="T27" fmla="*/ 111 h 117"/>
                    <a:gd name="T28" fmla="*/ 49 w 76"/>
                    <a:gd name="T29" fmla="*/ 115 h 117"/>
                    <a:gd name="T30" fmla="*/ 37 w 76"/>
                    <a:gd name="T31" fmla="*/ 117 h 117"/>
                    <a:gd name="T32" fmla="*/ 23 w 76"/>
                    <a:gd name="T33" fmla="*/ 115 h 117"/>
                    <a:gd name="T34" fmla="*/ 11 w 76"/>
                    <a:gd name="T35" fmla="*/ 108 h 117"/>
                    <a:gd name="T36" fmla="*/ 3 w 76"/>
                    <a:gd name="T37" fmla="*/ 98 h 117"/>
                    <a:gd name="T38" fmla="*/ 0 w 76"/>
                    <a:gd name="T39" fmla="*/ 85 h 117"/>
                    <a:gd name="T40" fmla="*/ 15 w 76"/>
                    <a:gd name="T41" fmla="*/ 83 h 117"/>
                    <a:gd name="T42" fmla="*/ 16 w 76"/>
                    <a:gd name="T43" fmla="*/ 89 h 117"/>
                    <a:gd name="T44" fmla="*/ 18 w 76"/>
                    <a:gd name="T45" fmla="*/ 94 h 117"/>
                    <a:gd name="T46" fmla="*/ 22 w 76"/>
                    <a:gd name="T47" fmla="*/ 99 h 117"/>
                    <a:gd name="T48" fmla="*/ 26 w 76"/>
                    <a:gd name="T49" fmla="*/ 101 h 117"/>
                    <a:gd name="T50" fmla="*/ 31 w 76"/>
                    <a:gd name="T51" fmla="*/ 103 h 117"/>
                    <a:gd name="T52" fmla="*/ 37 w 76"/>
                    <a:gd name="T53" fmla="*/ 103 h 117"/>
                    <a:gd name="T54" fmla="*/ 47 w 76"/>
                    <a:gd name="T55" fmla="*/ 101 h 117"/>
                    <a:gd name="T56" fmla="*/ 54 w 76"/>
                    <a:gd name="T57" fmla="*/ 95 h 117"/>
                    <a:gd name="T58" fmla="*/ 59 w 76"/>
                    <a:gd name="T59" fmla="*/ 87 h 117"/>
                    <a:gd name="T60" fmla="*/ 61 w 76"/>
                    <a:gd name="T61" fmla="*/ 76 h 117"/>
                    <a:gd name="T62" fmla="*/ 60 w 76"/>
                    <a:gd name="T63" fmla="*/ 66 h 117"/>
                    <a:gd name="T64" fmla="*/ 54 w 76"/>
                    <a:gd name="T65" fmla="*/ 57 h 117"/>
                    <a:gd name="T66" fmla="*/ 48 w 76"/>
                    <a:gd name="T67" fmla="*/ 53 h 117"/>
                    <a:gd name="T68" fmla="*/ 37 w 76"/>
                    <a:gd name="T69" fmla="*/ 51 h 117"/>
                    <a:gd name="T70" fmla="*/ 33 w 76"/>
                    <a:gd name="T71" fmla="*/ 51 h 117"/>
                    <a:gd name="T72" fmla="*/ 28 w 76"/>
                    <a:gd name="T73" fmla="*/ 52 h 117"/>
                    <a:gd name="T74" fmla="*/ 25 w 76"/>
                    <a:gd name="T75" fmla="*/ 54 h 117"/>
                    <a:gd name="T76" fmla="*/ 21 w 76"/>
                    <a:gd name="T77" fmla="*/ 57 h 117"/>
                    <a:gd name="T78" fmla="*/ 16 w 76"/>
                    <a:gd name="T79" fmla="*/ 61 h 117"/>
                    <a:gd name="T80" fmla="*/ 1 w 76"/>
                    <a:gd name="T81" fmla="*/ 60 h 117"/>
                    <a:gd name="T82" fmla="*/ 13 w 76"/>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117">
                      <a:moveTo>
                        <a:pt x="13" y="0"/>
                      </a:moveTo>
                      <a:lnTo>
                        <a:pt x="69" y="0"/>
                      </a:lnTo>
                      <a:lnTo>
                        <a:pt x="69" y="15"/>
                      </a:lnTo>
                      <a:lnTo>
                        <a:pt x="26" y="15"/>
                      </a:lnTo>
                      <a:lnTo>
                        <a:pt x="20" y="46"/>
                      </a:lnTo>
                      <a:lnTo>
                        <a:pt x="30" y="39"/>
                      </a:lnTo>
                      <a:lnTo>
                        <a:pt x="41" y="38"/>
                      </a:lnTo>
                      <a:lnTo>
                        <a:pt x="54" y="40"/>
                      </a:lnTo>
                      <a:lnTo>
                        <a:pt x="66" y="48"/>
                      </a:lnTo>
                      <a:lnTo>
                        <a:pt x="74" y="60"/>
                      </a:lnTo>
                      <a:lnTo>
                        <a:pt x="76" y="75"/>
                      </a:lnTo>
                      <a:lnTo>
                        <a:pt x="74" y="90"/>
                      </a:lnTo>
                      <a:lnTo>
                        <a:pt x="66" y="103"/>
                      </a:lnTo>
                      <a:lnTo>
                        <a:pt x="59" y="111"/>
                      </a:lnTo>
                      <a:lnTo>
                        <a:pt x="49" y="115"/>
                      </a:lnTo>
                      <a:lnTo>
                        <a:pt x="37" y="117"/>
                      </a:lnTo>
                      <a:lnTo>
                        <a:pt x="23" y="115"/>
                      </a:lnTo>
                      <a:lnTo>
                        <a:pt x="11" y="108"/>
                      </a:lnTo>
                      <a:lnTo>
                        <a:pt x="3" y="98"/>
                      </a:lnTo>
                      <a:lnTo>
                        <a:pt x="0" y="85"/>
                      </a:lnTo>
                      <a:lnTo>
                        <a:pt x="15" y="83"/>
                      </a:lnTo>
                      <a:lnTo>
                        <a:pt x="16" y="89"/>
                      </a:lnTo>
                      <a:lnTo>
                        <a:pt x="18" y="94"/>
                      </a:lnTo>
                      <a:lnTo>
                        <a:pt x="22" y="99"/>
                      </a:lnTo>
                      <a:lnTo>
                        <a:pt x="26" y="101"/>
                      </a:lnTo>
                      <a:lnTo>
                        <a:pt x="31" y="103"/>
                      </a:lnTo>
                      <a:lnTo>
                        <a:pt x="37" y="103"/>
                      </a:lnTo>
                      <a:lnTo>
                        <a:pt x="47" y="101"/>
                      </a:lnTo>
                      <a:lnTo>
                        <a:pt x="54" y="95"/>
                      </a:lnTo>
                      <a:lnTo>
                        <a:pt x="59" y="87"/>
                      </a:lnTo>
                      <a:lnTo>
                        <a:pt x="61" y="76"/>
                      </a:lnTo>
                      <a:lnTo>
                        <a:pt x="60" y="66"/>
                      </a:lnTo>
                      <a:lnTo>
                        <a:pt x="54" y="57"/>
                      </a:lnTo>
                      <a:lnTo>
                        <a:pt x="48" y="53"/>
                      </a:lnTo>
                      <a:lnTo>
                        <a:pt x="37" y="51"/>
                      </a:lnTo>
                      <a:lnTo>
                        <a:pt x="33" y="51"/>
                      </a:lnTo>
                      <a:lnTo>
                        <a:pt x="28" y="52"/>
                      </a:lnTo>
                      <a:lnTo>
                        <a:pt x="25" y="54"/>
                      </a:lnTo>
                      <a:lnTo>
                        <a:pt x="21" y="57"/>
                      </a:lnTo>
                      <a:lnTo>
                        <a:pt x="16" y="61"/>
                      </a:lnTo>
                      <a:lnTo>
                        <a:pt x="1" y="6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Line 1953"/>
                <p:cNvSpPr>
                  <a:spLocks noChangeShapeType="1"/>
                </p:cNvSpPr>
                <p:nvPr/>
              </p:nvSpPr>
              <p:spPr bwMode="auto">
                <a:xfrm>
                  <a:off x="503" y="1011"/>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1954"/>
                <p:cNvSpPr>
                  <a:spLocks noChangeShapeType="1"/>
                </p:cNvSpPr>
                <p:nvPr/>
              </p:nvSpPr>
              <p:spPr bwMode="auto">
                <a:xfrm flipH="1">
                  <a:off x="1991" y="1011"/>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Freeform 1955"/>
                <p:cNvSpPr>
                  <a:spLocks/>
                </p:cNvSpPr>
                <p:nvPr/>
              </p:nvSpPr>
              <p:spPr bwMode="auto">
                <a:xfrm>
                  <a:off x="406" y="983"/>
                  <a:ext cx="38" cy="59"/>
                </a:xfrm>
                <a:custGeom>
                  <a:avLst/>
                  <a:gdLst>
                    <a:gd name="T0" fmla="*/ 39 w 76"/>
                    <a:gd name="T1" fmla="*/ 0 h 117"/>
                    <a:gd name="T2" fmla="*/ 53 w 76"/>
                    <a:gd name="T3" fmla="*/ 3 h 117"/>
                    <a:gd name="T4" fmla="*/ 65 w 76"/>
                    <a:gd name="T5" fmla="*/ 10 h 117"/>
                    <a:gd name="T6" fmla="*/ 72 w 76"/>
                    <a:gd name="T7" fmla="*/ 20 h 117"/>
                    <a:gd name="T8" fmla="*/ 74 w 76"/>
                    <a:gd name="T9" fmla="*/ 33 h 117"/>
                    <a:gd name="T10" fmla="*/ 74 w 76"/>
                    <a:gd name="T11" fmla="*/ 39 h 117"/>
                    <a:gd name="T12" fmla="*/ 72 w 76"/>
                    <a:gd name="T13" fmla="*/ 47 h 117"/>
                    <a:gd name="T14" fmla="*/ 68 w 76"/>
                    <a:gd name="T15" fmla="*/ 53 h 117"/>
                    <a:gd name="T16" fmla="*/ 63 w 76"/>
                    <a:gd name="T17" fmla="*/ 61 h 117"/>
                    <a:gd name="T18" fmla="*/ 55 w 76"/>
                    <a:gd name="T19" fmla="*/ 70 h 117"/>
                    <a:gd name="T20" fmla="*/ 42 w 76"/>
                    <a:gd name="T21" fmla="*/ 80 h 117"/>
                    <a:gd name="T22" fmla="*/ 37 w 76"/>
                    <a:gd name="T23" fmla="*/ 85 h 117"/>
                    <a:gd name="T24" fmla="*/ 32 w 76"/>
                    <a:gd name="T25" fmla="*/ 89 h 117"/>
                    <a:gd name="T26" fmla="*/ 28 w 76"/>
                    <a:gd name="T27" fmla="*/ 92 h 117"/>
                    <a:gd name="T28" fmla="*/ 26 w 76"/>
                    <a:gd name="T29" fmla="*/ 94 h 117"/>
                    <a:gd name="T30" fmla="*/ 23 w 76"/>
                    <a:gd name="T31" fmla="*/ 98 h 117"/>
                    <a:gd name="T32" fmla="*/ 20 w 76"/>
                    <a:gd name="T33" fmla="*/ 102 h 117"/>
                    <a:gd name="T34" fmla="*/ 76 w 76"/>
                    <a:gd name="T35" fmla="*/ 102 h 117"/>
                    <a:gd name="T36" fmla="*/ 76 w 76"/>
                    <a:gd name="T37" fmla="*/ 117 h 117"/>
                    <a:gd name="T38" fmla="*/ 0 w 76"/>
                    <a:gd name="T39" fmla="*/ 117 h 117"/>
                    <a:gd name="T40" fmla="*/ 0 w 76"/>
                    <a:gd name="T41" fmla="*/ 112 h 117"/>
                    <a:gd name="T42" fmla="*/ 1 w 76"/>
                    <a:gd name="T43" fmla="*/ 106 h 117"/>
                    <a:gd name="T44" fmla="*/ 6 w 76"/>
                    <a:gd name="T45" fmla="*/ 99 h 117"/>
                    <a:gd name="T46" fmla="*/ 10 w 76"/>
                    <a:gd name="T47" fmla="*/ 90 h 117"/>
                    <a:gd name="T48" fmla="*/ 17 w 76"/>
                    <a:gd name="T49" fmla="*/ 83 h 117"/>
                    <a:gd name="T50" fmla="*/ 28 w 76"/>
                    <a:gd name="T51" fmla="*/ 73 h 117"/>
                    <a:gd name="T52" fmla="*/ 39 w 76"/>
                    <a:gd name="T53" fmla="*/ 64 h 117"/>
                    <a:gd name="T54" fmla="*/ 48 w 76"/>
                    <a:gd name="T55" fmla="*/ 55 h 117"/>
                    <a:gd name="T56" fmla="*/ 53 w 76"/>
                    <a:gd name="T57" fmla="*/ 49 h 117"/>
                    <a:gd name="T58" fmla="*/ 56 w 76"/>
                    <a:gd name="T59" fmla="*/ 44 h 117"/>
                    <a:gd name="T60" fmla="*/ 59 w 76"/>
                    <a:gd name="T61" fmla="*/ 38 h 117"/>
                    <a:gd name="T62" fmla="*/ 59 w 76"/>
                    <a:gd name="T63" fmla="*/ 33 h 117"/>
                    <a:gd name="T64" fmla="*/ 59 w 76"/>
                    <a:gd name="T65" fmla="*/ 28 h 117"/>
                    <a:gd name="T66" fmla="*/ 56 w 76"/>
                    <a:gd name="T67" fmla="*/ 23 h 117"/>
                    <a:gd name="T68" fmla="*/ 53 w 76"/>
                    <a:gd name="T69" fmla="*/ 20 h 117"/>
                    <a:gd name="T70" fmla="*/ 49 w 76"/>
                    <a:gd name="T71" fmla="*/ 16 h 117"/>
                    <a:gd name="T72" fmla="*/ 45 w 76"/>
                    <a:gd name="T73" fmla="*/ 14 h 117"/>
                    <a:gd name="T74" fmla="*/ 38 w 76"/>
                    <a:gd name="T75" fmla="*/ 14 h 117"/>
                    <a:gd name="T76" fmla="*/ 33 w 76"/>
                    <a:gd name="T77" fmla="*/ 14 h 117"/>
                    <a:gd name="T78" fmla="*/ 27 w 76"/>
                    <a:gd name="T79" fmla="*/ 16 h 117"/>
                    <a:gd name="T80" fmla="*/ 23 w 76"/>
                    <a:gd name="T81" fmla="*/ 20 h 117"/>
                    <a:gd name="T82" fmla="*/ 21 w 76"/>
                    <a:gd name="T83" fmla="*/ 23 h 117"/>
                    <a:gd name="T84" fmla="*/ 19 w 76"/>
                    <a:gd name="T85" fmla="*/ 26 h 117"/>
                    <a:gd name="T86" fmla="*/ 17 w 76"/>
                    <a:gd name="T87" fmla="*/ 29 h 117"/>
                    <a:gd name="T88" fmla="*/ 17 w 76"/>
                    <a:gd name="T89" fmla="*/ 35 h 117"/>
                    <a:gd name="T90" fmla="*/ 2 w 76"/>
                    <a:gd name="T91" fmla="*/ 33 h 117"/>
                    <a:gd name="T92" fmla="*/ 6 w 76"/>
                    <a:gd name="T93" fmla="*/ 19 h 117"/>
                    <a:gd name="T94" fmla="*/ 13 w 76"/>
                    <a:gd name="T95" fmla="*/ 9 h 117"/>
                    <a:gd name="T96" fmla="*/ 24 w 76"/>
                    <a:gd name="T97" fmla="*/ 2 h 117"/>
                    <a:gd name="T98" fmla="*/ 39 w 76"/>
                    <a:gd name="T9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117">
                      <a:moveTo>
                        <a:pt x="39" y="0"/>
                      </a:moveTo>
                      <a:lnTo>
                        <a:pt x="53" y="3"/>
                      </a:lnTo>
                      <a:lnTo>
                        <a:pt x="65" y="10"/>
                      </a:lnTo>
                      <a:lnTo>
                        <a:pt x="72" y="20"/>
                      </a:lnTo>
                      <a:lnTo>
                        <a:pt x="74" y="33"/>
                      </a:lnTo>
                      <a:lnTo>
                        <a:pt x="74" y="39"/>
                      </a:lnTo>
                      <a:lnTo>
                        <a:pt x="72" y="47"/>
                      </a:lnTo>
                      <a:lnTo>
                        <a:pt x="68" y="53"/>
                      </a:lnTo>
                      <a:lnTo>
                        <a:pt x="63" y="61"/>
                      </a:lnTo>
                      <a:lnTo>
                        <a:pt x="55" y="70"/>
                      </a:lnTo>
                      <a:lnTo>
                        <a:pt x="42" y="80"/>
                      </a:lnTo>
                      <a:lnTo>
                        <a:pt x="37" y="85"/>
                      </a:lnTo>
                      <a:lnTo>
                        <a:pt x="32" y="89"/>
                      </a:lnTo>
                      <a:lnTo>
                        <a:pt x="28" y="92"/>
                      </a:lnTo>
                      <a:lnTo>
                        <a:pt x="26" y="94"/>
                      </a:lnTo>
                      <a:lnTo>
                        <a:pt x="23" y="98"/>
                      </a:lnTo>
                      <a:lnTo>
                        <a:pt x="20" y="102"/>
                      </a:lnTo>
                      <a:lnTo>
                        <a:pt x="76" y="102"/>
                      </a:lnTo>
                      <a:lnTo>
                        <a:pt x="76" y="117"/>
                      </a:lnTo>
                      <a:lnTo>
                        <a:pt x="0" y="117"/>
                      </a:lnTo>
                      <a:lnTo>
                        <a:pt x="0" y="112"/>
                      </a:lnTo>
                      <a:lnTo>
                        <a:pt x="1" y="106"/>
                      </a:lnTo>
                      <a:lnTo>
                        <a:pt x="6" y="99"/>
                      </a:lnTo>
                      <a:lnTo>
                        <a:pt x="10" y="90"/>
                      </a:lnTo>
                      <a:lnTo>
                        <a:pt x="17" y="83"/>
                      </a:lnTo>
                      <a:lnTo>
                        <a:pt x="28" y="73"/>
                      </a:lnTo>
                      <a:lnTo>
                        <a:pt x="39" y="64"/>
                      </a:lnTo>
                      <a:lnTo>
                        <a:pt x="48" y="55"/>
                      </a:lnTo>
                      <a:lnTo>
                        <a:pt x="53" y="49"/>
                      </a:lnTo>
                      <a:lnTo>
                        <a:pt x="56" y="44"/>
                      </a:lnTo>
                      <a:lnTo>
                        <a:pt x="59" y="38"/>
                      </a:lnTo>
                      <a:lnTo>
                        <a:pt x="59" y="33"/>
                      </a:lnTo>
                      <a:lnTo>
                        <a:pt x="59" y="28"/>
                      </a:lnTo>
                      <a:lnTo>
                        <a:pt x="56" y="23"/>
                      </a:lnTo>
                      <a:lnTo>
                        <a:pt x="53" y="20"/>
                      </a:lnTo>
                      <a:lnTo>
                        <a:pt x="49" y="16"/>
                      </a:lnTo>
                      <a:lnTo>
                        <a:pt x="45" y="14"/>
                      </a:lnTo>
                      <a:lnTo>
                        <a:pt x="38" y="14"/>
                      </a:lnTo>
                      <a:lnTo>
                        <a:pt x="33" y="14"/>
                      </a:lnTo>
                      <a:lnTo>
                        <a:pt x="27" y="16"/>
                      </a:lnTo>
                      <a:lnTo>
                        <a:pt x="23" y="20"/>
                      </a:lnTo>
                      <a:lnTo>
                        <a:pt x="21" y="23"/>
                      </a:lnTo>
                      <a:lnTo>
                        <a:pt x="19" y="26"/>
                      </a:lnTo>
                      <a:lnTo>
                        <a:pt x="17" y="29"/>
                      </a:lnTo>
                      <a:lnTo>
                        <a:pt x="17" y="35"/>
                      </a:lnTo>
                      <a:lnTo>
                        <a:pt x="2" y="33"/>
                      </a:lnTo>
                      <a:lnTo>
                        <a:pt x="6" y="19"/>
                      </a:lnTo>
                      <a:lnTo>
                        <a:pt x="13" y="9"/>
                      </a:lnTo>
                      <a:lnTo>
                        <a:pt x="24"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956"/>
                <p:cNvSpPr>
                  <a:spLocks noEditPoints="1"/>
                </p:cNvSpPr>
                <p:nvPr/>
              </p:nvSpPr>
              <p:spPr bwMode="auto">
                <a:xfrm>
                  <a:off x="452" y="983"/>
                  <a:ext cx="37" cy="59"/>
                </a:xfrm>
                <a:custGeom>
                  <a:avLst/>
                  <a:gdLst>
                    <a:gd name="T0" fmla="*/ 38 w 76"/>
                    <a:gd name="T1" fmla="*/ 14 h 118"/>
                    <a:gd name="T2" fmla="*/ 34 w 76"/>
                    <a:gd name="T3" fmla="*/ 14 h 118"/>
                    <a:gd name="T4" fmla="*/ 29 w 76"/>
                    <a:gd name="T5" fmla="*/ 16 h 118"/>
                    <a:gd name="T6" fmla="*/ 25 w 76"/>
                    <a:gd name="T7" fmla="*/ 19 h 118"/>
                    <a:gd name="T8" fmla="*/ 22 w 76"/>
                    <a:gd name="T9" fmla="*/ 22 h 118"/>
                    <a:gd name="T10" fmla="*/ 18 w 76"/>
                    <a:gd name="T11" fmla="*/ 31 h 118"/>
                    <a:gd name="T12" fmla="*/ 16 w 76"/>
                    <a:gd name="T13" fmla="*/ 44 h 118"/>
                    <a:gd name="T14" fmla="*/ 15 w 76"/>
                    <a:gd name="T15" fmla="*/ 60 h 118"/>
                    <a:gd name="T16" fmla="*/ 16 w 76"/>
                    <a:gd name="T17" fmla="*/ 76 h 118"/>
                    <a:gd name="T18" fmla="*/ 18 w 76"/>
                    <a:gd name="T19" fmla="*/ 89 h 118"/>
                    <a:gd name="T20" fmla="*/ 22 w 76"/>
                    <a:gd name="T21" fmla="*/ 97 h 118"/>
                    <a:gd name="T22" fmla="*/ 25 w 76"/>
                    <a:gd name="T23" fmla="*/ 100 h 118"/>
                    <a:gd name="T24" fmla="*/ 29 w 76"/>
                    <a:gd name="T25" fmla="*/ 103 h 118"/>
                    <a:gd name="T26" fmla="*/ 34 w 76"/>
                    <a:gd name="T27" fmla="*/ 104 h 118"/>
                    <a:gd name="T28" fmla="*/ 38 w 76"/>
                    <a:gd name="T29" fmla="*/ 105 h 118"/>
                    <a:gd name="T30" fmla="*/ 42 w 76"/>
                    <a:gd name="T31" fmla="*/ 104 h 118"/>
                    <a:gd name="T32" fmla="*/ 47 w 76"/>
                    <a:gd name="T33" fmla="*/ 103 h 118"/>
                    <a:gd name="T34" fmla="*/ 51 w 76"/>
                    <a:gd name="T35" fmla="*/ 100 h 118"/>
                    <a:gd name="T36" fmla="*/ 54 w 76"/>
                    <a:gd name="T37" fmla="*/ 97 h 118"/>
                    <a:gd name="T38" fmla="*/ 57 w 76"/>
                    <a:gd name="T39" fmla="*/ 88 h 118"/>
                    <a:gd name="T40" fmla="*/ 60 w 76"/>
                    <a:gd name="T41" fmla="*/ 76 h 118"/>
                    <a:gd name="T42" fmla="*/ 61 w 76"/>
                    <a:gd name="T43" fmla="*/ 60 h 118"/>
                    <a:gd name="T44" fmla="*/ 60 w 76"/>
                    <a:gd name="T45" fmla="*/ 44 h 118"/>
                    <a:gd name="T46" fmla="*/ 57 w 76"/>
                    <a:gd name="T47" fmla="*/ 32 h 118"/>
                    <a:gd name="T48" fmla="*/ 54 w 76"/>
                    <a:gd name="T49" fmla="*/ 23 h 118"/>
                    <a:gd name="T50" fmla="*/ 51 w 76"/>
                    <a:gd name="T51" fmla="*/ 20 h 118"/>
                    <a:gd name="T52" fmla="*/ 47 w 76"/>
                    <a:gd name="T53" fmla="*/ 16 h 118"/>
                    <a:gd name="T54" fmla="*/ 42 w 76"/>
                    <a:gd name="T55" fmla="*/ 14 h 118"/>
                    <a:gd name="T56" fmla="*/ 38 w 76"/>
                    <a:gd name="T57" fmla="*/ 14 h 118"/>
                    <a:gd name="T58" fmla="*/ 38 w 76"/>
                    <a:gd name="T59" fmla="*/ 0 h 118"/>
                    <a:gd name="T60" fmla="*/ 43 w 76"/>
                    <a:gd name="T61" fmla="*/ 1 h 118"/>
                    <a:gd name="T62" fmla="*/ 50 w 76"/>
                    <a:gd name="T63" fmla="*/ 2 h 118"/>
                    <a:gd name="T64" fmla="*/ 54 w 76"/>
                    <a:gd name="T65" fmla="*/ 5 h 118"/>
                    <a:gd name="T66" fmla="*/ 60 w 76"/>
                    <a:gd name="T67" fmla="*/ 8 h 118"/>
                    <a:gd name="T68" fmla="*/ 63 w 76"/>
                    <a:gd name="T69" fmla="*/ 11 h 118"/>
                    <a:gd name="T70" fmla="*/ 66 w 76"/>
                    <a:gd name="T71" fmla="*/ 15 h 118"/>
                    <a:gd name="T72" fmla="*/ 69 w 76"/>
                    <a:gd name="T73" fmla="*/ 21 h 118"/>
                    <a:gd name="T74" fmla="*/ 72 w 76"/>
                    <a:gd name="T75" fmla="*/ 26 h 118"/>
                    <a:gd name="T76" fmla="*/ 73 w 76"/>
                    <a:gd name="T77" fmla="*/ 33 h 118"/>
                    <a:gd name="T78" fmla="*/ 75 w 76"/>
                    <a:gd name="T79" fmla="*/ 45 h 118"/>
                    <a:gd name="T80" fmla="*/ 76 w 76"/>
                    <a:gd name="T81" fmla="*/ 60 h 118"/>
                    <a:gd name="T82" fmla="*/ 75 w 76"/>
                    <a:gd name="T83" fmla="*/ 78 h 118"/>
                    <a:gd name="T84" fmla="*/ 72 w 76"/>
                    <a:gd name="T85" fmla="*/ 93 h 118"/>
                    <a:gd name="T86" fmla="*/ 66 w 76"/>
                    <a:gd name="T87" fmla="*/ 104 h 118"/>
                    <a:gd name="T88" fmla="*/ 59 w 76"/>
                    <a:gd name="T89" fmla="*/ 112 h 118"/>
                    <a:gd name="T90" fmla="*/ 50 w 76"/>
                    <a:gd name="T91" fmla="*/ 117 h 118"/>
                    <a:gd name="T92" fmla="*/ 38 w 76"/>
                    <a:gd name="T93" fmla="*/ 118 h 118"/>
                    <a:gd name="T94" fmla="*/ 27 w 76"/>
                    <a:gd name="T95" fmla="*/ 117 h 118"/>
                    <a:gd name="T96" fmla="*/ 18 w 76"/>
                    <a:gd name="T97" fmla="*/ 114 h 118"/>
                    <a:gd name="T98" fmla="*/ 12 w 76"/>
                    <a:gd name="T99" fmla="*/ 107 h 118"/>
                    <a:gd name="T100" fmla="*/ 5 w 76"/>
                    <a:gd name="T101" fmla="*/ 96 h 118"/>
                    <a:gd name="T102" fmla="*/ 1 w 76"/>
                    <a:gd name="T103" fmla="*/ 79 h 118"/>
                    <a:gd name="T104" fmla="*/ 0 w 76"/>
                    <a:gd name="T105" fmla="*/ 60 h 118"/>
                    <a:gd name="T106" fmla="*/ 1 w 76"/>
                    <a:gd name="T107" fmla="*/ 41 h 118"/>
                    <a:gd name="T108" fmla="*/ 4 w 76"/>
                    <a:gd name="T109" fmla="*/ 26 h 118"/>
                    <a:gd name="T110" fmla="*/ 10 w 76"/>
                    <a:gd name="T111" fmla="*/ 15 h 118"/>
                    <a:gd name="T112" fmla="*/ 16 w 76"/>
                    <a:gd name="T113" fmla="*/ 7 h 118"/>
                    <a:gd name="T114" fmla="*/ 26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4"/>
                      </a:moveTo>
                      <a:lnTo>
                        <a:pt x="34" y="14"/>
                      </a:lnTo>
                      <a:lnTo>
                        <a:pt x="29" y="16"/>
                      </a:lnTo>
                      <a:lnTo>
                        <a:pt x="25" y="19"/>
                      </a:lnTo>
                      <a:lnTo>
                        <a:pt x="22" y="22"/>
                      </a:lnTo>
                      <a:lnTo>
                        <a:pt x="18" y="31"/>
                      </a:lnTo>
                      <a:lnTo>
                        <a:pt x="16" y="44"/>
                      </a:lnTo>
                      <a:lnTo>
                        <a:pt x="15" y="60"/>
                      </a:lnTo>
                      <a:lnTo>
                        <a:pt x="16" y="76"/>
                      </a:lnTo>
                      <a:lnTo>
                        <a:pt x="18" y="89"/>
                      </a:lnTo>
                      <a:lnTo>
                        <a:pt x="22" y="97"/>
                      </a:lnTo>
                      <a:lnTo>
                        <a:pt x="25" y="100"/>
                      </a:lnTo>
                      <a:lnTo>
                        <a:pt x="29" y="103"/>
                      </a:lnTo>
                      <a:lnTo>
                        <a:pt x="34" y="104"/>
                      </a:lnTo>
                      <a:lnTo>
                        <a:pt x="38" y="105"/>
                      </a:lnTo>
                      <a:lnTo>
                        <a:pt x="42" y="104"/>
                      </a:lnTo>
                      <a:lnTo>
                        <a:pt x="47" y="103"/>
                      </a:lnTo>
                      <a:lnTo>
                        <a:pt x="51" y="100"/>
                      </a:lnTo>
                      <a:lnTo>
                        <a:pt x="54" y="97"/>
                      </a:lnTo>
                      <a:lnTo>
                        <a:pt x="57" y="88"/>
                      </a:lnTo>
                      <a:lnTo>
                        <a:pt x="60" y="76"/>
                      </a:lnTo>
                      <a:lnTo>
                        <a:pt x="61" y="60"/>
                      </a:lnTo>
                      <a:lnTo>
                        <a:pt x="60" y="44"/>
                      </a:lnTo>
                      <a:lnTo>
                        <a:pt x="57" y="32"/>
                      </a:lnTo>
                      <a:lnTo>
                        <a:pt x="54" y="23"/>
                      </a:lnTo>
                      <a:lnTo>
                        <a:pt x="51" y="20"/>
                      </a:lnTo>
                      <a:lnTo>
                        <a:pt x="47" y="16"/>
                      </a:lnTo>
                      <a:lnTo>
                        <a:pt x="42" y="14"/>
                      </a:lnTo>
                      <a:lnTo>
                        <a:pt x="38" y="14"/>
                      </a:lnTo>
                      <a:close/>
                      <a:moveTo>
                        <a:pt x="38" y="0"/>
                      </a:moveTo>
                      <a:lnTo>
                        <a:pt x="43" y="1"/>
                      </a:lnTo>
                      <a:lnTo>
                        <a:pt x="50" y="2"/>
                      </a:lnTo>
                      <a:lnTo>
                        <a:pt x="54" y="5"/>
                      </a:lnTo>
                      <a:lnTo>
                        <a:pt x="60" y="8"/>
                      </a:lnTo>
                      <a:lnTo>
                        <a:pt x="63" y="11"/>
                      </a:lnTo>
                      <a:lnTo>
                        <a:pt x="66" y="15"/>
                      </a:lnTo>
                      <a:lnTo>
                        <a:pt x="69" y="21"/>
                      </a:lnTo>
                      <a:lnTo>
                        <a:pt x="72" y="26"/>
                      </a:lnTo>
                      <a:lnTo>
                        <a:pt x="73" y="33"/>
                      </a:lnTo>
                      <a:lnTo>
                        <a:pt x="75" y="45"/>
                      </a:lnTo>
                      <a:lnTo>
                        <a:pt x="76" y="60"/>
                      </a:lnTo>
                      <a:lnTo>
                        <a:pt x="75" y="78"/>
                      </a:lnTo>
                      <a:lnTo>
                        <a:pt x="72" y="93"/>
                      </a:lnTo>
                      <a:lnTo>
                        <a:pt x="66" y="104"/>
                      </a:lnTo>
                      <a:lnTo>
                        <a:pt x="59" y="112"/>
                      </a:lnTo>
                      <a:lnTo>
                        <a:pt x="50" y="117"/>
                      </a:lnTo>
                      <a:lnTo>
                        <a:pt x="38" y="118"/>
                      </a:lnTo>
                      <a:lnTo>
                        <a:pt x="27" y="117"/>
                      </a:lnTo>
                      <a:lnTo>
                        <a:pt x="18" y="114"/>
                      </a:lnTo>
                      <a:lnTo>
                        <a:pt x="12" y="107"/>
                      </a:lnTo>
                      <a:lnTo>
                        <a:pt x="5" y="96"/>
                      </a:lnTo>
                      <a:lnTo>
                        <a:pt x="1" y="79"/>
                      </a:lnTo>
                      <a:lnTo>
                        <a:pt x="0" y="60"/>
                      </a:lnTo>
                      <a:lnTo>
                        <a:pt x="1" y="41"/>
                      </a:lnTo>
                      <a:lnTo>
                        <a:pt x="4" y="26"/>
                      </a:lnTo>
                      <a:lnTo>
                        <a:pt x="10" y="15"/>
                      </a:lnTo>
                      <a:lnTo>
                        <a:pt x="16"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Line 1957"/>
                <p:cNvSpPr>
                  <a:spLocks noChangeShapeType="1"/>
                </p:cNvSpPr>
                <p:nvPr/>
              </p:nvSpPr>
              <p:spPr bwMode="auto">
                <a:xfrm>
                  <a:off x="503" y="778"/>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1958"/>
                <p:cNvSpPr>
                  <a:spLocks noChangeShapeType="1"/>
                </p:cNvSpPr>
                <p:nvPr/>
              </p:nvSpPr>
              <p:spPr bwMode="auto">
                <a:xfrm flipH="1">
                  <a:off x="1991" y="778"/>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Freeform 1959"/>
                <p:cNvSpPr>
                  <a:spLocks/>
                </p:cNvSpPr>
                <p:nvPr/>
              </p:nvSpPr>
              <p:spPr bwMode="auto">
                <a:xfrm>
                  <a:off x="406" y="750"/>
                  <a:ext cx="38" cy="58"/>
                </a:xfrm>
                <a:custGeom>
                  <a:avLst/>
                  <a:gdLst>
                    <a:gd name="T0" fmla="*/ 39 w 76"/>
                    <a:gd name="T1" fmla="*/ 0 h 115"/>
                    <a:gd name="T2" fmla="*/ 53 w 76"/>
                    <a:gd name="T3" fmla="*/ 2 h 115"/>
                    <a:gd name="T4" fmla="*/ 65 w 76"/>
                    <a:gd name="T5" fmla="*/ 8 h 115"/>
                    <a:gd name="T6" fmla="*/ 72 w 76"/>
                    <a:gd name="T7" fmla="*/ 19 h 115"/>
                    <a:gd name="T8" fmla="*/ 74 w 76"/>
                    <a:gd name="T9" fmla="*/ 31 h 115"/>
                    <a:gd name="T10" fmla="*/ 74 w 76"/>
                    <a:gd name="T11" fmla="*/ 38 h 115"/>
                    <a:gd name="T12" fmla="*/ 72 w 76"/>
                    <a:gd name="T13" fmla="*/ 45 h 115"/>
                    <a:gd name="T14" fmla="*/ 68 w 76"/>
                    <a:gd name="T15" fmla="*/ 52 h 115"/>
                    <a:gd name="T16" fmla="*/ 63 w 76"/>
                    <a:gd name="T17" fmla="*/ 59 h 115"/>
                    <a:gd name="T18" fmla="*/ 55 w 76"/>
                    <a:gd name="T19" fmla="*/ 68 h 115"/>
                    <a:gd name="T20" fmla="*/ 42 w 76"/>
                    <a:gd name="T21" fmla="*/ 79 h 115"/>
                    <a:gd name="T22" fmla="*/ 37 w 76"/>
                    <a:gd name="T23" fmla="*/ 83 h 115"/>
                    <a:gd name="T24" fmla="*/ 32 w 76"/>
                    <a:gd name="T25" fmla="*/ 87 h 115"/>
                    <a:gd name="T26" fmla="*/ 28 w 76"/>
                    <a:gd name="T27" fmla="*/ 91 h 115"/>
                    <a:gd name="T28" fmla="*/ 26 w 76"/>
                    <a:gd name="T29" fmla="*/ 93 h 115"/>
                    <a:gd name="T30" fmla="*/ 23 w 76"/>
                    <a:gd name="T31" fmla="*/ 96 h 115"/>
                    <a:gd name="T32" fmla="*/ 20 w 76"/>
                    <a:gd name="T33" fmla="*/ 100 h 115"/>
                    <a:gd name="T34" fmla="*/ 76 w 76"/>
                    <a:gd name="T35" fmla="*/ 100 h 115"/>
                    <a:gd name="T36" fmla="*/ 76 w 76"/>
                    <a:gd name="T37" fmla="*/ 115 h 115"/>
                    <a:gd name="T38" fmla="*/ 0 w 76"/>
                    <a:gd name="T39" fmla="*/ 115 h 115"/>
                    <a:gd name="T40" fmla="*/ 0 w 76"/>
                    <a:gd name="T41" fmla="*/ 110 h 115"/>
                    <a:gd name="T42" fmla="*/ 1 w 76"/>
                    <a:gd name="T43" fmla="*/ 105 h 115"/>
                    <a:gd name="T44" fmla="*/ 6 w 76"/>
                    <a:gd name="T45" fmla="*/ 97 h 115"/>
                    <a:gd name="T46" fmla="*/ 10 w 76"/>
                    <a:gd name="T47" fmla="*/ 88 h 115"/>
                    <a:gd name="T48" fmla="*/ 17 w 76"/>
                    <a:gd name="T49" fmla="*/ 81 h 115"/>
                    <a:gd name="T50" fmla="*/ 28 w 76"/>
                    <a:gd name="T51" fmla="*/ 72 h 115"/>
                    <a:gd name="T52" fmla="*/ 39 w 76"/>
                    <a:gd name="T53" fmla="*/ 62 h 115"/>
                    <a:gd name="T54" fmla="*/ 48 w 76"/>
                    <a:gd name="T55" fmla="*/ 54 h 115"/>
                    <a:gd name="T56" fmla="*/ 53 w 76"/>
                    <a:gd name="T57" fmla="*/ 47 h 115"/>
                    <a:gd name="T58" fmla="*/ 56 w 76"/>
                    <a:gd name="T59" fmla="*/ 42 h 115"/>
                    <a:gd name="T60" fmla="*/ 59 w 76"/>
                    <a:gd name="T61" fmla="*/ 36 h 115"/>
                    <a:gd name="T62" fmla="*/ 59 w 76"/>
                    <a:gd name="T63" fmla="*/ 31 h 115"/>
                    <a:gd name="T64" fmla="*/ 59 w 76"/>
                    <a:gd name="T65" fmla="*/ 27 h 115"/>
                    <a:gd name="T66" fmla="*/ 56 w 76"/>
                    <a:gd name="T67" fmla="*/ 22 h 115"/>
                    <a:gd name="T68" fmla="*/ 53 w 76"/>
                    <a:gd name="T69" fmla="*/ 18 h 115"/>
                    <a:gd name="T70" fmla="*/ 49 w 76"/>
                    <a:gd name="T71" fmla="*/ 15 h 115"/>
                    <a:gd name="T72" fmla="*/ 45 w 76"/>
                    <a:gd name="T73" fmla="*/ 14 h 115"/>
                    <a:gd name="T74" fmla="*/ 38 w 76"/>
                    <a:gd name="T75" fmla="*/ 13 h 115"/>
                    <a:gd name="T76" fmla="*/ 33 w 76"/>
                    <a:gd name="T77" fmla="*/ 14 h 115"/>
                    <a:gd name="T78" fmla="*/ 27 w 76"/>
                    <a:gd name="T79" fmla="*/ 15 h 115"/>
                    <a:gd name="T80" fmla="*/ 23 w 76"/>
                    <a:gd name="T81" fmla="*/ 18 h 115"/>
                    <a:gd name="T82" fmla="*/ 21 w 76"/>
                    <a:gd name="T83" fmla="*/ 21 h 115"/>
                    <a:gd name="T84" fmla="*/ 19 w 76"/>
                    <a:gd name="T85" fmla="*/ 25 h 115"/>
                    <a:gd name="T86" fmla="*/ 17 w 76"/>
                    <a:gd name="T87" fmla="*/ 29 h 115"/>
                    <a:gd name="T88" fmla="*/ 17 w 76"/>
                    <a:gd name="T89" fmla="*/ 33 h 115"/>
                    <a:gd name="T90" fmla="*/ 2 w 76"/>
                    <a:gd name="T91" fmla="*/ 31 h 115"/>
                    <a:gd name="T92" fmla="*/ 6 w 76"/>
                    <a:gd name="T93" fmla="*/ 17 h 115"/>
                    <a:gd name="T94" fmla="*/ 13 w 76"/>
                    <a:gd name="T95" fmla="*/ 7 h 115"/>
                    <a:gd name="T96" fmla="*/ 24 w 76"/>
                    <a:gd name="T97" fmla="*/ 1 h 115"/>
                    <a:gd name="T98" fmla="*/ 39 w 76"/>
                    <a:gd name="T9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115">
                      <a:moveTo>
                        <a:pt x="39" y="0"/>
                      </a:moveTo>
                      <a:lnTo>
                        <a:pt x="53" y="2"/>
                      </a:lnTo>
                      <a:lnTo>
                        <a:pt x="65" y="8"/>
                      </a:lnTo>
                      <a:lnTo>
                        <a:pt x="72" y="19"/>
                      </a:lnTo>
                      <a:lnTo>
                        <a:pt x="74" y="31"/>
                      </a:lnTo>
                      <a:lnTo>
                        <a:pt x="74" y="38"/>
                      </a:lnTo>
                      <a:lnTo>
                        <a:pt x="72" y="45"/>
                      </a:lnTo>
                      <a:lnTo>
                        <a:pt x="68" y="52"/>
                      </a:lnTo>
                      <a:lnTo>
                        <a:pt x="63" y="59"/>
                      </a:lnTo>
                      <a:lnTo>
                        <a:pt x="55" y="68"/>
                      </a:lnTo>
                      <a:lnTo>
                        <a:pt x="42" y="79"/>
                      </a:lnTo>
                      <a:lnTo>
                        <a:pt x="37" y="83"/>
                      </a:lnTo>
                      <a:lnTo>
                        <a:pt x="32" y="87"/>
                      </a:lnTo>
                      <a:lnTo>
                        <a:pt x="28" y="91"/>
                      </a:lnTo>
                      <a:lnTo>
                        <a:pt x="26" y="93"/>
                      </a:lnTo>
                      <a:lnTo>
                        <a:pt x="23" y="96"/>
                      </a:lnTo>
                      <a:lnTo>
                        <a:pt x="20" y="100"/>
                      </a:lnTo>
                      <a:lnTo>
                        <a:pt x="76" y="100"/>
                      </a:lnTo>
                      <a:lnTo>
                        <a:pt x="76" y="115"/>
                      </a:lnTo>
                      <a:lnTo>
                        <a:pt x="0" y="115"/>
                      </a:lnTo>
                      <a:lnTo>
                        <a:pt x="0" y="110"/>
                      </a:lnTo>
                      <a:lnTo>
                        <a:pt x="1" y="105"/>
                      </a:lnTo>
                      <a:lnTo>
                        <a:pt x="6" y="97"/>
                      </a:lnTo>
                      <a:lnTo>
                        <a:pt x="10" y="88"/>
                      </a:lnTo>
                      <a:lnTo>
                        <a:pt x="17" y="81"/>
                      </a:lnTo>
                      <a:lnTo>
                        <a:pt x="28" y="72"/>
                      </a:lnTo>
                      <a:lnTo>
                        <a:pt x="39" y="62"/>
                      </a:lnTo>
                      <a:lnTo>
                        <a:pt x="48" y="54"/>
                      </a:lnTo>
                      <a:lnTo>
                        <a:pt x="53" y="47"/>
                      </a:lnTo>
                      <a:lnTo>
                        <a:pt x="56" y="42"/>
                      </a:lnTo>
                      <a:lnTo>
                        <a:pt x="59" y="36"/>
                      </a:lnTo>
                      <a:lnTo>
                        <a:pt x="59" y="31"/>
                      </a:lnTo>
                      <a:lnTo>
                        <a:pt x="59" y="27"/>
                      </a:lnTo>
                      <a:lnTo>
                        <a:pt x="56" y="22"/>
                      </a:lnTo>
                      <a:lnTo>
                        <a:pt x="53" y="18"/>
                      </a:lnTo>
                      <a:lnTo>
                        <a:pt x="49" y="15"/>
                      </a:lnTo>
                      <a:lnTo>
                        <a:pt x="45" y="14"/>
                      </a:lnTo>
                      <a:lnTo>
                        <a:pt x="38" y="13"/>
                      </a:lnTo>
                      <a:lnTo>
                        <a:pt x="33" y="14"/>
                      </a:lnTo>
                      <a:lnTo>
                        <a:pt x="27" y="15"/>
                      </a:lnTo>
                      <a:lnTo>
                        <a:pt x="23" y="18"/>
                      </a:lnTo>
                      <a:lnTo>
                        <a:pt x="21" y="21"/>
                      </a:lnTo>
                      <a:lnTo>
                        <a:pt x="19" y="25"/>
                      </a:lnTo>
                      <a:lnTo>
                        <a:pt x="17" y="29"/>
                      </a:lnTo>
                      <a:lnTo>
                        <a:pt x="17" y="33"/>
                      </a:lnTo>
                      <a:lnTo>
                        <a:pt x="2" y="31"/>
                      </a:lnTo>
                      <a:lnTo>
                        <a:pt x="6" y="17"/>
                      </a:lnTo>
                      <a:lnTo>
                        <a:pt x="13" y="7"/>
                      </a:lnTo>
                      <a:lnTo>
                        <a:pt x="24" y="1"/>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960"/>
                <p:cNvSpPr>
                  <a:spLocks/>
                </p:cNvSpPr>
                <p:nvPr/>
              </p:nvSpPr>
              <p:spPr bwMode="auto">
                <a:xfrm>
                  <a:off x="452" y="751"/>
                  <a:ext cx="37" cy="58"/>
                </a:xfrm>
                <a:custGeom>
                  <a:avLst/>
                  <a:gdLst>
                    <a:gd name="T0" fmla="*/ 13 w 76"/>
                    <a:gd name="T1" fmla="*/ 0 h 116"/>
                    <a:gd name="T2" fmla="*/ 69 w 76"/>
                    <a:gd name="T3" fmla="*/ 0 h 116"/>
                    <a:gd name="T4" fmla="*/ 69 w 76"/>
                    <a:gd name="T5" fmla="*/ 15 h 116"/>
                    <a:gd name="T6" fmla="*/ 26 w 76"/>
                    <a:gd name="T7" fmla="*/ 15 h 116"/>
                    <a:gd name="T8" fmla="*/ 20 w 76"/>
                    <a:gd name="T9" fmla="*/ 44 h 116"/>
                    <a:gd name="T10" fmla="*/ 30 w 76"/>
                    <a:gd name="T11" fmla="*/ 39 h 116"/>
                    <a:gd name="T12" fmla="*/ 41 w 76"/>
                    <a:gd name="T13" fmla="*/ 37 h 116"/>
                    <a:gd name="T14" fmla="*/ 54 w 76"/>
                    <a:gd name="T15" fmla="*/ 40 h 116"/>
                    <a:gd name="T16" fmla="*/ 66 w 76"/>
                    <a:gd name="T17" fmla="*/ 47 h 116"/>
                    <a:gd name="T18" fmla="*/ 74 w 76"/>
                    <a:gd name="T19" fmla="*/ 59 h 116"/>
                    <a:gd name="T20" fmla="*/ 76 w 76"/>
                    <a:gd name="T21" fmla="*/ 74 h 116"/>
                    <a:gd name="T22" fmla="*/ 74 w 76"/>
                    <a:gd name="T23" fmla="*/ 90 h 116"/>
                    <a:gd name="T24" fmla="*/ 66 w 76"/>
                    <a:gd name="T25" fmla="*/ 102 h 116"/>
                    <a:gd name="T26" fmla="*/ 59 w 76"/>
                    <a:gd name="T27" fmla="*/ 110 h 116"/>
                    <a:gd name="T28" fmla="*/ 49 w 76"/>
                    <a:gd name="T29" fmla="*/ 114 h 116"/>
                    <a:gd name="T30" fmla="*/ 37 w 76"/>
                    <a:gd name="T31" fmla="*/ 116 h 116"/>
                    <a:gd name="T32" fmla="*/ 23 w 76"/>
                    <a:gd name="T33" fmla="*/ 113 h 116"/>
                    <a:gd name="T34" fmla="*/ 11 w 76"/>
                    <a:gd name="T35" fmla="*/ 107 h 116"/>
                    <a:gd name="T36" fmla="*/ 3 w 76"/>
                    <a:gd name="T37" fmla="*/ 97 h 116"/>
                    <a:gd name="T38" fmla="*/ 0 w 76"/>
                    <a:gd name="T39" fmla="*/ 84 h 116"/>
                    <a:gd name="T40" fmla="*/ 15 w 76"/>
                    <a:gd name="T41" fmla="*/ 82 h 116"/>
                    <a:gd name="T42" fmla="*/ 16 w 76"/>
                    <a:gd name="T43" fmla="*/ 89 h 116"/>
                    <a:gd name="T44" fmla="*/ 18 w 76"/>
                    <a:gd name="T45" fmla="*/ 94 h 116"/>
                    <a:gd name="T46" fmla="*/ 22 w 76"/>
                    <a:gd name="T47" fmla="*/ 97 h 116"/>
                    <a:gd name="T48" fmla="*/ 26 w 76"/>
                    <a:gd name="T49" fmla="*/ 100 h 116"/>
                    <a:gd name="T50" fmla="*/ 31 w 76"/>
                    <a:gd name="T51" fmla="*/ 102 h 116"/>
                    <a:gd name="T52" fmla="*/ 37 w 76"/>
                    <a:gd name="T53" fmla="*/ 103 h 116"/>
                    <a:gd name="T54" fmla="*/ 47 w 76"/>
                    <a:gd name="T55" fmla="*/ 100 h 116"/>
                    <a:gd name="T56" fmla="*/ 54 w 76"/>
                    <a:gd name="T57" fmla="*/ 95 h 116"/>
                    <a:gd name="T58" fmla="*/ 59 w 76"/>
                    <a:gd name="T59" fmla="*/ 86 h 116"/>
                    <a:gd name="T60" fmla="*/ 61 w 76"/>
                    <a:gd name="T61" fmla="*/ 76 h 116"/>
                    <a:gd name="T62" fmla="*/ 60 w 76"/>
                    <a:gd name="T63" fmla="*/ 65 h 116"/>
                    <a:gd name="T64" fmla="*/ 54 w 76"/>
                    <a:gd name="T65" fmla="*/ 57 h 116"/>
                    <a:gd name="T66" fmla="*/ 48 w 76"/>
                    <a:gd name="T67" fmla="*/ 52 h 116"/>
                    <a:gd name="T68" fmla="*/ 37 w 76"/>
                    <a:gd name="T69" fmla="*/ 51 h 116"/>
                    <a:gd name="T70" fmla="*/ 33 w 76"/>
                    <a:gd name="T71" fmla="*/ 51 h 116"/>
                    <a:gd name="T72" fmla="*/ 28 w 76"/>
                    <a:gd name="T73" fmla="*/ 52 h 116"/>
                    <a:gd name="T74" fmla="*/ 25 w 76"/>
                    <a:gd name="T75" fmla="*/ 53 h 116"/>
                    <a:gd name="T76" fmla="*/ 21 w 76"/>
                    <a:gd name="T77" fmla="*/ 56 h 116"/>
                    <a:gd name="T78" fmla="*/ 16 w 76"/>
                    <a:gd name="T79" fmla="*/ 60 h 116"/>
                    <a:gd name="T80" fmla="*/ 1 w 76"/>
                    <a:gd name="T81" fmla="*/ 59 h 116"/>
                    <a:gd name="T82" fmla="*/ 13 w 76"/>
                    <a:gd name="T8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116">
                      <a:moveTo>
                        <a:pt x="13" y="0"/>
                      </a:moveTo>
                      <a:lnTo>
                        <a:pt x="69" y="0"/>
                      </a:lnTo>
                      <a:lnTo>
                        <a:pt x="69" y="15"/>
                      </a:lnTo>
                      <a:lnTo>
                        <a:pt x="26" y="15"/>
                      </a:lnTo>
                      <a:lnTo>
                        <a:pt x="20" y="44"/>
                      </a:lnTo>
                      <a:lnTo>
                        <a:pt x="30" y="39"/>
                      </a:lnTo>
                      <a:lnTo>
                        <a:pt x="41" y="37"/>
                      </a:lnTo>
                      <a:lnTo>
                        <a:pt x="54" y="40"/>
                      </a:lnTo>
                      <a:lnTo>
                        <a:pt x="66" y="47"/>
                      </a:lnTo>
                      <a:lnTo>
                        <a:pt x="74" y="59"/>
                      </a:lnTo>
                      <a:lnTo>
                        <a:pt x="76" y="74"/>
                      </a:lnTo>
                      <a:lnTo>
                        <a:pt x="74" y="90"/>
                      </a:lnTo>
                      <a:lnTo>
                        <a:pt x="66" y="102"/>
                      </a:lnTo>
                      <a:lnTo>
                        <a:pt x="59" y="110"/>
                      </a:lnTo>
                      <a:lnTo>
                        <a:pt x="49" y="114"/>
                      </a:lnTo>
                      <a:lnTo>
                        <a:pt x="37" y="116"/>
                      </a:lnTo>
                      <a:lnTo>
                        <a:pt x="23" y="113"/>
                      </a:lnTo>
                      <a:lnTo>
                        <a:pt x="11" y="107"/>
                      </a:lnTo>
                      <a:lnTo>
                        <a:pt x="3" y="97"/>
                      </a:lnTo>
                      <a:lnTo>
                        <a:pt x="0" y="84"/>
                      </a:lnTo>
                      <a:lnTo>
                        <a:pt x="15" y="82"/>
                      </a:lnTo>
                      <a:lnTo>
                        <a:pt x="16" y="89"/>
                      </a:lnTo>
                      <a:lnTo>
                        <a:pt x="18" y="94"/>
                      </a:lnTo>
                      <a:lnTo>
                        <a:pt x="22" y="97"/>
                      </a:lnTo>
                      <a:lnTo>
                        <a:pt x="26" y="100"/>
                      </a:lnTo>
                      <a:lnTo>
                        <a:pt x="31" y="102"/>
                      </a:lnTo>
                      <a:lnTo>
                        <a:pt x="37" y="103"/>
                      </a:lnTo>
                      <a:lnTo>
                        <a:pt x="47" y="100"/>
                      </a:lnTo>
                      <a:lnTo>
                        <a:pt x="54" y="95"/>
                      </a:lnTo>
                      <a:lnTo>
                        <a:pt x="59" y="86"/>
                      </a:lnTo>
                      <a:lnTo>
                        <a:pt x="61" y="76"/>
                      </a:lnTo>
                      <a:lnTo>
                        <a:pt x="60" y="65"/>
                      </a:lnTo>
                      <a:lnTo>
                        <a:pt x="54" y="57"/>
                      </a:lnTo>
                      <a:lnTo>
                        <a:pt x="48" y="52"/>
                      </a:lnTo>
                      <a:lnTo>
                        <a:pt x="37" y="51"/>
                      </a:lnTo>
                      <a:lnTo>
                        <a:pt x="33" y="51"/>
                      </a:lnTo>
                      <a:lnTo>
                        <a:pt x="28" y="52"/>
                      </a:lnTo>
                      <a:lnTo>
                        <a:pt x="25" y="53"/>
                      </a:lnTo>
                      <a:lnTo>
                        <a:pt x="21" y="56"/>
                      </a:lnTo>
                      <a:lnTo>
                        <a:pt x="16" y="60"/>
                      </a:lnTo>
                      <a:lnTo>
                        <a:pt x="1" y="59"/>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Line 1961"/>
                <p:cNvSpPr>
                  <a:spLocks noChangeShapeType="1"/>
                </p:cNvSpPr>
                <p:nvPr/>
              </p:nvSpPr>
              <p:spPr bwMode="auto">
                <a:xfrm>
                  <a:off x="503" y="1945"/>
                  <a:ext cx="15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1962"/>
                <p:cNvSpPr>
                  <a:spLocks noChangeShapeType="1"/>
                </p:cNvSpPr>
                <p:nvPr/>
              </p:nvSpPr>
              <p:spPr bwMode="auto">
                <a:xfrm>
                  <a:off x="503" y="778"/>
                  <a:ext cx="150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1963"/>
                <p:cNvSpPr>
                  <a:spLocks noChangeShapeType="1"/>
                </p:cNvSpPr>
                <p:nvPr/>
              </p:nvSpPr>
              <p:spPr bwMode="auto">
                <a:xfrm flipV="1">
                  <a:off x="503" y="778"/>
                  <a:ext cx="0" cy="11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1964"/>
                <p:cNvSpPr>
                  <a:spLocks noChangeShapeType="1"/>
                </p:cNvSpPr>
                <p:nvPr/>
              </p:nvSpPr>
              <p:spPr bwMode="auto">
                <a:xfrm flipV="1">
                  <a:off x="2006" y="778"/>
                  <a:ext cx="0" cy="116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965"/>
                <p:cNvSpPr>
                  <a:spLocks noEditPoints="1"/>
                </p:cNvSpPr>
                <p:nvPr/>
              </p:nvSpPr>
              <p:spPr bwMode="auto">
                <a:xfrm>
                  <a:off x="1626" y="1444"/>
                  <a:ext cx="381" cy="290"/>
                </a:xfrm>
                <a:custGeom>
                  <a:avLst/>
                  <a:gdLst>
                    <a:gd name="T0" fmla="*/ 160 w 762"/>
                    <a:gd name="T1" fmla="*/ 0 h 579"/>
                    <a:gd name="T2" fmla="*/ 190 w 762"/>
                    <a:gd name="T3" fmla="*/ 52 h 579"/>
                    <a:gd name="T4" fmla="*/ 222 w 762"/>
                    <a:gd name="T5" fmla="*/ 37 h 579"/>
                    <a:gd name="T6" fmla="*/ 233 w 762"/>
                    <a:gd name="T7" fmla="*/ 37 h 579"/>
                    <a:gd name="T8" fmla="*/ 259 w 762"/>
                    <a:gd name="T9" fmla="*/ 57 h 579"/>
                    <a:gd name="T10" fmla="*/ 298 w 762"/>
                    <a:gd name="T11" fmla="*/ 302 h 579"/>
                    <a:gd name="T12" fmla="*/ 328 w 762"/>
                    <a:gd name="T13" fmla="*/ 358 h 579"/>
                    <a:gd name="T14" fmla="*/ 346 w 762"/>
                    <a:gd name="T15" fmla="*/ 392 h 579"/>
                    <a:gd name="T16" fmla="*/ 375 w 762"/>
                    <a:gd name="T17" fmla="*/ 387 h 579"/>
                    <a:gd name="T18" fmla="*/ 404 w 762"/>
                    <a:gd name="T19" fmla="*/ 394 h 579"/>
                    <a:gd name="T20" fmla="*/ 438 w 762"/>
                    <a:gd name="T21" fmla="*/ 478 h 579"/>
                    <a:gd name="T22" fmla="*/ 460 w 762"/>
                    <a:gd name="T23" fmla="*/ 482 h 579"/>
                    <a:gd name="T24" fmla="*/ 482 w 762"/>
                    <a:gd name="T25" fmla="*/ 477 h 579"/>
                    <a:gd name="T26" fmla="*/ 504 w 762"/>
                    <a:gd name="T27" fmla="*/ 474 h 579"/>
                    <a:gd name="T28" fmla="*/ 532 w 762"/>
                    <a:gd name="T29" fmla="*/ 473 h 579"/>
                    <a:gd name="T30" fmla="*/ 548 w 762"/>
                    <a:gd name="T31" fmla="*/ 477 h 579"/>
                    <a:gd name="T32" fmla="*/ 571 w 762"/>
                    <a:gd name="T33" fmla="*/ 479 h 579"/>
                    <a:gd name="T34" fmla="*/ 596 w 762"/>
                    <a:gd name="T35" fmla="*/ 483 h 579"/>
                    <a:gd name="T36" fmla="*/ 607 w 762"/>
                    <a:gd name="T37" fmla="*/ 479 h 579"/>
                    <a:gd name="T38" fmla="*/ 634 w 762"/>
                    <a:gd name="T39" fmla="*/ 483 h 579"/>
                    <a:gd name="T40" fmla="*/ 653 w 762"/>
                    <a:gd name="T41" fmla="*/ 491 h 579"/>
                    <a:gd name="T42" fmla="*/ 684 w 762"/>
                    <a:gd name="T43" fmla="*/ 481 h 579"/>
                    <a:gd name="T44" fmla="*/ 705 w 762"/>
                    <a:gd name="T45" fmla="*/ 479 h 579"/>
                    <a:gd name="T46" fmla="*/ 741 w 762"/>
                    <a:gd name="T47" fmla="*/ 484 h 579"/>
                    <a:gd name="T48" fmla="*/ 753 w 762"/>
                    <a:gd name="T49" fmla="*/ 490 h 579"/>
                    <a:gd name="T50" fmla="*/ 750 w 762"/>
                    <a:gd name="T51" fmla="*/ 534 h 579"/>
                    <a:gd name="T52" fmla="*/ 726 w 762"/>
                    <a:gd name="T53" fmla="*/ 545 h 579"/>
                    <a:gd name="T54" fmla="*/ 698 w 762"/>
                    <a:gd name="T55" fmla="*/ 551 h 579"/>
                    <a:gd name="T56" fmla="*/ 680 w 762"/>
                    <a:gd name="T57" fmla="*/ 523 h 579"/>
                    <a:gd name="T58" fmla="*/ 658 w 762"/>
                    <a:gd name="T59" fmla="*/ 552 h 579"/>
                    <a:gd name="T60" fmla="*/ 639 w 762"/>
                    <a:gd name="T61" fmla="*/ 524 h 579"/>
                    <a:gd name="T62" fmla="*/ 608 w 762"/>
                    <a:gd name="T63" fmla="*/ 569 h 579"/>
                    <a:gd name="T64" fmla="*/ 577 w 762"/>
                    <a:gd name="T65" fmla="*/ 552 h 579"/>
                    <a:gd name="T66" fmla="*/ 556 w 762"/>
                    <a:gd name="T67" fmla="*/ 503 h 579"/>
                    <a:gd name="T68" fmla="*/ 536 w 762"/>
                    <a:gd name="T69" fmla="*/ 510 h 579"/>
                    <a:gd name="T70" fmla="*/ 511 w 762"/>
                    <a:gd name="T71" fmla="*/ 571 h 579"/>
                    <a:gd name="T72" fmla="*/ 479 w 762"/>
                    <a:gd name="T73" fmla="*/ 515 h 579"/>
                    <a:gd name="T74" fmla="*/ 462 w 762"/>
                    <a:gd name="T75" fmla="*/ 535 h 579"/>
                    <a:gd name="T76" fmla="*/ 437 w 762"/>
                    <a:gd name="T77" fmla="*/ 517 h 579"/>
                    <a:gd name="T78" fmla="*/ 403 w 762"/>
                    <a:gd name="T79" fmla="*/ 473 h 579"/>
                    <a:gd name="T80" fmla="*/ 377 w 762"/>
                    <a:gd name="T81" fmla="*/ 456 h 579"/>
                    <a:gd name="T82" fmla="*/ 349 w 762"/>
                    <a:gd name="T83" fmla="*/ 481 h 579"/>
                    <a:gd name="T84" fmla="*/ 324 w 762"/>
                    <a:gd name="T85" fmla="*/ 401 h 579"/>
                    <a:gd name="T86" fmla="*/ 286 w 762"/>
                    <a:gd name="T87" fmla="*/ 318 h 579"/>
                    <a:gd name="T88" fmla="*/ 256 w 762"/>
                    <a:gd name="T89" fmla="*/ 215 h 579"/>
                    <a:gd name="T90" fmla="*/ 230 w 762"/>
                    <a:gd name="T91" fmla="*/ 84 h 579"/>
                    <a:gd name="T92" fmla="*/ 208 w 762"/>
                    <a:gd name="T93" fmla="*/ 123 h 579"/>
                    <a:gd name="T94" fmla="*/ 185 w 762"/>
                    <a:gd name="T95" fmla="*/ 109 h 579"/>
                    <a:gd name="T96" fmla="*/ 159 w 762"/>
                    <a:gd name="T97" fmla="*/ 77 h 579"/>
                    <a:gd name="T98" fmla="*/ 121 w 762"/>
                    <a:gd name="T99" fmla="*/ 125 h 579"/>
                    <a:gd name="T100" fmla="*/ 98 w 762"/>
                    <a:gd name="T101" fmla="*/ 139 h 579"/>
                    <a:gd name="T102" fmla="*/ 61 w 762"/>
                    <a:gd name="T103" fmla="*/ 145 h 579"/>
                    <a:gd name="T104" fmla="*/ 42 w 762"/>
                    <a:gd name="T105" fmla="*/ 118 h 579"/>
                    <a:gd name="T106" fmla="*/ 19 w 762"/>
                    <a:gd name="T107" fmla="*/ 197 h 579"/>
                    <a:gd name="T108" fmla="*/ 23 w 762"/>
                    <a:gd name="T109" fmla="*/ 37 h 579"/>
                    <a:gd name="T110" fmla="*/ 41 w 762"/>
                    <a:gd name="T111" fmla="*/ 37 h 579"/>
                    <a:gd name="T112" fmla="*/ 88 w 762"/>
                    <a:gd name="T113" fmla="*/ 57 h 579"/>
                    <a:gd name="T114" fmla="*/ 114 w 762"/>
                    <a:gd name="T115" fmla="*/ 71 h 579"/>
                    <a:gd name="T116" fmla="*/ 131 w 762"/>
                    <a:gd name="T117" fmla="*/ 44 h 579"/>
                    <a:gd name="T118" fmla="*/ 147 w 762"/>
                    <a:gd name="T119" fmla="*/ 6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2" h="579">
                      <a:moveTo>
                        <a:pt x="678" y="486"/>
                      </a:moveTo>
                      <a:lnTo>
                        <a:pt x="677" y="487"/>
                      </a:lnTo>
                      <a:lnTo>
                        <a:pt x="678" y="488"/>
                      </a:lnTo>
                      <a:lnTo>
                        <a:pt x="678" y="486"/>
                      </a:lnTo>
                      <a:close/>
                      <a:moveTo>
                        <a:pt x="21" y="48"/>
                      </a:moveTo>
                      <a:lnTo>
                        <a:pt x="21" y="50"/>
                      </a:lnTo>
                      <a:lnTo>
                        <a:pt x="21" y="48"/>
                      </a:lnTo>
                      <a:lnTo>
                        <a:pt x="21" y="48"/>
                      </a:lnTo>
                      <a:close/>
                      <a:moveTo>
                        <a:pt x="160" y="0"/>
                      </a:moveTo>
                      <a:lnTo>
                        <a:pt x="165" y="2"/>
                      </a:lnTo>
                      <a:lnTo>
                        <a:pt x="167" y="6"/>
                      </a:lnTo>
                      <a:lnTo>
                        <a:pt x="168" y="26"/>
                      </a:lnTo>
                      <a:lnTo>
                        <a:pt x="169" y="16"/>
                      </a:lnTo>
                      <a:lnTo>
                        <a:pt x="171" y="12"/>
                      </a:lnTo>
                      <a:lnTo>
                        <a:pt x="176" y="10"/>
                      </a:lnTo>
                      <a:lnTo>
                        <a:pt x="180" y="12"/>
                      </a:lnTo>
                      <a:lnTo>
                        <a:pt x="182" y="15"/>
                      </a:lnTo>
                      <a:lnTo>
                        <a:pt x="190" y="52"/>
                      </a:lnTo>
                      <a:lnTo>
                        <a:pt x="193" y="23"/>
                      </a:lnTo>
                      <a:lnTo>
                        <a:pt x="195" y="18"/>
                      </a:lnTo>
                      <a:lnTo>
                        <a:pt x="199" y="16"/>
                      </a:lnTo>
                      <a:lnTo>
                        <a:pt x="204" y="18"/>
                      </a:lnTo>
                      <a:lnTo>
                        <a:pt x="206" y="23"/>
                      </a:lnTo>
                      <a:lnTo>
                        <a:pt x="212" y="79"/>
                      </a:lnTo>
                      <a:lnTo>
                        <a:pt x="216" y="43"/>
                      </a:lnTo>
                      <a:lnTo>
                        <a:pt x="218" y="39"/>
                      </a:lnTo>
                      <a:lnTo>
                        <a:pt x="222" y="37"/>
                      </a:lnTo>
                      <a:lnTo>
                        <a:pt x="227" y="39"/>
                      </a:lnTo>
                      <a:lnTo>
                        <a:pt x="229" y="42"/>
                      </a:lnTo>
                      <a:lnTo>
                        <a:pt x="230" y="48"/>
                      </a:lnTo>
                      <a:lnTo>
                        <a:pt x="231" y="44"/>
                      </a:lnTo>
                      <a:lnTo>
                        <a:pt x="231" y="42"/>
                      </a:lnTo>
                      <a:lnTo>
                        <a:pt x="232" y="42"/>
                      </a:lnTo>
                      <a:lnTo>
                        <a:pt x="232" y="40"/>
                      </a:lnTo>
                      <a:lnTo>
                        <a:pt x="231" y="41"/>
                      </a:lnTo>
                      <a:lnTo>
                        <a:pt x="233" y="37"/>
                      </a:lnTo>
                      <a:lnTo>
                        <a:pt x="237" y="34"/>
                      </a:lnTo>
                      <a:lnTo>
                        <a:pt x="242" y="37"/>
                      </a:lnTo>
                      <a:lnTo>
                        <a:pt x="244" y="41"/>
                      </a:lnTo>
                      <a:lnTo>
                        <a:pt x="245" y="66"/>
                      </a:lnTo>
                      <a:lnTo>
                        <a:pt x="246" y="57"/>
                      </a:lnTo>
                      <a:lnTo>
                        <a:pt x="248" y="53"/>
                      </a:lnTo>
                      <a:lnTo>
                        <a:pt x="253" y="51"/>
                      </a:lnTo>
                      <a:lnTo>
                        <a:pt x="257" y="53"/>
                      </a:lnTo>
                      <a:lnTo>
                        <a:pt x="259" y="57"/>
                      </a:lnTo>
                      <a:lnTo>
                        <a:pt x="268" y="214"/>
                      </a:lnTo>
                      <a:lnTo>
                        <a:pt x="274" y="265"/>
                      </a:lnTo>
                      <a:lnTo>
                        <a:pt x="274" y="265"/>
                      </a:lnTo>
                      <a:lnTo>
                        <a:pt x="282" y="304"/>
                      </a:lnTo>
                      <a:lnTo>
                        <a:pt x="283" y="304"/>
                      </a:lnTo>
                      <a:lnTo>
                        <a:pt x="287" y="298"/>
                      </a:lnTo>
                      <a:lnTo>
                        <a:pt x="292" y="295"/>
                      </a:lnTo>
                      <a:lnTo>
                        <a:pt x="296" y="298"/>
                      </a:lnTo>
                      <a:lnTo>
                        <a:pt x="298" y="302"/>
                      </a:lnTo>
                      <a:lnTo>
                        <a:pt x="300" y="326"/>
                      </a:lnTo>
                      <a:lnTo>
                        <a:pt x="301" y="316"/>
                      </a:lnTo>
                      <a:lnTo>
                        <a:pt x="300" y="316"/>
                      </a:lnTo>
                      <a:lnTo>
                        <a:pt x="302" y="312"/>
                      </a:lnTo>
                      <a:lnTo>
                        <a:pt x="307" y="309"/>
                      </a:lnTo>
                      <a:lnTo>
                        <a:pt x="311" y="312"/>
                      </a:lnTo>
                      <a:lnTo>
                        <a:pt x="319" y="320"/>
                      </a:lnTo>
                      <a:lnTo>
                        <a:pt x="321" y="324"/>
                      </a:lnTo>
                      <a:lnTo>
                        <a:pt x="328" y="358"/>
                      </a:lnTo>
                      <a:lnTo>
                        <a:pt x="336" y="398"/>
                      </a:lnTo>
                      <a:lnTo>
                        <a:pt x="338" y="405"/>
                      </a:lnTo>
                      <a:lnTo>
                        <a:pt x="339" y="400"/>
                      </a:lnTo>
                      <a:lnTo>
                        <a:pt x="339" y="399"/>
                      </a:lnTo>
                      <a:lnTo>
                        <a:pt x="339" y="399"/>
                      </a:lnTo>
                      <a:lnTo>
                        <a:pt x="340" y="397"/>
                      </a:lnTo>
                      <a:lnTo>
                        <a:pt x="339" y="398"/>
                      </a:lnTo>
                      <a:lnTo>
                        <a:pt x="341" y="394"/>
                      </a:lnTo>
                      <a:lnTo>
                        <a:pt x="346" y="392"/>
                      </a:lnTo>
                      <a:lnTo>
                        <a:pt x="350" y="394"/>
                      </a:lnTo>
                      <a:lnTo>
                        <a:pt x="352" y="398"/>
                      </a:lnTo>
                      <a:lnTo>
                        <a:pt x="353" y="409"/>
                      </a:lnTo>
                      <a:lnTo>
                        <a:pt x="354" y="398"/>
                      </a:lnTo>
                      <a:lnTo>
                        <a:pt x="356" y="394"/>
                      </a:lnTo>
                      <a:lnTo>
                        <a:pt x="364" y="384"/>
                      </a:lnTo>
                      <a:lnTo>
                        <a:pt x="368" y="382"/>
                      </a:lnTo>
                      <a:lnTo>
                        <a:pt x="373" y="384"/>
                      </a:lnTo>
                      <a:lnTo>
                        <a:pt x="375" y="387"/>
                      </a:lnTo>
                      <a:lnTo>
                        <a:pt x="382" y="425"/>
                      </a:lnTo>
                      <a:lnTo>
                        <a:pt x="384" y="427"/>
                      </a:lnTo>
                      <a:lnTo>
                        <a:pt x="386" y="412"/>
                      </a:lnTo>
                      <a:lnTo>
                        <a:pt x="385" y="413"/>
                      </a:lnTo>
                      <a:lnTo>
                        <a:pt x="387" y="410"/>
                      </a:lnTo>
                      <a:lnTo>
                        <a:pt x="395" y="395"/>
                      </a:lnTo>
                      <a:lnTo>
                        <a:pt x="395" y="394"/>
                      </a:lnTo>
                      <a:lnTo>
                        <a:pt x="400" y="392"/>
                      </a:lnTo>
                      <a:lnTo>
                        <a:pt x="404" y="394"/>
                      </a:lnTo>
                      <a:lnTo>
                        <a:pt x="406" y="398"/>
                      </a:lnTo>
                      <a:lnTo>
                        <a:pt x="413" y="465"/>
                      </a:lnTo>
                      <a:lnTo>
                        <a:pt x="419" y="471"/>
                      </a:lnTo>
                      <a:lnTo>
                        <a:pt x="421" y="474"/>
                      </a:lnTo>
                      <a:lnTo>
                        <a:pt x="427" y="504"/>
                      </a:lnTo>
                      <a:lnTo>
                        <a:pt x="432" y="484"/>
                      </a:lnTo>
                      <a:lnTo>
                        <a:pt x="431" y="485"/>
                      </a:lnTo>
                      <a:lnTo>
                        <a:pt x="433" y="481"/>
                      </a:lnTo>
                      <a:lnTo>
                        <a:pt x="438" y="478"/>
                      </a:lnTo>
                      <a:lnTo>
                        <a:pt x="442" y="481"/>
                      </a:lnTo>
                      <a:lnTo>
                        <a:pt x="444" y="483"/>
                      </a:lnTo>
                      <a:lnTo>
                        <a:pt x="447" y="491"/>
                      </a:lnTo>
                      <a:lnTo>
                        <a:pt x="449" y="489"/>
                      </a:lnTo>
                      <a:lnTo>
                        <a:pt x="449" y="488"/>
                      </a:lnTo>
                      <a:lnTo>
                        <a:pt x="450" y="487"/>
                      </a:lnTo>
                      <a:lnTo>
                        <a:pt x="457" y="483"/>
                      </a:lnTo>
                      <a:lnTo>
                        <a:pt x="458" y="483"/>
                      </a:lnTo>
                      <a:lnTo>
                        <a:pt x="460" y="482"/>
                      </a:lnTo>
                      <a:lnTo>
                        <a:pt x="465" y="484"/>
                      </a:lnTo>
                      <a:lnTo>
                        <a:pt x="467" y="487"/>
                      </a:lnTo>
                      <a:lnTo>
                        <a:pt x="468" y="494"/>
                      </a:lnTo>
                      <a:lnTo>
                        <a:pt x="470" y="478"/>
                      </a:lnTo>
                      <a:lnTo>
                        <a:pt x="469" y="478"/>
                      </a:lnTo>
                      <a:lnTo>
                        <a:pt x="471" y="474"/>
                      </a:lnTo>
                      <a:lnTo>
                        <a:pt x="476" y="472"/>
                      </a:lnTo>
                      <a:lnTo>
                        <a:pt x="480" y="474"/>
                      </a:lnTo>
                      <a:lnTo>
                        <a:pt x="482" y="477"/>
                      </a:lnTo>
                      <a:lnTo>
                        <a:pt x="488" y="502"/>
                      </a:lnTo>
                      <a:lnTo>
                        <a:pt x="493" y="481"/>
                      </a:lnTo>
                      <a:lnTo>
                        <a:pt x="493" y="479"/>
                      </a:lnTo>
                      <a:lnTo>
                        <a:pt x="494" y="479"/>
                      </a:lnTo>
                      <a:lnTo>
                        <a:pt x="494" y="477"/>
                      </a:lnTo>
                      <a:lnTo>
                        <a:pt x="493" y="478"/>
                      </a:lnTo>
                      <a:lnTo>
                        <a:pt x="495" y="474"/>
                      </a:lnTo>
                      <a:lnTo>
                        <a:pt x="499" y="472"/>
                      </a:lnTo>
                      <a:lnTo>
                        <a:pt x="504" y="474"/>
                      </a:lnTo>
                      <a:lnTo>
                        <a:pt x="506" y="478"/>
                      </a:lnTo>
                      <a:lnTo>
                        <a:pt x="507" y="489"/>
                      </a:lnTo>
                      <a:lnTo>
                        <a:pt x="508" y="474"/>
                      </a:lnTo>
                      <a:lnTo>
                        <a:pt x="510" y="470"/>
                      </a:lnTo>
                      <a:lnTo>
                        <a:pt x="515" y="468"/>
                      </a:lnTo>
                      <a:lnTo>
                        <a:pt x="519" y="470"/>
                      </a:lnTo>
                      <a:lnTo>
                        <a:pt x="521" y="473"/>
                      </a:lnTo>
                      <a:lnTo>
                        <a:pt x="527" y="498"/>
                      </a:lnTo>
                      <a:lnTo>
                        <a:pt x="532" y="473"/>
                      </a:lnTo>
                      <a:lnTo>
                        <a:pt x="531" y="474"/>
                      </a:lnTo>
                      <a:lnTo>
                        <a:pt x="533" y="470"/>
                      </a:lnTo>
                      <a:lnTo>
                        <a:pt x="537" y="468"/>
                      </a:lnTo>
                      <a:lnTo>
                        <a:pt x="542" y="470"/>
                      </a:lnTo>
                      <a:lnTo>
                        <a:pt x="544" y="474"/>
                      </a:lnTo>
                      <a:lnTo>
                        <a:pt x="546" y="489"/>
                      </a:lnTo>
                      <a:lnTo>
                        <a:pt x="547" y="481"/>
                      </a:lnTo>
                      <a:lnTo>
                        <a:pt x="546" y="482"/>
                      </a:lnTo>
                      <a:lnTo>
                        <a:pt x="548" y="477"/>
                      </a:lnTo>
                      <a:lnTo>
                        <a:pt x="553" y="475"/>
                      </a:lnTo>
                      <a:lnTo>
                        <a:pt x="557" y="477"/>
                      </a:lnTo>
                      <a:lnTo>
                        <a:pt x="558" y="478"/>
                      </a:lnTo>
                      <a:lnTo>
                        <a:pt x="566" y="495"/>
                      </a:lnTo>
                      <a:lnTo>
                        <a:pt x="566" y="495"/>
                      </a:lnTo>
                      <a:lnTo>
                        <a:pt x="566" y="496"/>
                      </a:lnTo>
                      <a:lnTo>
                        <a:pt x="570" y="483"/>
                      </a:lnTo>
                      <a:lnTo>
                        <a:pt x="569" y="484"/>
                      </a:lnTo>
                      <a:lnTo>
                        <a:pt x="571" y="479"/>
                      </a:lnTo>
                      <a:lnTo>
                        <a:pt x="575" y="477"/>
                      </a:lnTo>
                      <a:lnTo>
                        <a:pt x="580" y="479"/>
                      </a:lnTo>
                      <a:lnTo>
                        <a:pt x="582" y="484"/>
                      </a:lnTo>
                      <a:lnTo>
                        <a:pt x="584" y="503"/>
                      </a:lnTo>
                      <a:lnTo>
                        <a:pt x="586" y="487"/>
                      </a:lnTo>
                      <a:lnTo>
                        <a:pt x="585" y="487"/>
                      </a:lnTo>
                      <a:lnTo>
                        <a:pt x="587" y="483"/>
                      </a:lnTo>
                      <a:lnTo>
                        <a:pt x="592" y="481"/>
                      </a:lnTo>
                      <a:lnTo>
                        <a:pt x="596" y="483"/>
                      </a:lnTo>
                      <a:lnTo>
                        <a:pt x="598" y="485"/>
                      </a:lnTo>
                      <a:lnTo>
                        <a:pt x="600" y="490"/>
                      </a:lnTo>
                      <a:lnTo>
                        <a:pt x="600" y="488"/>
                      </a:lnTo>
                      <a:lnTo>
                        <a:pt x="600" y="487"/>
                      </a:lnTo>
                      <a:lnTo>
                        <a:pt x="600" y="487"/>
                      </a:lnTo>
                      <a:lnTo>
                        <a:pt x="601" y="485"/>
                      </a:lnTo>
                      <a:lnTo>
                        <a:pt x="600" y="486"/>
                      </a:lnTo>
                      <a:lnTo>
                        <a:pt x="602" y="482"/>
                      </a:lnTo>
                      <a:lnTo>
                        <a:pt x="607" y="479"/>
                      </a:lnTo>
                      <a:lnTo>
                        <a:pt x="611" y="482"/>
                      </a:lnTo>
                      <a:lnTo>
                        <a:pt x="613" y="486"/>
                      </a:lnTo>
                      <a:lnTo>
                        <a:pt x="614" y="501"/>
                      </a:lnTo>
                      <a:lnTo>
                        <a:pt x="615" y="495"/>
                      </a:lnTo>
                      <a:lnTo>
                        <a:pt x="617" y="490"/>
                      </a:lnTo>
                      <a:lnTo>
                        <a:pt x="619" y="490"/>
                      </a:lnTo>
                      <a:lnTo>
                        <a:pt x="627" y="482"/>
                      </a:lnTo>
                      <a:lnTo>
                        <a:pt x="629" y="481"/>
                      </a:lnTo>
                      <a:lnTo>
                        <a:pt x="634" y="483"/>
                      </a:lnTo>
                      <a:lnTo>
                        <a:pt x="636" y="486"/>
                      </a:lnTo>
                      <a:lnTo>
                        <a:pt x="641" y="510"/>
                      </a:lnTo>
                      <a:lnTo>
                        <a:pt x="642" y="510"/>
                      </a:lnTo>
                      <a:lnTo>
                        <a:pt x="645" y="509"/>
                      </a:lnTo>
                      <a:lnTo>
                        <a:pt x="649" y="511"/>
                      </a:lnTo>
                      <a:lnTo>
                        <a:pt x="651" y="514"/>
                      </a:lnTo>
                      <a:lnTo>
                        <a:pt x="651" y="516"/>
                      </a:lnTo>
                      <a:lnTo>
                        <a:pt x="654" y="491"/>
                      </a:lnTo>
                      <a:lnTo>
                        <a:pt x="653" y="491"/>
                      </a:lnTo>
                      <a:lnTo>
                        <a:pt x="654" y="488"/>
                      </a:lnTo>
                      <a:lnTo>
                        <a:pt x="663" y="470"/>
                      </a:lnTo>
                      <a:lnTo>
                        <a:pt x="664" y="469"/>
                      </a:lnTo>
                      <a:lnTo>
                        <a:pt x="668" y="466"/>
                      </a:lnTo>
                      <a:lnTo>
                        <a:pt x="673" y="469"/>
                      </a:lnTo>
                      <a:lnTo>
                        <a:pt x="675" y="472"/>
                      </a:lnTo>
                      <a:lnTo>
                        <a:pt x="677" y="486"/>
                      </a:lnTo>
                      <a:lnTo>
                        <a:pt x="679" y="483"/>
                      </a:lnTo>
                      <a:lnTo>
                        <a:pt x="684" y="481"/>
                      </a:lnTo>
                      <a:lnTo>
                        <a:pt x="688" y="483"/>
                      </a:lnTo>
                      <a:lnTo>
                        <a:pt x="690" y="487"/>
                      </a:lnTo>
                      <a:lnTo>
                        <a:pt x="691" y="498"/>
                      </a:lnTo>
                      <a:lnTo>
                        <a:pt x="693" y="481"/>
                      </a:lnTo>
                      <a:lnTo>
                        <a:pt x="692" y="481"/>
                      </a:lnTo>
                      <a:lnTo>
                        <a:pt x="694" y="476"/>
                      </a:lnTo>
                      <a:lnTo>
                        <a:pt x="699" y="474"/>
                      </a:lnTo>
                      <a:lnTo>
                        <a:pt x="703" y="476"/>
                      </a:lnTo>
                      <a:lnTo>
                        <a:pt x="705" y="479"/>
                      </a:lnTo>
                      <a:lnTo>
                        <a:pt x="712" y="502"/>
                      </a:lnTo>
                      <a:lnTo>
                        <a:pt x="719" y="514"/>
                      </a:lnTo>
                      <a:lnTo>
                        <a:pt x="720" y="515"/>
                      </a:lnTo>
                      <a:lnTo>
                        <a:pt x="725" y="487"/>
                      </a:lnTo>
                      <a:lnTo>
                        <a:pt x="724" y="488"/>
                      </a:lnTo>
                      <a:lnTo>
                        <a:pt x="726" y="484"/>
                      </a:lnTo>
                      <a:lnTo>
                        <a:pt x="730" y="482"/>
                      </a:lnTo>
                      <a:lnTo>
                        <a:pt x="737" y="482"/>
                      </a:lnTo>
                      <a:lnTo>
                        <a:pt x="741" y="484"/>
                      </a:lnTo>
                      <a:lnTo>
                        <a:pt x="743" y="487"/>
                      </a:lnTo>
                      <a:lnTo>
                        <a:pt x="746" y="501"/>
                      </a:lnTo>
                      <a:lnTo>
                        <a:pt x="746" y="500"/>
                      </a:lnTo>
                      <a:lnTo>
                        <a:pt x="746" y="498"/>
                      </a:lnTo>
                      <a:lnTo>
                        <a:pt x="747" y="498"/>
                      </a:lnTo>
                      <a:lnTo>
                        <a:pt x="747" y="496"/>
                      </a:lnTo>
                      <a:lnTo>
                        <a:pt x="746" y="497"/>
                      </a:lnTo>
                      <a:lnTo>
                        <a:pt x="749" y="492"/>
                      </a:lnTo>
                      <a:lnTo>
                        <a:pt x="753" y="490"/>
                      </a:lnTo>
                      <a:lnTo>
                        <a:pt x="757" y="492"/>
                      </a:lnTo>
                      <a:lnTo>
                        <a:pt x="759" y="497"/>
                      </a:lnTo>
                      <a:lnTo>
                        <a:pt x="762" y="514"/>
                      </a:lnTo>
                      <a:lnTo>
                        <a:pt x="762" y="579"/>
                      </a:lnTo>
                      <a:lnTo>
                        <a:pt x="760" y="579"/>
                      </a:lnTo>
                      <a:lnTo>
                        <a:pt x="756" y="577"/>
                      </a:lnTo>
                      <a:lnTo>
                        <a:pt x="754" y="574"/>
                      </a:lnTo>
                      <a:lnTo>
                        <a:pt x="750" y="534"/>
                      </a:lnTo>
                      <a:lnTo>
                        <a:pt x="750" y="534"/>
                      </a:lnTo>
                      <a:lnTo>
                        <a:pt x="745" y="536"/>
                      </a:lnTo>
                      <a:lnTo>
                        <a:pt x="741" y="534"/>
                      </a:lnTo>
                      <a:lnTo>
                        <a:pt x="740" y="530"/>
                      </a:lnTo>
                      <a:lnTo>
                        <a:pt x="740" y="528"/>
                      </a:lnTo>
                      <a:lnTo>
                        <a:pt x="739" y="529"/>
                      </a:lnTo>
                      <a:lnTo>
                        <a:pt x="740" y="528"/>
                      </a:lnTo>
                      <a:lnTo>
                        <a:pt x="734" y="503"/>
                      </a:lnTo>
                      <a:lnTo>
                        <a:pt x="728" y="542"/>
                      </a:lnTo>
                      <a:lnTo>
                        <a:pt x="726" y="545"/>
                      </a:lnTo>
                      <a:lnTo>
                        <a:pt x="721" y="548"/>
                      </a:lnTo>
                      <a:lnTo>
                        <a:pt x="717" y="545"/>
                      </a:lnTo>
                      <a:lnTo>
                        <a:pt x="716" y="543"/>
                      </a:lnTo>
                      <a:lnTo>
                        <a:pt x="715" y="541"/>
                      </a:lnTo>
                      <a:lnTo>
                        <a:pt x="715" y="541"/>
                      </a:lnTo>
                      <a:lnTo>
                        <a:pt x="715" y="541"/>
                      </a:lnTo>
                      <a:lnTo>
                        <a:pt x="708" y="522"/>
                      </a:lnTo>
                      <a:lnTo>
                        <a:pt x="702" y="511"/>
                      </a:lnTo>
                      <a:lnTo>
                        <a:pt x="698" y="551"/>
                      </a:lnTo>
                      <a:lnTo>
                        <a:pt x="695" y="554"/>
                      </a:lnTo>
                      <a:lnTo>
                        <a:pt x="691" y="556"/>
                      </a:lnTo>
                      <a:lnTo>
                        <a:pt x="687" y="554"/>
                      </a:lnTo>
                      <a:lnTo>
                        <a:pt x="686" y="551"/>
                      </a:lnTo>
                      <a:lnTo>
                        <a:pt x="686" y="550"/>
                      </a:lnTo>
                      <a:lnTo>
                        <a:pt x="685" y="550"/>
                      </a:lnTo>
                      <a:lnTo>
                        <a:pt x="686" y="549"/>
                      </a:lnTo>
                      <a:lnTo>
                        <a:pt x="682" y="521"/>
                      </a:lnTo>
                      <a:lnTo>
                        <a:pt x="680" y="523"/>
                      </a:lnTo>
                      <a:lnTo>
                        <a:pt x="676" y="525"/>
                      </a:lnTo>
                      <a:lnTo>
                        <a:pt x="672" y="523"/>
                      </a:lnTo>
                      <a:lnTo>
                        <a:pt x="671" y="520"/>
                      </a:lnTo>
                      <a:lnTo>
                        <a:pt x="671" y="517"/>
                      </a:lnTo>
                      <a:lnTo>
                        <a:pt x="669" y="518"/>
                      </a:lnTo>
                      <a:lnTo>
                        <a:pt x="671" y="517"/>
                      </a:lnTo>
                      <a:lnTo>
                        <a:pt x="666" y="494"/>
                      </a:lnTo>
                      <a:lnTo>
                        <a:pt x="660" y="549"/>
                      </a:lnTo>
                      <a:lnTo>
                        <a:pt x="658" y="552"/>
                      </a:lnTo>
                      <a:lnTo>
                        <a:pt x="653" y="554"/>
                      </a:lnTo>
                      <a:lnTo>
                        <a:pt x="649" y="552"/>
                      </a:lnTo>
                      <a:lnTo>
                        <a:pt x="648" y="550"/>
                      </a:lnTo>
                      <a:lnTo>
                        <a:pt x="647" y="548"/>
                      </a:lnTo>
                      <a:lnTo>
                        <a:pt x="647" y="548"/>
                      </a:lnTo>
                      <a:lnTo>
                        <a:pt x="647" y="547"/>
                      </a:lnTo>
                      <a:lnTo>
                        <a:pt x="641" y="525"/>
                      </a:lnTo>
                      <a:lnTo>
                        <a:pt x="640" y="525"/>
                      </a:lnTo>
                      <a:lnTo>
                        <a:pt x="639" y="524"/>
                      </a:lnTo>
                      <a:lnTo>
                        <a:pt x="637" y="525"/>
                      </a:lnTo>
                      <a:lnTo>
                        <a:pt x="633" y="523"/>
                      </a:lnTo>
                      <a:lnTo>
                        <a:pt x="632" y="521"/>
                      </a:lnTo>
                      <a:lnTo>
                        <a:pt x="627" y="503"/>
                      </a:lnTo>
                      <a:lnTo>
                        <a:pt x="621" y="569"/>
                      </a:lnTo>
                      <a:lnTo>
                        <a:pt x="619" y="573"/>
                      </a:lnTo>
                      <a:lnTo>
                        <a:pt x="614" y="575"/>
                      </a:lnTo>
                      <a:lnTo>
                        <a:pt x="610" y="573"/>
                      </a:lnTo>
                      <a:lnTo>
                        <a:pt x="608" y="569"/>
                      </a:lnTo>
                      <a:lnTo>
                        <a:pt x="602" y="514"/>
                      </a:lnTo>
                      <a:lnTo>
                        <a:pt x="599" y="516"/>
                      </a:lnTo>
                      <a:lnTo>
                        <a:pt x="595" y="514"/>
                      </a:lnTo>
                      <a:lnTo>
                        <a:pt x="595" y="514"/>
                      </a:lnTo>
                      <a:lnTo>
                        <a:pt x="589" y="552"/>
                      </a:lnTo>
                      <a:lnTo>
                        <a:pt x="587" y="555"/>
                      </a:lnTo>
                      <a:lnTo>
                        <a:pt x="583" y="557"/>
                      </a:lnTo>
                      <a:lnTo>
                        <a:pt x="579" y="555"/>
                      </a:lnTo>
                      <a:lnTo>
                        <a:pt x="577" y="552"/>
                      </a:lnTo>
                      <a:lnTo>
                        <a:pt x="577" y="551"/>
                      </a:lnTo>
                      <a:lnTo>
                        <a:pt x="576" y="551"/>
                      </a:lnTo>
                      <a:lnTo>
                        <a:pt x="577" y="550"/>
                      </a:lnTo>
                      <a:lnTo>
                        <a:pt x="573" y="512"/>
                      </a:lnTo>
                      <a:lnTo>
                        <a:pt x="572" y="513"/>
                      </a:lnTo>
                      <a:lnTo>
                        <a:pt x="568" y="515"/>
                      </a:lnTo>
                      <a:lnTo>
                        <a:pt x="566" y="514"/>
                      </a:lnTo>
                      <a:lnTo>
                        <a:pt x="563" y="514"/>
                      </a:lnTo>
                      <a:lnTo>
                        <a:pt x="556" y="503"/>
                      </a:lnTo>
                      <a:lnTo>
                        <a:pt x="551" y="533"/>
                      </a:lnTo>
                      <a:lnTo>
                        <a:pt x="549" y="536"/>
                      </a:lnTo>
                      <a:lnTo>
                        <a:pt x="545" y="538"/>
                      </a:lnTo>
                      <a:lnTo>
                        <a:pt x="541" y="536"/>
                      </a:lnTo>
                      <a:lnTo>
                        <a:pt x="540" y="533"/>
                      </a:lnTo>
                      <a:lnTo>
                        <a:pt x="540" y="530"/>
                      </a:lnTo>
                      <a:lnTo>
                        <a:pt x="538" y="531"/>
                      </a:lnTo>
                      <a:lnTo>
                        <a:pt x="540" y="530"/>
                      </a:lnTo>
                      <a:lnTo>
                        <a:pt x="536" y="510"/>
                      </a:lnTo>
                      <a:lnTo>
                        <a:pt x="536" y="511"/>
                      </a:lnTo>
                      <a:lnTo>
                        <a:pt x="534" y="514"/>
                      </a:lnTo>
                      <a:lnTo>
                        <a:pt x="530" y="516"/>
                      </a:lnTo>
                      <a:lnTo>
                        <a:pt x="529" y="516"/>
                      </a:lnTo>
                      <a:lnTo>
                        <a:pt x="521" y="515"/>
                      </a:lnTo>
                      <a:lnTo>
                        <a:pt x="520" y="514"/>
                      </a:lnTo>
                      <a:lnTo>
                        <a:pt x="518" y="513"/>
                      </a:lnTo>
                      <a:lnTo>
                        <a:pt x="514" y="568"/>
                      </a:lnTo>
                      <a:lnTo>
                        <a:pt x="511" y="571"/>
                      </a:lnTo>
                      <a:lnTo>
                        <a:pt x="507" y="574"/>
                      </a:lnTo>
                      <a:lnTo>
                        <a:pt x="503" y="571"/>
                      </a:lnTo>
                      <a:lnTo>
                        <a:pt x="501" y="568"/>
                      </a:lnTo>
                      <a:lnTo>
                        <a:pt x="496" y="513"/>
                      </a:lnTo>
                      <a:lnTo>
                        <a:pt x="494" y="514"/>
                      </a:lnTo>
                      <a:lnTo>
                        <a:pt x="494" y="515"/>
                      </a:lnTo>
                      <a:lnTo>
                        <a:pt x="485" y="517"/>
                      </a:lnTo>
                      <a:lnTo>
                        <a:pt x="483" y="517"/>
                      </a:lnTo>
                      <a:lnTo>
                        <a:pt x="479" y="515"/>
                      </a:lnTo>
                      <a:lnTo>
                        <a:pt x="478" y="512"/>
                      </a:lnTo>
                      <a:lnTo>
                        <a:pt x="478" y="512"/>
                      </a:lnTo>
                      <a:lnTo>
                        <a:pt x="475" y="536"/>
                      </a:lnTo>
                      <a:lnTo>
                        <a:pt x="472" y="539"/>
                      </a:lnTo>
                      <a:lnTo>
                        <a:pt x="468" y="541"/>
                      </a:lnTo>
                      <a:lnTo>
                        <a:pt x="464" y="539"/>
                      </a:lnTo>
                      <a:lnTo>
                        <a:pt x="463" y="536"/>
                      </a:lnTo>
                      <a:lnTo>
                        <a:pt x="463" y="535"/>
                      </a:lnTo>
                      <a:lnTo>
                        <a:pt x="462" y="535"/>
                      </a:lnTo>
                      <a:lnTo>
                        <a:pt x="463" y="534"/>
                      </a:lnTo>
                      <a:lnTo>
                        <a:pt x="456" y="499"/>
                      </a:lnTo>
                      <a:lnTo>
                        <a:pt x="451" y="511"/>
                      </a:lnTo>
                      <a:lnTo>
                        <a:pt x="450" y="512"/>
                      </a:lnTo>
                      <a:lnTo>
                        <a:pt x="445" y="514"/>
                      </a:lnTo>
                      <a:lnTo>
                        <a:pt x="441" y="512"/>
                      </a:lnTo>
                      <a:lnTo>
                        <a:pt x="440" y="510"/>
                      </a:lnTo>
                      <a:lnTo>
                        <a:pt x="439" y="508"/>
                      </a:lnTo>
                      <a:lnTo>
                        <a:pt x="437" y="517"/>
                      </a:lnTo>
                      <a:lnTo>
                        <a:pt x="434" y="520"/>
                      </a:lnTo>
                      <a:lnTo>
                        <a:pt x="432" y="521"/>
                      </a:lnTo>
                      <a:lnTo>
                        <a:pt x="431" y="522"/>
                      </a:lnTo>
                      <a:lnTo>
                        <a:pt x="424" y="523"/>
                      </a:lnTo>
                      <a:lnTo>
                        <a:pt x="423" y="523"/>
                      </a:lnTo>
                      <a:lnTo>
                        <a:pt x="418" y="521"/>
                      </a:lnTo>
                      <a:lnTo>
                        <a:pt x="417" y="517"/>
                      </a:lnTo>
                      <a:lnTo>
                        <a:pt x="410" y="479"/>
                      </a:lnTo>
                      <a:lnTo>
                        <a:pt x="403" y="473"/>
                      </a:lnTo>
                      <a:lnTo>
                        <a:pt x="402" y="472"/>
                      </a:lnTo>
                      <a:lnTo>
                        <a:pt x="400" y="469"/>
                      </a:lnTo>
                      <a:lnTo>
                        <a:pt x="395" y="425"/>
                      </a:lnTo>
                      <a:lnTo>
                        <a:pt x="390" y="457"/>
                      </a:lnTo>
                      <a:lnTo>
                        <a:pt x="388" y="460"/>
                      </a:lnTo>
                      <a:lnTo>
                        <a:pt x="384" y="462"/>
                      </a:lnTo>
                      <a:lnTo>
                        <a:pt x="379" y="460"/>
                      </a:lnTo>
                      <a:lnTo>
                        <a:pt x="378" y="458"/>
                      </a:lnTo>
                      <a:lnTo>
                        <a:pt x="377" y="456"/>
                      </a:lnTo>
                      <a:lnTo>
                        <a:pt x="377" y="456"/>
                      </a:lnTo>
                      <a:lnTo>
                        <a:pt x="377" y="455"/>
                      </a:lnTo>
                      <a:lnTo>
                        <a:pt x="371" y="429"/>
                      </a:lnTo>
                      <a:lnTo>
                        <a:pt x="371" y="427"/>
                      </a:lnTo>
                      <a:lnTo>
                        <a:pt x="366" y="407"/>
                      </a:lnTo>
                      <a:lnTo>
                        <a:pt x="360" y="477"/>
                      </a:lnTo>
                      <a:lnTo>
                        <a:pt x="358" y="481"/>
                      </a:lnTo>
                      <a:lnTo>
                        <a:pt x="353" y="483"/>
                      </a:lnTo>
                      <a:lnTo>
                        <a:pt x="349" y="481"/>
                      </a:lnTo>
                      <a:lnTo>
                        <a:pt x="347" y="477"/>
                      </a:lnTo>
                      <a:lnTo>
                        <a:pt x="342" y="431"/>
                      </a:lnTo>
                      <a:lnTo>
                        <a:pt x="338" y="433"/>
                      </a:lnTo>
                      <a:lnTo>
                        <a:pt x="334" y="431"/>
                      </a:lnTo>
                      <a:lnTo>
                        <a:pt x="333" y="429"/>
                      </a:lnTo>
                      <a:lnTo>
                        <a:pt x="332" y="426"/>
                      </a:lnTo>
                      <a:lnTo>
                        <a:pt x="332" y="426"/>
                      </a:lnTo>
                      <a:lnTo>
                        <a:pt x="332" y="426"/>
                      </a:lnTo>
                      <a:lnTo>
                        <a:pt x="324" y="401"/>
                      </a:lnTo>
                      <a:lnTo>
                        <a:pt x="324" y="400"/>
                      </a:lnTo>
                      <a:lnTo>
                        <a:pt x="316" y="360"/>
                      </a:lnTo>
                      <a:lnTo>
                        <a:pt x="311" y="335"/>
                      </a:lnTo>
                      <a:lnTo>
                        <a:pt x="306" y="385"/>
                      </a:lnTo>
                      <a:lnTo>
                        <a:pt x="303" y="388"/>
                      </a:lnTo>
                      <a:lnTo>
                        <a:pt x="299" y="391"/>
                      </a:lnTo>
                      <a:lnTo>
                        <a:pt x="295" y="388"/>
                      </a:lnTo>
                      <a:lnTo>
                        <a:pt x="293" y="385"/>
                      </a:lnTo>
                      <a:lnTo>
                        <a:pt x="286" y="318"/>
                      </a:lnTo>
                      <a:lnTo>
                        <a:pt x="286" y="318"/>
                      </a:lnTo>
                      <a:lnTo>
                        <a:pt x="284" y="319"/>
                      </a:lnTo>
                      <a:lnTo>
                        <a:pt x="282" y="318"/>
                      </a:lnTo>
                      <a:lnTo>
                        <a:pt x="281" y="318"/>
                      </a:lnTo>
                      <a:lnTo>
                        <a:pt x="273" y="314"/>
                      </a:lnTo>
                      <a:lnTo>
                        <a:pt x="272" y="313"/>
                      </a:lnTo>
                      <a:lnTo>
                        <a:pt x="271" y="309"/>
                      </a:lnTo>
                      <a:lnTo>
                        <a:pt x="262" y="267"/>
                      </a:lnTo>
                      <a:lnTo>
                        <a:pt x="256" y="215"/>
                      </a:lnTo>
                      <a:lnTo>
                        <a:pt x="255" y="215"/>
                      </a:lnTo>
                      <a:lnTo>
                        <a:pt x="251" y="160"/>
                      </a:lnTo>
                      <a:lnTo>
                        <a:pt x="251" y="163"/>
                      </a:lnTo>
                      <a:lnTo>
                        <a:pt x="249" y="167"/>
                      </a:lnTo>
                      <a:lnTo>
                        <a:pt x="245" y="169"/>
                      </a:lnTo>
                      <a:lnTo>
                        <a:pt x="241" y="167"/>
                      </a:lnTo>
                      <a:lnTo>
                        <a:pt x="238" y="163"/>
                      </a:lnTo>
                      <a:lnTo>
                        <a:pt x="233" y="82"/>
                      </a:lnTo>
                      <a:lnTo>
                        <a:pt x="230" y="84"/>
                      </a:lnTo>
                      <a:lnTo>
                        <a:pt x="225" y="82"/>
                      </a:lnTo>
                      <a:lnTo>
                        <a:pt x="225" y="81"/>
                      </a:lnTo>
                      <a:lnTo>
                        <a:pt x="221" y="124"/>
                      </a:lnTo>
                      <a:lnTo>
                        <a:pt x="219" y="128"/>
                      </a:lnTo>
                      <a:lnTo>
                        <a:pt x="215" y="130"/>
                      </a:lnTo>
                      <a:lnTo>
                        <a:pt x="210" y="128"/>
                      </a:lnTo>
                      <a:lnTo>
                        <a:pt x="209" y="124"/>
                      </a:lnTo>
                      <a:lnTo>
                        <a:pt x="209" y="123"/>
                      </a:lnTo>
                      <a:lnTo>
                        <a:pt x="208" y="123"/>
                      </a:lnTo>
                      <a:lnTo>
                        <a:pt x="208" y="121"/>
                      </a:lnTo>
                      <a:lnTo>
                        <a:pt x="202" y="90"/>
                      </a:lnTo>
                      <a:lnTo>
                        <a:pt x="201" y="79"/>
                      </a:lnTo>
                      <a:lnTo>
                        <a:pt x="197" y="110"/>
                      </a:lnTo>
                      <a:lnTo>
                        <a:pt x="195" y="113"/>
                      </a:lnTo>
                      <a:lnTo>
                        <a:pt x="191" y="116"/>
                      </a:lnTo>
                      <a:lnTo>
                        <a:pt x="186" y="113"/>
                      </a:lnTo>
                      <a:lnTo>
                        <a:pt x="185" y="110"/>
                      </a:lnTo>
                      <a:lnTo>
                        <a:pt x="185" y="109"/>
                      </a:lnTo>
                      <a:lnTo>
                        <a:pt x="184" y="109"/>
                      </a:lnTo>
                      <a:lnTo>
                        <a:pt x="184" y="105"/>
                      </a:lnTo>
                      <a:lnTo>
                        <a:pt x="179" y="57"/>
                      </a:lnTo>
                      <a:lnTo>
                        <a:pt x="175" y="112"/>
                      </a:lnTo>
                      <a:lnTo>
                        <a:pt x="172" y="116"/>
                      </a:lnTo>
                      <a:lnTo>
                        <a:pt x="168" y="118"/>
                      </a:lnTo>
                      <a:lnTo>
                        <a:pt x="164" y="116"/>
                      </a:lnTo>
                      <a:lnTo>
                        <a:pt x="162" y="112"/>
                      </a:lnTo>
                      <a:lnTo>
                        <a:pt x="159" y="77"/>
                      </a:lnTo>
                      <a:lnTo>
                        <a:pt x="152" y="173"/>
                      </a:lnTo>
                      <a:lnTo>
                        <a:pt x="150" y="176"/>
                      </a:lnTo>
                      <a:lnTo>
                        <a:pt x="145" y="178"/>
                      </a:lnTo>
                      <a:lnTo>
                        <a:pt x="141" y="176"/>
                      </a:lnTo>
                      <a:lnTo>
                        <a:pt x="139" y="173"/>
                      </a:lnTo>
                      <a:lnTo>
                        <a:pt x="133" y="76"/>
                      </a:lnTo>
                      <a:lnTo>
                        <a:pt x="130" y="77"/>
                      </a:lnTo>
                      <a:lnTo>
                        <a:pt x="126" y="74"/>
                      </a:lnTo>
                      <a:lnTo>
                        <a:pt x="121" y="125"/>
                      </a:lnTo>
                      <a:lnTo>
                        <a:pt x="119" y="129"/>
                      </a:lnTo>
                      <a:lnTo>
                        <a:pt x="115" y="131"/>
                      </a:lnTo>
                      <a:lnTo>
                        <a:pt x="111" y="129"/>
                      </a:lnTo>
                      <a:lnTo>
                        <a:pt x="110" y="125"/>
                      </a:lnTo>
                      <a:lnTo>
                        <a:pt x="110" y="124"/>
                      </a:lnTo>
                      <a:lnTo>
                        <a:pt x="108" y="124"/>
                      </a:lnTo>
                      <a:lnTo>
                        <a:pt x="108" y="121"/>
                      </a:lnTo>
                      <a:lnTo>
                        <a:pt x="103" y="82"/>
                      </a:lnTo>
                      <a:lnTo>
                        <a:pt x="98" y="139"/>
                      </a:lnTo>
                      <a:lnTo>
                        <a:pt x="95" y="143"/>
                      </a:lnTo>
                      <a:lnTo>
                        <a:pt x="91" y="145"/>
                      </a:lnTo>
                      <a:lnTo>
                        <a:pt x="87" y="143"/>
                      </a:lnTo>
                      <a:lnTo>
                        <a:pt x="85" y="139"/>
                      </a:lnTo>
                      <a:lnTo>
                        <a:pt x="77" y="65"/>
                      </a:lnTo>
                      <a:lnTo>
                        <a:pt x="74" y="59"/>
                      </a:lnTo>
                      <a:lnTo>
                        <a:pt x="67" y="139"/>
                      </a:lnTo>
                      <a:lnTo>
                        <a:pt x="65" y="143"/>
                      </a:lnTo>
                      <a:lnTo>
                        <a:pt x="61" y="145"/>
                      </a:lnTo>
                      <a:lnTo>
                        <a:pt x="56" y="143"/>
                      </a:lnTo>
                      <a:lnTo>
                        <a:pt x="55" y="139"/>
                      </a:lnTo>
                      <a:lnTo>
                        <a:pt x="55" y="138"/>
                      </a:lnTo>
                      <a:lnTo>
                        <a:pt x="54" y="138"/>
                      </a:lnTo>
                      <a:lnTo>
                        <a:pt x="54" y="134"/>
                      </a:lnTo>
                      <a:lnTo>
                        <a:pt x="48" y="84"/>
                      </a:lnTo>
                      <a:lnTo>
                        <a:pt x="48" y="84"/>
                      </a:lnTo>
                      <a:lnTo>
                        <a:pt x="45" y="115"/>
                      </a:lnTo>
                      <a:lnTo>
                        <a:pt x="42" y="118"/>
                      </a:lnTo>
                      <a:lnTo>
                        <a:pt x="38" y="120"/>
                      </a:lnTo>
                      <a:lnTo>
                        <a:pt x="34" y="118"/>
                      </a:lnTo>
                      <a:lnTo>
                        <a:pt x="33" y="115"/>
                      </a:lnTo>
                      <a:lnTo>
                        <a:pt x="33" y="113"/>
                      </a:lnTo>
                      <a:lnTo>
                        <a:pt x="32" y="113"/>
                      </a:lnTo>
                      <a:lnTo>
                        <a:pt x="33" y="112"/>
                      </a:lnTo>
                      <a:lnTo>
                        <a:pt x="27" y="76"/>
                      </a:lnTo>
                      <a:lnTo>
                        <a:pt x="21" y="194"/>
                      </a:lnTo>
                      <a:lnTo>
                        <a:pt x="19" y="197"/>
                      </a:lnTo>
                      <a:lnTo>
                        <a:pt x="14" y="199"/>
                      </a:lnTo>
                      <a:lnTo>
                        <a:pt x="10" y="197"/>
                      </a:lnTo>
                      <a:lnTo>
                        <a:pt x="8" y="194"/>
                      </a:lnTo>
                      <a:lnTo>
                        <a:pt x="0" y="47"/>
                      </a:lnTo>
                      <a:lnTo>
                        <a:pt x="13" y="46"/>
                      </a:lnTo>
                      <a:lnTo>
                        <a:pt x="14" y="74"/>
                      </a:lnTo>
                      <a:lnTo>
                        <a:pt x="16" y="43"/>
                      </a:lnTo>
                      <a:lnTo>
                        <a:pt x="19" y="39"/>
                      </a:lnTo>
                      <a:lnTo>
                        <a:pt x="23" y="37"/>
                      </a:lnTo>
                      <a:lnTo>
                        <a:pt x="25" y="38"/>
                      </a:lnTo>
                      <a:lnTo>
                        <a:pt x="26" y="38"/>
                      </a:lnTo>
                      <a:lnTo>
                        <a:pt x="33" y="41"/>
                      </a:lnTo>
                      <a:lnTo>
                        <a:pt x="34" y="42"/>
                      </a:lnTo>
                      <a:lnTo>
                        <a:pt x="36" y="46"/>
                      </a:lnTo>
                      <a:lnTo>
                        <a:pt x="38" y="63"/>
                      </a:lnTo>
                      <a:lnTo>
                        <a:pt x="40" y="41"/>
                      </a:lnTo>
                      <a:lnTo>
                        <a:pt x="39" y="41"/>
                      </a:lnTo>
                      <a:lnTo>
                        <a:pt x="41" y="37"/>
                      </a:lnTo>
                      <a:lnTo>
                        <a:pt x="46" y="34"/>
                      </a:lnTo>
                      <a:lnTo>
                        <a:pt x="50" y="37"/>
                      </a:lnTo>
                      <a:lnTo>
                        <a:pt x="52" y="40"/>
                      </a:lnTo>
                      <a:lnTo>
                        <a:pt x="59" y="78"/>
                      </a:lnTo>
                      <a:lnTo>
                        <a:pt x="62" y="42"/>
                      </a:lnTo>
                      <a:lnTo>
                        <a:pt x="64" y="38"/>
                      </a:lnTo>
                      <a:lnTo>
                        <a:pt x="68" y="36"/>
                      </a:lnTo>
                      <a:lnTo>
                        <a:pt x="73" y="38"/>
                      </a:lnTo>
                      <a:lnTo>
                        <a:pt x="88" y="57"/>
                      </a:lnTo>
                      <a:lnTo>
                        <a:pt x="90" y="61"/>
                      </a:lnTo>
                      <a:lnTo>
                        <a:pt x="91" y="70"/>
                      </a:lnTo>
                      <a:lnTo>
                        <a:pt x="93" y="44"/>
                      </a:lnTo>
                      <a:lnTo>
                        <a:pt x="95" y="40"/>
                      </a:lnTo>
                      <a:lnTo>
                        <a:pt x="100" y="38"/>
                      </a:lnTo>
                      <a:lnTo>
                        <a:pt x="104" y="40"/>
                      </a:lnTo>
                      <a:lnTo>
                        <a:pt x="106" y="43"/>
                      </a:lnTo>
                      <a:lnTo>
                        <a:pt x="113" y="66"/>
                      </a:lnTo>
                      <a:lnTo>
                        <a:pt x="114" y="71"/>
                      </a:lnTo>
                      <a:lnTo>
                        <a:pt x="116" y="45"/>
                      </a:lnTo>
                      <a:lnTo>
                        <a:pt x="118" y="41"/>
                      </a:lnTo>
                      <a:lnTo>
                        <a:pt x="123" y="39"/>
                      </a:lnTo>
                      <a:lnTo>
                        <a:pt x="127" y="41"/>
                      </a:lnTo>
                      <a:lnTo>
                        <a:pt x="129" y="44"/>
                      </a:lnTo>
                      <a:lnTo>
                        <a:pt x="130" y="48"/>
                      </a:lnTo>
                      <a:lnTo>
                        <a:pt x="131" y="45"/>
                      </a:lnTo>
                      <a:lnTo>
                        <a:pt x="131" y="44"/>
                      </a:lnTo>
                      <a:lnTo>
                        <a:pt x="131" y="44"/>
                      </a:lnTo>
                      <a:lnTo>
                        <a:pt x="132" y="42"/>
                      </a:lnTo>
                      <a:lnTo>
                        <a:pt x="131" y="43"/>
                      </a:lnTo>
                      <a:lnTo>
                        <a:pt x="133" y="39"/>
                      </a:lnTo>
                      <a:lnTo>
                        <a:pt x="138" y="37"/>
                      </a:lnTo>
                      <a:lnTo>
                        <a:pt x="142" y="39"/>
                      </a:lnTo>
                      <a:lnTo>
                        <a:pt x="144" y="43"/>
                      </a:lnTo>
                      <a:lnTo>
                        <a:pt x="146" y="73"/>
                      </a:lnTo>
                      <a:lnTo>
                        <a:pt x="146" y="69"/>
                      </a:lnTo>
                      <a:lnTo>
                        <a:pt x="147" y="69"/>
                      </a:lnTo>
                      <a:lnTo>
                        <a:pt x="154" y="13"/>
                      </a:lnTo>
                      <a:lnTo>
                        <a:pt x="154" y="7"/>
                      </a:lnTo>
                      <a:lnTo>
                        <a:pt x="155" y="7"/>
                      </a:lnTo>
                      <a:lnTo>
                        <a:pt x="155" y="6"/>
                      </a:lnTo>
                      <a:lnTo>
                        <a:pt x="154" y="6"/>
                      </a:lnTo>
                      <a:lnTo>
                        <a:pt x="156" y="2"/>
                      </a:lnTo>
                      <a:lnTo>
                        <a:pt x="160"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966"/>
                <p:cNvSpPr>
                  <a:spLocks/>
                </p:cNvSpPr>
                <p:nvPr/>
              </p:nvSpPr>
              <p:spPr bwMode="auto">
                <a:xfrm>
                  <a:off x="1246" y="1340"/>
                  <a:ext cx="386" cy="245"/>
                </a:xfrm>
                <a:custGeom>
                  <a:avLst/>
                  <a:gdLst>
                    <a:gd name="T0" fmla="*/ 394 w 772"/>
                    <a:gd name="T1" fmla="*/ 82 h 489"/>
                    <a:gd name="T2" fmla="*/ 428 w 772"/>
                    <a:gd name="T3" fmla="*/ 250 h 489"/>
                    <a:gd name="T4" fmla="*/ 458 w 772"/>
                    <a:gd name="T5" fmla="*/ 290 h 489"/>
                    <a:gd name="T6" fmla="*/ 476 w 772"/>
                    <a:gd name="T7" fmla="*/ 261 h 489"/>
                    <a:gd name="T8" fmla="*/ 489 w 772"/>
                    <a:gd name="T9" fmla="*/ 264 h 489"/>
                    <a:gd name="T10" fmla="*/ 514 w 772"/>
                    <a:gd name="T11" fmla="*/ 230 h 489"/>
                    <a:gd name="T12" fmla="*/ 529 w 772"/>
                    <a:gd name="T13" fmla="*/ 245 h 489"/>
                    <a:gd name="T14" fmla="*/ 552 w 772"/>
                    <a:gd name="T15" fmla="*/ 228 h 489"/>
                    <a:gd name="T16" fmla="*/ 567 w 772"/>
                    <a:gd name="T17" fmla="*/ 235 h 489"/>
                    <a:gd name="T18" fmla="*/ 592 w 772"/>
                    <a:gd name="T19" fmla="*/ 214 h 489"/>
                    <a:gd name="T20" fmla="*/ 617 w 772"/>
                    <a:gd name="T21" fmla="*/ 245 h 489"/>
                    <a:gd name="T22" fmla="*/ 636 w 772"/>
                    <a:gd name="T23" fmla="*/ 215 h 489"/>
                    <a:gd name="T24" fmla="*/ 666 w 772"/>
                    <a:gd name="T25" fmla="*/ 269 h 489"/>
                    <a:gd name="T26" fmla="*/ 692 w 772"/>
                    <a:gd name="T27" fmla="*/ 268 h 489"/>
                    <a:gd name="T28" fmla="*/ 706 w 772"/>
                    <a:gd name="T29" fmla="*/ 234 h 489"/>
                    <a:gd name="T30" fmla="*/ 733 w 772"/>
                    <a:gd name="T31" fmla="*/ 233 h 489"/>
                    <a:gd name="T32" fmla="*/ 744 w 772"/>
                    <a:gd name="T33" fmla="*/ 235 h 489"/>
                    <a:gd name="T34" fmla="*/ 766 w 772"/>
                    <a:gd name="T35" fmla="*/ 274 h 489"/>
                    <a:gd name="T36" fmla="*/ 732 w 772"/>
                    <a:gd name="T37" fmla="*/ 296 h 489"/>
                    <a:gd name="T38" fmla="*/ 705 w 772"/>
                    <a:gd name="T39" fmla="*/ 286 h 489"/>
                    <a:gd name="T40" fmla="*/ 678 w 772"/>
                    <a:gd name="T41" fmla="*/ 322 h 489"/>
                    <a:gd name="T42" fmla="*/ 661 w 772"/>
                    <a:gd name="T43" fmla="*/ 313 h 489"/>
                    <a:gd name="T44" fmla="*/ 628 w 772"/>
                    <a:gd name="T45" fmla="*/ 277 h 489"/>
                    <a:gd name="T46" fmla="*/ 594 w 772"/>
                    <a:gd name="T47" fmla="*/ 272 h 489"/>
                    <a:gd name="T48" fmla="*/ 561 w 772"/>
                    <a:gd name="T49" fmla="*/ 373 h 489"/>
                    <a:gd name="T50" fmla="*/ 524 w 772"/>
                    <a:gd name="T51" fmla="*/ 366 h 489"/>
                    <a:gd name="T52" fmla="*/ 490 w 772"/>
                    <a:gd name="T53" fmla="*/ 361 h 489"/>
                    <a:gd name="T54" fmla="*/ 463 w 772"/>
                    <a:gd name="T55" fmla="*/ 319 h 489"/>
                    <a:gd name="T56" fmla="*/ 441 w 772"/>
                    <a:gd name="T57" fmla="*/ 360 h 489"/>
                    <a:gd name="T58" fmla="*/ 407 w 772"/>
                    <a:gd name="T59" fmla="*/ 360 h 489"/>
                    <a:gd name="T60" fmla="*/ 370 w 772"/>
                    <a:gd name="T61" fmla="*/ 117 h 489"/>
                    <a:gd name="T62" fmla="*/ 353 w 772"/>
                    <a:gd name="T63" fmla="*/ 128 h 489"/>
                    <a:gd name="T64" fmla="*/ 320 w 772"/>
                    <a:gd name="T65" fmla="*/ 333 h 489"/>
                    <a:gd name="T66" fmla="*/ 292 w 772"/>
                    <a:gd name="T67" fmla="*/ 333 h 489"/>
                    <a:gd name="T68" fmla="*/ 274 w 772"/>
                    <a:gd name="T69" fmla="*/ 357 h 489"/>
                    <a:gd name="T70" fmla="*/ 234 w 772"/>
                    <a:gd name="T71" fmla="*/ 423 h 489"/>
                    <a:gd name="T72" fmla="*/ 210 w 772"/>
                    <a:gd name="T73" fmla="*/ 432 h 489"/>
                    <a:gd name="T74" fmla="*/ 182 w 772"/>
                    <a:gd name="T75" fmla="*/ 463 h 489"/>
                    <a:gd name="T76" fmla="*/ 159 w 772"/>
                    <a:gd name="T77" fmla="*/ 489 h 489"/>
                    <a:gd name="T78" fmla="*/ 135 w 772"/>
                    <a:gd name="T79" fmla="*/ 433 h 489"/>
                    <a:gd name="T80" fmla="*/ 111 w 772"/>
                    <a:gd name="T81" fmla="*/ 446 h 489"/>
                    <a:gd name="T82" fmla="*/ 79 w 772"/>
                    <a:gd name="T83" fmla="*/ 453 h 489"/>
                    <a:gd name="T84" fmla="*/ 58 w 772"/>
                    <a:gd name="T85" fmla="*/ 409 h 489"/>
                    <a:gd name="T86" fmla="*/ 25 w 772"/>
                    <a:gd name="T87" fmla="*/ 447 h 489"/>
                    <a:gd name="T88" fmla="*/ 6 w 772"/>
                    <a:gd name="T89" fmla="*/ 387 h 489"/>
                    <a:gd name="T90" fmla="*/ 16 w 772"/>
                    <a:gd name="T91" fmla="*/ 342 h 489"/>
                    <a:gd name="T92" fmla="*/ 42 w 772"/>
                    <a:gd name="T93" fmla="*/ 352 h 489"/>
                    <a:gd name="T94" fmla="*/ 76 w 772"/>
                    <a:gd name="T95" fmla="*/ 333 h 489"/>
                    <a:gd name="T96" fmla="*/ 104 w 772"/>
                    <a:gd name="T97" fmla="*/ 358 h 489"/>
                    <a:gd name="T98" fmla="*/ 130 w 772"/>
                    <a:gd name="T99" fmla="*/ 345 h 489"/>
                    <a:gd name="T100" fmla="*/ 156 w 772"/>
                    <a:gd name="T101" fmla="*/ 331 h 489"/>
                    <a:gd name="T102" fmla="*/ 181 w 772"/>
                    <a:gd name="T103" fmla="*/ 387 h 489"/>
                    <a:gd name="T104" fmla="*/ 209 w 772"/>
                    <a:gd name="T105" fmla="*/ 331 h 489"/>
                    <a:gd name="T106" fmla="*/ 246 w 772"/>
                    <a:gd name="T107" fmla="*/ 353 h 489"/>
                    <a:gd name="T108" fmla="*/ 260 w 772"/>
                    <a:gd name="T109" fmla="*/ 368 h 489"/>
                    <a:gd name="T110" fmla="*/ 286 w 772"/>
                    <a:gd name="T111" fmla="*/ 261 h 489"/>
                    <a:gd name="T112" fmla="*/ 319 w 772"/>
                    <a:gd name="T113" fmla="*/ 250 h 489"/>
                    <a:gd name="T114" fmla="*/ 342 w 772"/>
                    <a:gd name="T115" fmla="*/ 68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2" h="489">
                      <a:moveTo>
                        <a:pt x="367" y="0"/>
                      </a:moveTo>
                      <a:lnTo>
                        <a:pt x="371" y="2"/>
                      </a:lnTo>
                      <a:lnTo>
                        <a:pt x="374" y="6"/>
                      </a:lnTo>
                      <a:lnTo>
                        <a:pt x="380" y="105"/>
                      </a:lnTo>
                      <a:lnTo>
                        <a:pt x="384" y="85"/>
                      </a:lnTo>
                      <a:lnTo>
                        <a:pt x="383" y="86"/>
                      </a:lnTo>
                      <a:lnTo>
                        <a:pt x="385" y="82"/>
                      </a:lnTo>
                      <a:lnTo>
                        <a:pt x="390" y="80"/>
                      </a:lnTo>
                      <a:lnTo>
                        <a:pt x="394" y="82"/>
                      </a:lnTo>
                      <a:lnTo>
                        <a:pt x="396" y="86"/>
                      </a:lnTo>
                      <a:lnTo>
                        <a:pt x="404" y="144"/>
                      </a:lnTo>
                      <a:lnTo>
                        <a:pt x="413" y="234"/>
                      </a:lnTo>
                      <a:lnTo>
                        <a:pt x="414" y="260"/>
                      </a:lnTo>
                      <a:lnTo>
                        <a:pt x="415" y="251"/>
                      </a:lnTo>
                      <a:lnTo>
                        <a:pt x="417" y="247"/>
                      </a:lnTo>
                      <a:lnTo>
                        <a:pt x="421" y="245"/>
                      </a:lnTo>
                      <a:lnTo>
                        <a:pt x="426" y="247"/>
                      </a:lnTo>
                      <a:lnTo>
                        <a:pt x="428" y="250"/>
                      </a:lnTo>
                      <a:lnTo>
                        <a:pt x="435" y="276"/>
                      </a:lnTo>
                      <a:lnTo>
                        <a:pt x="435" y="277"/>
                      </a:lnTo>
                      <a:lnTo>
                        <a:pt x="435" y="280"/>
                      </a:lnTo>
                      <a:lnTo>
                        <a:pt x="437" y="255"/>
                      </a:lnTo>
                      <a:lnTo>
                        <a:pt x="440" y="251"/>
                      </a:lnTo>
                      <a:lnTo>
                        <a:pt x="444" y="249"/>
                      </a:lnTo>
                      <a:lnTo>
                        <a:pt x="448" y="251"/>
                      </a:lnTo>
                      <a:lnTo>
                        <a:pt x="450" y="254"/>
                      </a:lnTo>
                      <a:lnTo>
                        <a:pt x="458" y="290"/>
                      </a:lnTo>
                      <a:lnTo>
                        <a:pt x="459" y="292"/>
                      </a:lnTo>
                      <a:lnTo>
                        <a:pt x="462" y="276"/>
                      </a:lnTo>
                      <a:lnTo>
                        <a:pt x="461" y="277"/>
                      </a:lnTo>
                      <a:lnTo>
                        <a:pt x="463" y="273"/>
                      </a:lnTo>
                      <a:lnTo>
                        <a:pt x="468" y="270"/>
                      </a:lnTo>
                      <a:lnTo>
                        <a:pt x="472" y="273"/>
                      </a:lnTo>
                      <a:lnTo>
                        <a:pt x="473" y="274"/>
                      </a:lnTo>
                      <a:lnTo>
                        <a:pt x="473" y="275"/>
                      </a:lnTo>
                      <a:lnTo>
                        <a:pt x="476" y="261"/>
                      </a:lnTo>
                      <a:lnTo>
                        <a:pt x="476" y="259"/>
                      </a:lnTo>
                      <a:lnTo>
                        <a:pt x="477" y="259"/>
                      </a:lnTo>
                      <a:lnTo>
                        <a:pt x="477" y="256"/>
                      </a:lnTo>
                      <a:lnTo>
                        <a:pt x="476" y="257"/>
                      </a:lnTo>
                      <a:lnTo>
                        <a:pt x="479" y="253"/>
                      </a:lnTo>
                      <a:lnTo>
                        <a:pt x="483" y="251"/>
                      </a:lnTo>
                      <a:lnTo>
                        <a:pt x="487" y="253"/>
                      </a:lnTo>
                      <a:lnTo>
                        <a:pt x="489" y="257"/>
                      </a:lnTo>
                      <a:lnTo>
                        <a:pt x="489" y="264"/>
                      </a:lnTo>
                      <a:lnTo>
                        <a:pt x="492" y="238"/>
                      </a:lnTo>
                      <a:lnTo>
                        <a:pt x="494" y="234"/>
                      </a:lnTo>
                      <a:lnTo>
                        <a:pt x="498" y="232"/>
                      </a:lnTo>
                      <a:lnTo>
                        <a:pt x="502" y="234"/>
                      </a:lnTo>
                      <a:lnTo>
                        <a:pt x="505" y="237"/>
                      </a:lnTo>
                      <a:lnTo>
                        <a:pt x="508" y="250"/>
                      </a:lnTo>
                      <a:lnTo>
                        <a:pt x="509" y="249"/>
                      </a:lnTo>
                      <a:lnTo>
                        <a:pt x="514" y="232"/>
                      </a:lnTo>
                      <a:lnTo>
                        <a:pt x="514" y="230"/>
                      </a:lnTo>
                      <a:lnTo>
                        <a:pt x="514" y="230"/>
                      </a:lnTo>
                      <a:lnTo>
                        <a:pt x="515" y="228"/>
                      </a:lnTo>
                      <a:lnTo>
                        <a:pt x="514" y="229"/>
                      </a:lnTo>
                      <a:lnTo>
                        <a:pt x="516" y="225"/>
                      </a:lnTo>
                      <a:lnTo>
                        <a:pt x="521" y="223"/>
                      </a:lnTo>
                      <a:lnTo>
                        <a:pt x="525" y="225"/>
                      </a:lnTo>
                      <a:lnTo>
                        <a:pt x="527" y="229"/>
                      </a:lnTo>
                      <a:lnTo>
                        <a:pt x="528" y="255"/>
                      </a:lnTo>
                      <a:lnTo>
                        <a:pt x="529" y="245"/>
                      </a:lnTo>
                      <a:lnTo>
                        <a:pt x="532" y="240"/>
                      </a:lnTo>
                      <a:lnTo>
                        <a:pt x="536" y="238"/>
                      </a:lnTo>
                      <a:lnTo>
                        <a:pt x="540" y="240"/>
                      </a:lnTo>
                      <a:lnTo>
                        <a:pt x="542" y="243"/>
                      </a:lnTo>
                      <a:lnTo>
                        <a:pt x="546" y="254"/>
                      </a:lnTo>
                      <a:lnTo>
                        <a:pt x="546" y="253"/>
                      </a:lnTo>
                      <a:lnTo>
                        <a:pt x="546" y="253"/>
                      </a:lnTo>
                      <a:lnTo>
                        <a:pt x="552" y="229"/>
                      </a:lnTo>
                      <a:lnTo>
                        <a:pt x="552" y="228"/>
                      </a:lnTo>
                      <a:lnTo>
                        <a:pt x="552" y="228"/>
                      </a:lnTo>
                      <a:lnTo>
                        <a:pt x="553" y="226"/>
                      </a:lnTo>
                      <a:lnTo>
                        <a:pt x="552" y="227"/>
                      </a:lnTo>
                      <a:lnTo>
                        <a:pt x="554" y="223"/>
                      </a:lnTo>
                      <a:lnTo>
                        <a:pt x="559" y="221"/>
                      </a:lnTo>
                      <a:lnTo>
                        <a:pt x="563" y="223"/>
                      </a:lnTo>
                      <a:lnTo>
                        <a:pt x="565" y="227"/>
                      </a:lnTo>
                      <a:lnTo>
                        <a:pt x="566" y="251"/>
                      </a:lnTo>
                      <a:lnTo>
                        <a:pt x="567" y="235"/>
                      </a:lnTo>
                      <a:lnTo>
                        <a:pt x="570" y="230"/>
                      </a:lnTo>
                      <a:lnTo>
                        <a:pt x="574" y="228"/>
                      </a:lnTo>
                      <a:lnTo>
                        <a:pt x="578" y="230"/>
                      </a:lnTo>
                      <a:lnTo>
                        <a:pt x="579" y="233"/>
                      </a:lnTo>
                      <a:lnTo>
                        <a:pt x="587" y="251"/>
                      </a:lnTo>
                      <a:lnTo>
                        <a:pt x="591" y="220"/>
                      </a:lnTo>
                      <a:lnTo>
                        <a:pt x="591" y="216"/>
                      </a:lnTo>
                      <a:lnTo>
                        <a:pt x="592" y="216"/>
                      </a:lnTo>
                      <a:lnTo>
                        <a:pt x="592" y="214"/>
                      </a:lnTo>
                      <a:lnTo>
                        <a:pt x="591" y="215"/>
                      </a:lnTo>
                      <a:lnTo>
                        <a:pt x="593" y="211"/>
                      </a:lnTo>
                      <a:lnTo>
                        <a:pt x="598" y="209"/>
                      </a:lnTo>
                      <a:lnTo>
                        <a:pt x="602" y="211"/>
                      </a:lnTo>
                      <a:lnTo>
                        <a:pt x="604" y="215"/>
                      </a:lnTo>
                      <a:lnTo>
                        <a:pt x="606" y="249"/>
                      </a:lnTo>
                      <a:lnTo>
                        <a:pt x="609" y="245"/>
                      </a:lnTo>
                      <a:lnTo>
                        <a:pt x="613" y="242"/>
                      </a:lnTo>
                      <a:lnTo>
                        <a:pt x="617" y="245"/>
                      </a:lnTo>
                      <a:lnTo>
                        <a:pt x="618" y="246"/>
                      </a:lnTo>
                      <a:lnTo>
                        <a:pt x="625" y="257"/>
                      </a:lnTo>
                      <a:lnTo>
                        <a:pt x="629" y="226"/>
                      </a:lnTo>
                      <a:lnTo>
                        <a:pt x="629" y="223"/>
                      </a:lnTo>
                      <a:lnTo>
                        <a:pt x="630" y="223"/>
                      </a:lnTo>
                      <a:lnTo>
                        <a:pt x="630" y="221"/>
                      </a:lnTo>
                      <a:lnTo>
                        <a:pt x="629" y="222"/>
                      </a:lnTo>
                      <a:lnTo>
                        <a:pt x="631" y="217"/>
                      </a:lnTo>
                      <a:lnTo>
                        <a:pt x="636" y="215"/>
                      </a:lnTo>
                      <a:lnTo>
                        <a:pt x="640" y="217"/>
                      </a:lnTo>
                      <a:lnTo>
                        <a:pt x="642" y="222"/>
                      </a:lnTo>
                      <a:lnTo>
                        <a:pt x="643" y="245"/>
                      </a:lnTo>
                      <a:lnTo>
                        <a:pt x="644" y="221"/>
                      </a:lnTo>
                      <a:lnTo>
                        <a:pt x="646" y="216"/>
                      </a:lnTo>
                      <a:lnTo>
                        <a:pt x="651" y="214"/>
                      </a:lnTo>
                      <a:lnTo>
                        <a:pt x="655" y="216"/>
                      </a:lnTo>
                      <a:lnTo>
                        <a:pt x="657" y="220"/>
                      </a:lnTo>
                      <a:lnTo>
                        <a:pt x="666" y="269"/>
                      </a:lnTo>
                      <a:lnTo>
                        <a:pt x="666" y="273"/>
                      </a:lnTo>
                      <a:lnTo>
                        <a:pt x="669" y="250"/>
                      </a:lnTo>
                      <a:lnTo>
                        <a:pt x="668" y="250"/>
                      </a:lnTo>
                      <a:lnTo>
                        <a:pt x="670" y="246"/>
                      </a:lnTo>
                      <a:lnTo>
                        <a:pt x="675" y="243"/>
                      </a:lnTo>
                      <a:lnTo>
                        <a:pt x="679" y="246"/>
                      </a:lnTo>
                      <a:lnTo>
                        <a:pt x="681" y="250"/>
                      </a:lnTo>
                      <a:lnTo>
                        <a:pt x="687" y="296"/>
                      </a:lnTo>
                      <a:lnTo>
                        <a:pt x="692" y="268"/>
                      </a:lnTo>
                      <a:lnTo>
                        <a:pt x="691" y="269"/>
                      </a:lnTo>
                      <a:lnTo>
                        <a:pt x="693" y="265"/>
                      </a:lnTo>
                      <a:lnTo>
                        <a:pt x="697" y="263"/>
                      </a:lnTo>
                      <a:lnTo>
                        <a:pt x="702" y="265"/>
                      </a:lnTo>
                      <a:lnTo>
                        <a:pt x="706" y="238"/>
                      </a:lnTo>
                      <a:lnTo>
                        <a:pt x="706" y="235"/>
                      </a:lnTo>
                      <a:lnTo>
                        <a:pt x="707" y="235"/>
                      </a:lnTo>
                      <a:lnTo>
                        <a:pt x="707" y="233"/>
                      </a:lnTo>
                      <a:lnTo>
                        <a:pt x="706" y="234"/>
                      </a:lnTo>
                      <a:lnTo>
                        <a:pt x="708" y="229"/>
                      </a:lnTo>
                      <a:lnTo>
                        <a:pt x="713" y="227"/>
                      </a:lnTo>
                      <a:lnTo>
                        <a:pt x="717" y="229"/>
                      </a:lnTo>
                      <a:lnTo>
                        <a:pt x="719" y="234"/>
                      </a:lnTo>
                      <a:lnTo>
                        <a:pt x="721" y="261"/>
                      </a:lnTo>
                      <a:lnTo>
                        <a:pt x="722" y="237"/>
                      </a:lnTo>
                      <a:lnTo>
                        <a:pt x="724" y="233"/>
                      </a:lnTo>
                      <a:lnTo>
                        <a:pt x="729" y="230"/>
                      </a:lnTo>
                      <a:lnTo>
                        <a:pt x="733" y="233"/>
                      </a:lnTo>
                      <a:lnTo>
                        <a:pt x="735" y="237"/>
                      </a:lnTo>
                      <a:lnTo>
                        <a:pt x="737" y="250"/>
                      </a:lnTo>
                      <a:lnTo>
                        <a:pt x="737" y="246"/>
                      </a:lnTo>
                      <a:lnTo>
                        <a:pt x="737" y="242"/>
                      </a:lnTo>
                      <a:lnTo>
                        <a:pt x="739" y="242"/>
                      </a:lnTo>
                      <a:lnTo>
                        <a:pt x="739" y="240"/>
                      </a:lnTo>
                      <a:lnTo>
                        <a:pt x="737" y="241"/>
                      </a:lnTo>
                      <a:lnTo>
                        <a:pt x="740" y="237"/>
                      </a:lnTo>
                      <a:lnTo>
                        <a:pt x="744" y="235"/>
                      </a:lnTo>
                      <a:lnTo>
                        <a:pt x="748" y="237"/>
                      </a:lnTo>
                      <a:lnTo>
                        <a:pt x="750" y="241"/>
                      </a:lnTo>
                      <a:lnTo>
                        <a:pt x="753" y="274"/>
                      </a:lnTo>
                      <a:lnTo>
                        <a:pt x="753" y="273"/>
                      </a:lnTo>
                      <a:lnTo>
                        <a:pt x="754" y="270"/>
                      </a:lnTo>
                      <a:lnTo>
                        <a:pt x="761" y="253"/>
                      </a:lnTo>
                      <a:lnTo>
                        <a:pt x="772" y="259"/>
                      </a:lnTo>
                      <a:lnTo>
                        <a:pt x="766" y="274"/>
                      </a:lnTo>
                      <a:lnTo>
                        <a:pt x="766" y="274"/>
                      </a:lnTo>
                      <a:lnTo>
                        <a:pt x="758" y="364"/>
                      </a:lnTo>
                      <a:lnTo>
                        <a:pt x="756" y="367"/>
                      </a:lnTo>
                      <a:lnTo>
                        <a:pt x="752" y="369"/>
                      </a:lnTo>
                      <a:lnTo>
                        <a:pt x="747" y="367"/>
                      </a:lnTo>
                      <a:lnTo>
                        <a:pt x="745" y="364"/>
                      </a:lnTo>
                      <a:lnTo>
                        <a:pt x="741" y="296"/>
                      </a:lnTo>
                      <a:lnTo>
                        <a:pt x="741" y="296"/>
                      </a:lnTo>
                      <a:lnTo>
                        <a:pt x="736" y="299"/>
                      </a:lnTo>
                      <a:lnTo>
                        <a:pt x="732" y="296"/>
                      </a:lnTo>
                      <a:lnTo>
                        <a:pt x="732" y="295"/>
                      </a:lnTo>
                      <a:lnTo>
                        <a:pt x="728" y="364"/>
                      </a:lnTo>
                      <a:lnTo>
                        <a:pt x="726" y="367"/>
                      </a:lnTo>
                      <a:lnTo>
                        <a:pt x="721" y="369"/>
                      </a:lnTo>
                      <a:lnTo>
                        <a:pt x="717" y="367"/>
                      </a:lnTo>
                      <a:lnTo>
                        <a:pt x="715" y="364"/>
                      </a:lnTo>
                      <a:lnTo>
                        <a:pt x="709" y="283"/>
                      </a:lnTo>
                      <a:lnTo>
                        <a:pt x="709" y="283"/>
                      </a:lnTo>
                      <a:lnTo>
                        <a:pt x="705" y="286"/>
                      </a:lnTo>
                      <a:lnTo>
                        <a:pt x="703" y="285"/>
                      </a:lnTo>
                      <a:lnTo>
                        <a:pt x="701" y="285"/>
                      </a:lnTo>
                      <a:lnTo>
                        <a:pt x="696" y="308"/>
                      </a:lnTo>
                      <a:lnTo>
                        <a:pt x="694" y="312"/>
                      </a:lnTo>
                      <a:lnTo>
                        <a:pt x="694" y="313"/>
                      </a:lnTo>
                      <a:lnTo>
                        <a:pt x="687" y="324"/>
                      </a:lnTo>
                      <a:lnTo>
                        <a:pt x="684" y="324"/>
                      </a:lnTo>
                      <a:lnTo>
                        <a:pt x="682" y="325"/>
                      </a:lnTo>
                      <a:lnTo>
                        <a:pt x="678" y="322"/>
                      </a:lnTo>
                      <a:lnTo>
                        <a:pt x="677" y="319"/>
                      </a:lnTo>
                      <a:lnTo>
                        <a:pt x="675" y="302"/>
                      </a:lnTo>
                      <a:lnTo>
                        <a:pt x="674" y="314"/>
                      </a:lnTo>
                      <a:lnTo>
                        <a:pt x="671" y="317"/>
                      </a:lnTo>
                      <a:lnTo>
                        <a:pt x="667" y="319"/>
                      </a:lnTo>
                      <a:lnTo>
                        <a:pt x="663" y="317"/>
                      </a:lnTo>
                      <a:lnTo>
                        <a:pt x="662" y="314"/>
                      </a:lnTo>
                      <a:lnTo>
                        <a:pt x="662" y="313"/>
                      </a:lnTo>
                      <a:lnTo>
                        <a:pt x="661" y="313"/>
                      </a:lnTo>
                      <a:lnTo>
                        <a:pt x="662" y="312"/>
                      </a:lnTo>
                      <a:lnTo>
                        <a:pt x="655" y="277"/>
                      </a:lnTo>
                      <a:lnTo>
                        <a:pt x="651" y="384"/>
                      </a:lnTo>
                      <a:lnTo>
                        <a:pt x="649" y="389"/>
                      </a:lnTo>
                      <a:lnTo>
                        <a:pt x="644" y="391"/>
                      </a:lnTo>
                      <a:lnTo>
                        <a:pt x="640" y="389"/>
                      </a:lnTo>
                      <a:lnTo>
                        <a:pt x="638" y="385"/>
                      </a:lnTo>
                      <a:lnTo>
                        <a:pt x="632" y="275"/>
                      </a:lnTo>
                      <a:lnTo>
                        <a:pt x="628" y="277"/>
                      </a:lnTo>
                      <a:lnTo>
                        <a:pt x="626" y="276"/>
                      </a:lnTo>
                      <a:lnTo>
                        <a:pt x="625" y="276"/>
                      </a:lnTo>
                      <a:lnTo>
                        <a:pt x="617" y="268"/>
                      </a:lnTo>
                      <a:lnTo>
                        <a:pt x="612" y="331"/>
                      </a:lnTo>
                      <a:lnTo>
                        <a:pt x="610" y="334"/>
                      </a:lnTo>
                      <a:lnTo>
                        <a:pt x="605" y="337"/>
                      </a:lnTo>
                      <a:lnTo>
                        <a:pt x="601" y="334"/>
                      </a:lnTo>
                      <a:lnTo>
                        <a:pt x="599" y="331"/>
                      </a:lnTo>
                      <a:lnTo>
                        <a:pt x="594" y="272"/>
                      </a:lnTo>
                      <a:lnTo>
                        <a:pt x="594" y="273"/>
                      </a:lnTo>
                      <a:lnTo>
                        <a:pt x="590" y="275"/>
                      </a:lnTo>
                      <a:lnTo>
                        <a:pt x="586" y="273"/>
                      </a:lnTo>
                      <a:lnTo>
                        <a:pt x="579" y="262"/>
                      </a:lnTo>
                      <a:lnTo>
                        <a:pt x="574" y="373"/>
                      </a:lnTo>
                      <a:lnTo>
                        <a:pt x="572" y="377"/>
                      </a:lnTo>
                      <a:lnTo>
                        <a:pt x="567" y="379"/>
                      </a:lnTo>
                      <a:lnTo>
                        <a:pt x="563" y="377"/>
                      </a:lnTo>
                      <a:lnTo>
                        <a:pt x="561" y="373"/>
                      </a:lnTo>
                      <a:lnTo>
                        <a:pt x="554" y="263"/>
                      </a:lnTo>
                      <a:lnTo>
                        <a:pt x="549" y="276"/>
                      </a:lnTo>
                      <a:lnTo>
                        <a:pt x="548" y="278"/>
                      </a:lnTo>
                      <a:lnTo>
                        <a:pt x="544" y="280"/>
                      </a:lnTo>
                      <a:lnTo>
                        <a:pt x="540" y="279"/>
                      </a:lnTo>
                      <a:lnTo>
                        <a:pt x="535" y="363"/>
                      </a:lnTo>
                      <a:lnTo>
                        <a:pt x="533" y="366"/>
                      </a:lnTo>
                      <a:lnTo>
                        <a:pt x="528" y="368"/>
                      </a:lnTo>
                      <a:lnTo>
                        <a:pt x="524" y="366"/>
                      </a:lnTo>
                      <a:lnTo>
                        <a:pt x="522" y="363"/>
                      </a:lnTo>
                      <a:lnTo>
                        <a:pt x="516" y="261"/>
                      </a:lnTo>
                      <a:lnTo>
                        <a:pt x="510" y="269"/>
                      </a:lnTo>
                      <a:lnTo>
                        <a:pt x="508" y="269"/>
                      </a:lnTo>
                      <a:lnTo>
                        <a:pt x="506" y="270"/>
                      </a:lnTo>
                      <a:lnTo>
                        <a:pt x="502" y="269"/>
                      </a:lnTo>
                      <a:lnTo>
                        <a:pt x="497" y="356"/>
                      </a:lnTo>
                      <a:lnTo>
                        <a:pt x="495" y="359"/>
                      </a:lnTo>
                      <a:lnTo>
                        <a:pt x="490" y="361"/>
                      </a:lnTo>
                      <a:lnTo>
                        <a:pt x="486" y="359"/>
                      </a:lnTo>
                      <a:lnTo>
                        <a:pt x="484" y="356"/>
                      </a:lnTo>
                      <a:lnTo>
                        <a:pt x="480" y="296"/>
                      </a:lnTo>
                      <a:lnTo>
                        <a:pt x="475" y="299"/>
                      </a:lnTo>
                      <a:lnTo>
                        <a:pt x="471" y="296"/>
                      </a:lnTo>
                      <a:lnTo>
                        <a:pt x="471" y="295"/>
                      </a:lnTo>
                      <a:lnTo>
                        <a:pt x="471" y="294"/>
                      </a:lnTo>
                      <a:lnTo>
                        <a:pt x="466" y="316"/>
                      </a:lnTo>
                      <a:lnTo>
                        <a:pt x="463" y="319"/>
                      </a:lnTo>
                      <a:lnTo>
                        <a:pt x="459" y="321"/>
                      </a:lnTo>
                      <a:lnTo>
                        <a:pt x="455" y="319"/>
                      </a:lnTo>
                      <a:lnTo>
                        <a:pt x="454" y="317"/>
                      </a:lnTo>
                      <a:lnTo>
                        <a:pt x="453" y="315"/>
                      </a:lnTo>
                      <a:lnTo>
                        <a:pt x="453" y="315"/>
                      </a:lnTo>
                      <a:lnTo>
                        <a:pt x="453" y="315"/>
                      </a:lnTo>
                      <a:lnTo>
                        <a:pt x="447" y="298"/>
                      </a:lnTo>
                      <a:lnTo>
                        <a:pt x="443" y="357"/>
                      </a:lnTo>
                      <a:lnTo>
                        <a:pt x="441" y="360"/>
                      </a:lnTo>
                      <a:lnTo>
                        <a:pt x="436" y="363"/>
                      </a:lnTo>
                      <a:lnTo>
                        <a:pt x="432" y="360"/>
                      </a:lnTo>
                      <a:lnTo>
                        <a:pt x="430" y="357"/>
                      </a:lnTo>
                      <a:lnTo>
                        <a:pt x="424" y="300"/>
                      </a:lnTo>
                      <a:lnTo>
                        <a:pt x="420" y="360"/>
                      </a:lnTo>
                      <a:lnTo>
                        <a:pt x="418" y="364"/>
                      </a:lnTo>
                      <a:lnTo>
                        <a:pt x="414" y="366"/>
                      </a:lnTo>
                      <a:lnTo>
                        <a:pt x="409" y="364"/>
                      </a:lnTo>
                      <a:lnTo>
                        <a:pt x="407" y="360"/>
                      </a:lnTo>
                      <a:lnTo>
                        <a:pt x="400" y="235"/>
                      </a:lnTo>
                      <a:lnTo>
                        <a:pt x="391" y="145"/>
                      </a:lnTo>
                      <a:lnTo>
                        <a:pt x="392" y="145"/>
                      </a:lnTo>
                      <a:lnTo>
                        <a:pt x="389" y="123"/>
                      </a:lnTo>
                      <a:lnTo>
                        <a:pt x="389" y="125"/>
                      </a:lnTo>
                      <a:lnTo>
                        <a:pt x="387" y="129"/>
                      </a:lnTo>
                      <a:lnTo>
                        <a:pt x="382" y="131"/>
                      </a:lnTo>
                      <a:lnTo>
                        <a:pt x="378" y="129"/>
                      </a:lnTo>
                      <a:lnTo>
                        <a:pt x="370" y="117"/>
                      </a:lnTo>
                      <a:lnTo>
                        <a:pt x="368" y="113"/>
                      </a:lnTo>
                      <a:lnTo>
                        <a:pt x="367" y="105"/>
                      </a:lnTo>
                      <a:lnTo>
                        <a:pt x="366" y="129"/>
                      </a:lnTo>
                      <a:lnTo>
                        <a:pt x="364" y="132"/>
                      </a:lnTo>
                      <a:lnTo>
                        <a:pt x="359" y="134"/>
                      </a:lnTo>
                      <a:lnTo>
                        <a:pt x="355" y="132"/>
                      </a:lnTo>
                      <a:lnTo>
                        <a:pt x="354" y="129"/>
                      </a:lnTo>
                      <a:lnTo>
                        <a:pt x="354" y="128"/>
                      </a:lnTo>
                      <a:lnTo>
                        <a:pt x="353" y="128"/>
                      </a:lnTo>
                      <a:lnTo>
                        <a:pt x="353" y="123"/>
                      </a:lnTo>
                      <a:lnTo>
                        <a:pt x="350" y="97"/>
                      </a:lnTo>
                      <a:lnTo>
                        <a:pt x="342" y="276"/>
                      </a:lnTo>
                      <a:lnTo>
                        <a:pt x="340" y="279"/>
                      </a:lnTo>
                      <a:lnTo>
                        <a:pt x="336" y="281"/>
                      </a:lnTo>
                      <a:lnTo>
                        <a:pt x="332" y="280"/>
                      </a:lnTo>
                      <a:lnTo>
                        <a:pt x="327" y="328"/>
                      </a:lnTo>
                      <a:lnTo>
                        <a:pt x="325" y="331"/>
                      </a:lnTo>
                      <a:lnTo>
                        <a:pt x="320" y="333"/>
                      </a:lnTo>
                      <a:lnTo>
                        <a:pt x="316" y="331"/>
                      </a:lnTo>
                      <a:lnTo>
                        <a:pt x="314" y="328"/>
                      </a:lnTo>
                      <a:lnTo>
                        <a:pt x="314" y="324"/>
                      </a:lnTo>
                      <a:lnTo>
                        <a:pt x="312" y="346"/>
                      </a:lnTo>
                      <a:lnTo>
                        <a:pt x="310" y="350"/>
                      </a:lnTo>
                      <a:lnTo>
                        <a:pt x="305" y="352"/>
                      </a:lnTo>
                      <a:lnTo>
                        <a:pt x="301" y="350"/>
                      </a:lnTo>
                      <a:lnTo>
                        <a:pt x="293" y="337"/>
                      </a:lnTo>
                      <a:lnTo>
                        <a:pt x="292" y="333"/>
                      </a:lnTo>
                      <a:lnTo>
                        <a:pt x="291" y="326"/>
                      </a:lnTo>
                      <a:lnTo>
                        <a:pt x="289" y="354"/>
                      </a:lnTo>
                      <a:lnTo>
                        <a:pt x="287" y="357"/>
                      </a:lnTo>
                      <a:lnTo>
                        <a:pt x="283" y="359"/>
                      </a:lnTo>
                      <a:lnTo>
                        <a:pt x="278" y="357"/>
                      </a:lnTo>
                      <a:lnTo>
                        <a:pt x="277" y="356"/>
                      </a:lnTo>
                      <a:lnTo>
                        <a:pt x="275" y="352"/>
                      </a:lnTo>
                      <a:lnTo>
                        <a:pt x="273" y="357"/>
                      </a:lnTo>
                      <a:lnTo>
                        <a:pt x="274" y="357"/>
                      </a:lnTo>
                      <a:lnTo>
                        <a:pt x="265" y="456"/>
                      </a:lnTo>
                      <a:lnTo>
                        <a:pt x="263" y="459"/>
                      </a:lnTo>
                      <a:lnTo>
                        <a:pt x="259" y="461"/>
                      </a:lnTo>
                      <a:lnTo>
                        <a:pt x="254" y="459"/>
                      </a:lnTo>
                      <a:lnTo>
                        <a:pt x="252" y="456"/>
                      </a:lnTo>
                      <a:lnTo>
                        <a:pt x="248" y="391"/>
                      </a:lnTo>
                      <a:lnTo>
                        <a:pt x="242" y="409"/>
                      </a:lnTo>
                      <a:lnTo>
                        <a:pt x="241" y="411"/>
                      </a:lnTo>
                      <a:lnTo>
                        <a:pt x="234" y="423"/>
                      </a:lnTo>
                      <a:lnTo>
                        <a:pt x="233" y="423"/>
                      </a:lnTo>
                      <a:lnTo>
                        <a:pt x="228" y="425"/>
                      </a:lnTo>
                      <a:lnTo>
                        <a:pt x="224" y="423"/>
                      </a:lnTo>
                      <a:lnTo>
                        <a:pt x="223" y="421"/>
                      </a:lnTo>
                      <a:lnTo>
                        <a:pt x="215" y="398"/>
                      </a:lnTo>
                      <a:lnTo>
                        <a:pt x="215" y="397"/>
                      </a:lnTo>
                      <a:lnTo>
                        <a:pt x="215" y="394"/>
                      </a:lnTo>
                      <a:lnTo>
                        <a:pt x="212" y="429"/>
                      </a:lnTo>
                      <a:lnTo>
                        <a:pt x="210" y="432"/>
                      </a:lnTo>
                      <a:lnTo>
                        <a:pt x="206" y="434"/>
                      </a:lnTo>
                      <a:lnTo>
                        <a:pt x="203" y="433"/>
                      </a:lnTo>
                      <a:lnTo>
                        <a:pt x="201" y="433"/>
                      </a:lnTo>
                      <a:lnTo>
                        <a:pt x="193" y="421"/>
                      </a:lnTo>
                      <a:lnTo>
                        <a:pt x="193" y="420"/>
                      </a:lnTo>
                      <a:lnTo>
                        <a:pt x="193" y="419"/>
                      </a:lnTo>
                      <a:lnTo>
                        <a:pt x="188" y="458"/>
                      </a:lnTo>
                      <a:lnTo>
                        <a:pt x="186" y="461"/>
                      </a:lnTo>
                      <a:lnTo>
                        <a:pt x="182" y="463"/>
                      </a:lnTo>
                      <a:lnTo>
                        <a:pt x="177" y="461"/>
                      </a:lnTo>
                      <a:lnTo>
                        <a:pt x="176" y="458"/>
                      </a:lnTo>
                      <a:lnTo>
                        <a:pt x="176" y="457"/>
                      </a:lnTo>
                      <a:lnTo>
                        <a:pt x="175" y="457"/>
                      </a:lnTo>
                      <a:lnTo>
                        <a:pt x="175" y="452"/>
                      </a:lnTo>
                      <a:lnTo>
                        <a:pt x="170" y="403"/>
                      </a:lnTo>
                      <a:lnTo>
                        <a:pt x="166" y="484"/>
                      </a:lnTo>
                      <a:lnTo>
                        <a:pt x="163" y="487"/>
                      </a:lnTo>
                      <a:lnTo>
                        <a:pt x="159" y="489"/>
                      </a:lnTo>
                      <a:lnTo>
                        <a:pt x="155" y="487"/>
                      </a:lnTo>
                      <a:lnTo>
                        <a:pt x="153" y="484"/>
                      </a:lnTo>
                      <a:lnTo>
                        <a:pt x="150" y="442"/>
                      </a:lnTo>
                      <a:lnTo>
                        <a:pt x="148" y="445"/>
                      </a:lnTo>
                      <a:lnTo>
                        <a:pt x="144" y="447"/>
                      </a:lnTo>
                      <a:lnTo>
                        <a:pt x="140" y="445"/>
                      </a:lnTo>
                      <a:lnTo>
                        <a:pt x="137" y="442"/>
                      </a:lnTo>
                      <a:lnTo>
                        <a:pt x="136" y="424"/>
                      </a:lnTo>
                      <a:lnTo>
                        <a:pt x="135" y="433"/>
                      </a:lnTo>
                      <a:lnTo>
                        <a:pt x="133" y="436"/>
                      </a:lnTo>
                      <a:lnTo>
                        <a:pt x="129" y="438"/>
                      </a:lnTo>
                      <a:lnTo>
                        <a:pt x="124" y="436"/>
                      </a:lnTo>
                      <a:lnTo>
                        <a:pt x="123" y="433"/>
                      </a:lnTo>
                      <a:lnTo>
                        <a:pt x="123" y="432"/>
                      </a:lnTo>
                      <a:lnTo>
                        <a:pt x="122" y="432"/>
                      </a:lnTo>
                      <a:lnTo>
                        <a:pt x="122" y="427"/>
                      </a:lnTo>
                      <a:lnTo>
                        <a:pt x="117" y="385"/>
                      </a:lnTo>
                      <a:lnTo>
                        <a:pt x="111" y="446"/>
                      </a:lnTo>
                      <a:lnTo>
                        <a:pt x="109" y="449"/>
                      </a:lnTo>
                      <a:lnTo>
                        <a:pt x="105" y="451"/>
                      </a:lnTo>
                      <a:lnTo>
                        <a:pt x="101" y="449"/>
                      </a:lnTo>
                      <a:lnTo>
                        <a:pt x="98" y="446"/>
                      </a:lnTo>
                      <a:lnTo>
                        <a:pt x="92" y="371"/>
                      </a:lnTo>
                      <a:lnTo>
                        <a:pt x="90" y="372"/>
                      </a:lnTo>
                      <a:lnTo>
                        <a:pt x="87" y="370"/>
                      </a:lnTo>
                      <a:lnTo>
                        <a:pt x="81" y="450"/>
                      </a:lnTo>
                      <a:lnTo>
                        <a:pt x="79" y="453"/>
                      </a:lnTo>
                      <a:lnTo>
                        <a:pt x="75" y="456"/>
                      </a:lnTo>
                      <a:lnTo>
                        <a:pt x="70" y="453"/>
                      </a:lnTo>
                      <a:lnTo>
                        <a:pt x="69" y="450"/>
                      </a:lnTo>
                      <a:lnTo>
                        <a:pt x="69" y="449"/>
                      </a:lnTo>
                      <a:lnTo>
                        <a:pt x="68" y="449"/>
                      </a:lnTo>
                      <a:lnTo>
                        <a:pt x="68" y="445"/>
                      </a:lnTo>
                      <a:lnTo>
                        <a:pt x="62" y="404"/>
                      </a:lnTo>
                      <a:lnTo>
                        <a:pt x="61" y="392"/>
                      </a:lnTo>
                      <a:lnTo>
                        <a:pt x="58" y="409"/>
                      </a:lnTo>
                      <a:lnTo>
                        <a:pt x="56" y="412"/>
                      </a:lnTo>
                      <a:lnTo>
                        <a:pt x="52" y="414"/>
                      </a:lnTo>
                      <a:lnTo>
                        <a:pt x="48" y="412"/>
                      </a:lnTo>
                      <a:lnTo>
                        <a:pt x="46" y="411"/>
                      </a:lnTo>
                      <a:lnTo>
                        <a:pt x="39" y="395"/>
                      </a:lnTo>
                      <a:lnTo>
                        <a:pt x="36" y="444"/>
                      </a:lnTo>
                      <a:lnTo>
                        <a:pt x="33" y="447"/>
                      </a:lnTo>
                      <a:lnTo>
                        <a:pt x="29" y="449"/>
                      </a:lnTo>
                      <a:lnTo>
                        <a:pt x="25" y="447"/>
                      </a:lnTo>
                      <a:lnTo>
                        <a:pt x="23" y="444"/>
                      </a:lnTo>
                      <a:lnTo>
                        <a:pt x="18" y="391"/>
                      </a:lnTo>
                      <a:lnTo>
                        <a:pt x="17" y="392"/>
                      </a:lnTo>
                      <a:lnTo>
                        <a:pt x="13" y="394"/>
                      </a:lnTo>
                      <a:lnTo>
                        <a:pt x="9" y="392"/>
                      </a:lnTo>
                      <a:lnTo>
                        <a:pt x="7" y="390"/>
                      </a:lnTo>
                      <a:lnTo>
                        <a:pt x="6" y="387"/>
                      </a:lnTo>
                      <a:lnTo>
                        <a:pt x="6" y="387"/>
                      </a:lnTo>
                      <a:lnTo>
                        <a:pt x="6" y="387"/>
                      </a:lnTo>
                      <a:lnTo>
                        <a:pt x="0" y="368"/>
                      </a:lnTo>
                      <a:lnTo>
                        <a:pt x="11" y="364"/>
                      </a:lnTo>
                      <a:lnTo>
                        <a:pt x="12" y="366"/>
                      </a:lnTo>
                      <a:lnTo>
                        <a:pt x="14" y="350"/>
                      </a:lnTo>
                      <a:lnTo>
                        <a:pt x="14" y="347"/>
                      </a:lnTo>
                      <a:lnTo>
                        <a:pt x="15" y="347"/>
                      </a:lnTo>
                      <a:lnTo>
                        <a:pt x="15" y="345"/>
                      </a:lnTo>
                      <a:lnTo>
                        <a:pt x="14" y="346"/>
                      </a:lnTo>
                      <a:lnTo>
                        <a:pt x="16" y="342"/>
                      </a:lnTo>
                      <a:lnTo>
                        <a:pt x="20" y="340"/>
                      </a:lnTo>
                      <a:lnTo>
                        <a:pt x="25" y="342"/>
                      </a:lnTo>
                      <a:lnTo>
                        <a:pt x="27" y="346"/>
                      </a:lnTo>
                      <a:lnTo>
                        <a:pt x="28" y="363"/>
                      </a:lnTo>
                      <a:lnTo>
                        <a:pt x="29" y="353"/>
                      </a:lnTo>
                      <a:lnTo>
                        <a:pt x="31" y="348"/>
                      </a:lnTo>
                      <a:lnTo>
                        <a:pt x="36" y="346"/>
                      </a:lnTo>
                      <a:lnTo>
                        <a:pt x="40" y="348"/>
                      </a:lnTo>
                      <a:lnTo>
                        <a:pt x="42" y="352"/>
                      </a:lnTo>
                      <a:lnTo>
                        <a:pt x="49" y="382"/>
                      </a:lnTo>
                      <a:lnTo>
                        <a:pt x="54" y="335"/>
                      </a:lnTo>
                      <a:lnTo>
                        <a:pt x="53" y="335"/>
                      </a:lnTo>
                      <a:lnTo>
                        <a:pt x="55" y="331"/>
                      </a:lnTo>
                      <a:lnTo>
                        <a:pt x="59" y="329"/>
                      </a:lnTo>
                      <a:lnTo>
                        <a:pt x="64" y="331"/>
                      </a:lnTo>
                      <a:lnTo>
                        <a:pt x="66" y="335"/>
                      </a:lnTo>
                      <a:lnTo>
                        <a:pt x="72" y="390"/>
                      </a:lnTo>
                      <a:lnTo>
                        <a:pt x="76" y="333"/>
                      </a:lnTo>
                      <a:lnTo>
                        <a:pt x="78" y="329"/>
                      </a:lnTo>
                      <a:lnTo>
                        <a:pt x="82" y="327"/>
                      </a:lnTo>
                      <a:lnTo>
                        <a:pt x="87" y="329"/>
                      </a:lnTo>
                      <a:lnTo>
                        <a:pt x="89" y="332"/>
                      </a:lnTo>
                      <a:lnTo>
                        <a:pt x="94" y="354"/>
                      </a:lnTo>
                      <a:lnTo>
                        <a:pt x="95" y="353"/>
                      </a:lnTo>
                      <a:lnTo>
                        <a:pt x="97" y="352"/>
                      </a:lnTo>
                      <a:lnTo>
                        <a:pt x="102" y="354"/>
                      </a:lnTo>
                      <a:lnTo>
                        <a:pt x="104" y="358"/>
                      </a:lnTo>
                      <a:lnTo>
                        <a:pt x="105" y="373"/>
                      </a:lnTo>
                      <a:lnTo>
                        <a:pt x="107" y="354"/>
                      </a:lnTo>
                      <a:lnTo>
                        <a:pt x="109" y="350"/>
                      </a:lnTo>
                      <a:lnTo>
                        <a:pt x="114" y="347"/>
                      </a:lnTo>
                      <a:lnTo>
                        <a:pt x="118" y="350"/>
                      </a:lnTo>
                      <a:lnTo>
                        <a:pt x="124" y="359"/>
                      </a:lnTo>
                      <a:lnTo>
                        <a:pt x="127" y="364"/>
                      </a:lnTo>
                      <a:lnTo>
                        <a:pt x="128" y="371"/>
                      </a:lnTo>
                      <a:lnTo>
                        <a:pt x="130" y="345"/>
                      </a:lnTo>
                      <a:lnTo>
                        <a:pt x="132" y="341"/>
                      </a:lnTo>
                      <a:lnTo>
                        <a:pt x="136" y="339"/>
                      </a:lnTo>
                      <a:lnTo>
                        <a:pt x="141" y="341"/>
                      </a:lnTo>
                      <a:lnTo>
                        <a:pt x="143" y="345"/>
                      </a:lnTo>
                      <a:lnTo>
                        <a:pt x="144" y="355"/>
                      </a:lnTo>
                      <a:lnTo>
                        <a:pt x="145" y="335"/>
                      </a:lnTo>
                      <a:lnTo>
                        <a:pt x="147" y="331"/>
                      </a:lnTo>
                      <a:lnTo>
                        <a:pt x="152" y="329"/>
                      </a:lnTo>
                      <a:lnTo>
                        <a:pt x="156" y="331"/>
                      </a:lnTo>
                      <a:lnTo>
                        <a:pt x="158" y="335"/>
                      </a:lnTo>
                      <a:lnTo>
                        <a:pt x="159" y="366"/>
                      </a:lnTo>
                      <a:lnTo>
                        <a:pt x="160" y="355"/>
                      </a:lnTo>
                      <a:lnTo>
                        <a:pt x="162" y="351"/>
                      </a:lnTo>
                      <a:lnTo>
                        <a:pt x="167" y="348"/>
                      </a:lnTo>
                      <a:lnTo>
                        <a:pt x="171" y="351"/>
                      </a:lnTo>
                      <a:lnTo>
                        <a:pt x="173" y="354"/>
                      </a:lnTo>
                      <a:lnTo>
                        <a:pt x="181" y="386"/>
                      </a:lnTo>
                      <a:lnTo>
                        <a:pt x="181" y="387"/>
                      </a:lnTo>
                      <a:lnTo>
                        <a:pt x="182" y="395"/>
                      </a:lnTo>
                      <a:lnTo>
                        <a:pt x="184" y="372"/>
                      </a:lnTo>
                      <a:lnTo>
                        <a:pt x="186" y="368"/>
                      </a:lnTo>
                      <a:lnTo>
                        <a:pt x="190" y="366"/>
                      </a:lnTo>
                      <a:lnTo>
                        <a:pt x="195" y="368"/>
                      </a:lnTo>
                      <a:lnTo>
                        <a:pt x="197" y="371"/>
                      </a:lnTo>
                      <a:lnTo>
                        <a:pt x="201" y="400"/>
                      </a:lnTo>
                      <a:lnTo>
                        <a:pt x="207" y="335"/>
                      </a:lnTo>
                      <a:lnTo>
                        <a:pt x="209" y="331"/>
                      </a:lnTo>
                      <a:lnTo>
                        <a:pt x="213" y="329"/>
                      </a:lnTo>
                      <a:lnTo>
                        <a:pt x="218" y="331"/>
                      </a:lnTo>
                      <a:lnTo>
                        <a:pt x="220" y="335"/>
                      </a:lnTo>
                      <a:lnTo>
                        <a:pt x="227" y="394"/>
                      </a:lnTo>
                      <a:lnTo>
                        <a:pt x="227" y="394"/>
                      </a:lnTo>
                      <a:lnTo>
                        <a:pt x="231" y="404"/>
                      </a:lnTo>
                      <a:lnTo>
                        <a:pt x="232" y="403"/>
                      </a:lnTo>
                      <a:lnTo>
                        <a:pt x="238" y="381"/>
                      </a:lnTo>
                      <a:lnTo>
                        <a:pt x="246" y="353"/>
                      </a:lnTo>
                      <a:lnTo>
                        <a:pt x="246" y="352"/>
                      </a:lnTo>
                      <a:lnTo>
                        <a:pt x="246" y="352"/>
                      </a:lnTo>
                      <a:lnTo>
                        <a:pt x="247" y="350"/>
                      </a:lnTo>
                      <a:lnTo>
                        <a:pt x="246" y="351"/>
                      </a:lnTo>
                      <a:lnTo>
                        <a:pt x="248" y="346"/>
                      </a:lnTo>
                      <a:lnTo>
                        <a:pt x="252" y="344"/>
                      </a:lnTo>
                      <a:lnTo>
                        <a:pt x="257" y="346"/>
                      </a:lnTo>
                      <a:lnTo>
                        <a:pt x="259" y="351"/>
                      </a:lnTo>
                      <a:lnTo>
                        <a:pt x="260" y="368"/>
                      </a:lnTo>
                      <a:lnTo>
                        <a:pt x="261" y="356"/>
                      </a:lnTo>
                      <a:lnTo>
                        <a:pt x="262" y="354"/>
                      </a:lnTo>
                      <a:lnTo>
                        <a:pt x="270" y="333"/>
                      </a:lnTo>
                      <a:lnTo>
                        <a:pt x="268" y="335"/>
                      </a:lnTo>
                      <a:lnTo>
                        <a:pt x="271" y="331"/>
                      </a:lnTo>
                      <a:lnTo>
                        <a:pt x="275" y="329"/>
                      </a:lnTo>
                      <a:lnTo>
                        <a:pt x="278" y="330"/>
                      </a:lnTo>
                      <a:lnTo>
                        <a:pt x="284" y="265"/>
                      </a:lnTo>
                      <a:lnTo>
                        <a:pt x="286" y="261"/>
                      </a:lnTo>
                      <a:lnTo>
                        <a:pt x="290" y="259"/>
                      </a:lnTo>
                      <a:lnTo>
                        <a:pt x="294" y="261"/>
                      </a:lnTo>
                      <a:lnTo>
                        <a:pt x="297" y="265"/>
                      </a:lnTo>
                      <a:lnTo>
                        <a:pt x="302" y="309"/>
                      </a:lnTo>
                      <a:lnTo>
                        <a:pt x="306" y="250"/>
                      </a:lnTo>
                      <a:lnTo>
                        <a:pt x="309" y="246"/>
                      </a:lnTo>
                      <a:lnTo>
                        <a:pt x="313" y="243"/>
                      </a:lnTo>
                      <a:lnTo>
                        <a:pt x="317" y="246"/>
                      </a:lnTo>
                      <a:lnTo>
                        <a:pt x="319" y="250"/>
                      </a:lnTo>
                      <a:lnTo>
                        <a:pt x="322" y="270"/>
                      </a:lnTo>
                      <a:lnTo>
                        <a:pt x="324" y="250"/>
                      </a:lnTo>
                      <a:lnTo>
                        <a:pt x="323" y="250"/>
                      </a:lnTo>
                      <a:lnTo>
                        <a:pt x="325" y="246"/>
                      </a:lnTo>
                      <a:lnTo>
                        <a:pt x="329" y="243"/>
                      </a:lnTo>
                      <a:lnTo>
                        <a:pt x="330" y="245"/>
                      </a:lnTo>
                      <a:lnTo>
                        <a:pt x="338" y="73"/>
                      </a:lnTo>
                      <a:lnTo>
                        <a:pt x="340" y="69"/>
                      </a:lnTo>
                      <a:lnTo>
                        <a:pt x="342" y="68"/>
                      </a:lnTo>
                      <a:lnTo>
                        <a:pt x="350" y="65"/>
                      </a:lnTo>
                      <a:lnTo>
                        <a:pt x="352" y="64"/>
                      </a:lnTo>
                      <a:lnTo>
                        <a:pt x="356" y="66"/>
                      </a:lnTo>
                      <a:lnTo>
                        <a:pt x="357" y="67"/>
                      </a:lnTo>
                      <a:lnTo>
                        <a:pt x="361" y="6"/>
                      </a:lnTo>
                      <a:lnTo>
                        <a:pt x="363" y="2"/>
                      </a:lnTo>
                      <a:lnTo>
                        <a:pt x="367"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967"/>
                <p:cNvSpPr>
                  <a:spLocks noEditPoints="1"/>
                </p:cNvSpPr>
                <p:nvPr/>
              </p:nvSpPr>
              <p:spPr bwMode="auto">
                <a:xfrm>
                  <a:off x="865" y="1162"/>
                  <a:ext cx="387" cy="398"/>
                </a:xfrm>
                <a:custGeom>
                  <a:avLst/>
                  <a:gdLst>
                    <a:gd name="T0" fmla="*/ 220 w 773"/>
                    <a:gd name="T1" fmla="*/ 0 h 796"/>
                    <a:gd name="T2" fmla="*/ 256 w 773"/>
                    <a:gd name="T3" fmla="*/ 128 h 796"/>
                    <a:gd name="T4" fmla="*/ 277 w 773"/>
                    <a:gd name="T5" fmla="*/ 62 h 796"/>
                    <a:gd name="T6" fmla="*/ 293 w 773"/>
                    <a:gd name="T7" fmla="*/ 84 h 796"/>
                    <a:gd name="T8" fmla="*/ 328 w 773"/>
                    <a:gd name="T9" fmla="*/ 17 h 796"/>
                    <a:gd name="T10" fmla="*/ 346 w 773"/>
                    <a:gd name="T11" fmla="*/ 68 h 796"/>
                    <a:gd name="T12" fmla="*/ 367 w 773"/>
                    <a:gd name="T13" fmla="*/ 78 h 796"/>
                    <a:gd name="T14" fmla="*/ 402 w 773"/>
                    <a:gd name="T15" fmla="*/ 228 h 796"/>
                    <a:gd name="T16" fmla="*/ 436 w 773"/>
                    <a:gd name="T17" fmla="*/ 239 h 796"/>
                    <a:gd name="T18" fmla="*/ 470 w 773"/>
                    <a:gd name="T19" fmla="*/ 237 h 796"/>
                    <a:gd name="T20" fmla="*/ 506 w 773"/>
                    <a:gd name="T21" fmla="*/ 494 h 796"/>
                    <a:gd name="T22" fmla="*/ 540 w 773"/>
                    <a:gd name="T23" fmla="*/ 487 h 796"/>
                    <a:gd name="T24" fmla="*/ 572 w 773"/>
                    <a:gd name="T25" fmla="*/ 704 h 796"/>
                    <a:gd name="T26" fmla="*/ 594 w 773"/>
                    <a:gd name="T27" fmla="*/ 700 h 796"/>
                    <a:gd name="T28" fmla="*/ 615 w 773"/>
                    <a:gd name="T29" fmla="*/ 682 h 796"/>
                    <a:gd name="T30" fmla="*/ 636 w 773"/>
                    <a:gd name="T31" fmla="*/ 707 h 796"/>
                    <a:gd name="T32" fmla="*/ 663 w 773"/>
                    <a:gd name="T33" fmla="*/ 717 h 796"/>
                    <a:gd name="T34" fmla="*/ 686 w 773"/>
                    <a:gd name="T35" fmla="*/ 688 h 796"/>
                    <a:gd name="T36" fmla="*/ 697 w 773"/>
                    <a:gd name="T37" fmla="*/ 686 h 796"/>
                    <a:gd name="T38" fmla="*/ 718 w 773"/>
                    <a:gd name="T39" fmla="*/ 714 h 796"/>
                    <a:gd name="T40" fmla="*/ 751 w 773"/>
                    <a:gd name="T41" fmla="*/ 702 h 796"/>
                    <a:gd name="T42" fmla="*/ 754 w 773"/>
                    <a:gd name="T43" fmla="*/ 777 h 796"/>
                    <a:gd name="T44" fmla="*/ 732 w 773"/>
                    <a:gd name="T45" fmla="*/ 794 h 796"/>
                    <a:gd name="T46" fmla="*/ 709 w 773"/>
                    <a:gd name="T47" fmla="*/ 788 h 796"/>
                    <a:gd name="T48" fmla="*/ 684 w 773"/>
                    <a:gd name="T49" fmla="*/ 742 h 796"/>
                    <a:gd name="T50" fmla="*/ 661 w 773"/>
                    <a:gd name="T51" fmla="*/ 779 h 796"/>
                    <a:gd name="T52" fmla="*/ 643 w 773"/>
                    <a:gd name="T53" fmla="*/ 740 h 796"/>
                    <a:gd name="T54" fmla="*/ 608 w 773"/>
                    <a:gd name="T55" fmla="*/ 751 h 796"/>
                    <a:gd name="T56" fmla="*/ 585 w 773"/>
                    <a:gd name="T57" fmla="*/ 769 h 796"/>
                    <a:gd name="T58" fmla="*/ 568 w 773"/>
                    <a:gd name="T59" fmla="*/ 770 h 796"/>
                    <a:gd name="T60" fmla="*/ 539 w 773"/>
                    <a:gd name="T61" fmla="*/ 664 h 796"/>
                    <a:gd name="T62" fmla="*/ 522 w 773"/>
                    <a:gd name="T63" fmla="*/ 580 h 796"/>
                    <a:gd name="T64" fmla="*/ 499 w 773"/>
                    <a:gd name="T65" fmla="*/ 605 h 796"/>
                    <a:gd name="T66" fmla="*/ 470 w 773"/>
                    <a:gd name="T67" fmla="*/ 321 h 796"/>
                    <a:gd name="T68" fmla="*/ 445 w 773"/>
                    <a:gd name="T69" fmla="*/ 420 h 796"/>
                    <a:gd name="T70" fmla="*/ 412 w 773"/>
                    <a:gd name="T71" fmla="*/ 285 h 796"/>
                    <a:gd name="T72" fmla="*/ 392 w 773"/>
                    <a:gd name="T73" fmla="*/ 259 h 796"/>
                    <a:gd name="T74" fmla="*/ 375 w 773"/>
                    <a:gd name="T75" fmla="*/ 267 h 796"/>
                    <a:gd name="T76" fmla="*/ 343 w 773"/>
                    <a:gd name="T77" fmla="*/ 185 h 796"/>
                    <a:gd name="T78" fmla="*/ 322 w 773"/>
                    <a:gd name="T79" fmla="*/ 137 h 796"/>
                    <a:gd name="T80" fmla="*/ 290 w 773"/>
                    <a:gd name="T81" fmla="*/ 224 h 796"/>
                    <a:gd name="T82" fmla="*/ 255 w 773"/>
                    <a:gd name="T83" fmla="*/ 197 h 796"/>
                    <a:gd name="T84" fmla="*/ 236 w 773"/>
                    <a:gd name="T85" fmla="*/ 202 h 796"/>
                    <a:gd name="T86" fmla="*/ 219 w 773"/>
                    <a:gd name="T87" fmla="*/ 206 h 796"/>
                    <a:gd name="T88" fmla="*/ 186 w 773"/>
                    <a:gd name="T89" fmla="*/ 211 h 796"/>
                    <a:gd name="T90" fmla="*/ 150 w 773"/>
                    <a:gd name="T91" fmla="*/ 204 h 796"/>
                    <a:gd name="T92" fmla="*/ 116 w 773"/>
                    <a:gd name="T93" fmla="*/ 223 h 796"/>
                    <a:gd name="T94" fmla="*/ 81 w 773"/>
                    <a:gd name="T95" fmla="*/ 219 h 796"/>
                    <a:gd name="T96" fmla="*/ 47 w 773"/>
                    <a:gd name="T97" fmla="*/ 241 h 796"/>
                    <a:gd name="T98" fmla="*/ 20 w 773"/>
                    <a:gd name="T99" fmla="*/ 162 h 796"/>
                    <a:gd name="T100" fmla="*/ 19 w 773"/>
                    <a:gd name="T101" fmla="*/ 23 h 796"/>
                    <a:gd name="T102" fmla="*/ 37 w 773"/>
                    <a:gd name="T103" fmla="*/ 34 h 796"/>
                    <a:gd name="T104" fmla="*/ 71 w 773"/>
                    <a:gd name="T105" fmla="*/ 22 h 796"/>
                    <a:gd name="T106" fmla="*/ 85 w 773"/>
                    <a:gd name="T107" fmla="*/ 49 h 796"/>
                    <a:gd name="T108" fmla="*/ 112 w 773"/>
                    <a:gd name="T109" fmla="*/ 66 h 796"/>
                    <a:gd name="T110" fmla="*/ 147 w 773"/>
                    <a:gd name="T111" fmla="*/ 66 h 796"/>
                    <a:gd name="T112" fmla="*/ 174 w 773"/>
                    <a:gd name="T113" fmla="*/ 70 h 796"/>
                    <a:gd name="T114" fmla="*/ 204 w 773"/>
                    <a:gd name="T115" fmla="*/ 8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796">
                      <a:moveTo>
                        <a:pt x="592" y="706"/>
                      </a:moveTo>
                      <a:lnTo>
                        <a:pt x="592" y="707"/>
                      </a:lnTo>
                      <a:lnTo>
                        <a:pt x="592" y="706"/>
                      </a:lnTo>
                      <a:lnTo>
                        <a:pt x="592" y="706"/>
                      </a:lnTo>
                      <a:close/>
                      <a:moveTo>
                        <a:pt x="431" y="245"/>
                      </a:moveTo>
                      <a:lnTo>
                        <a:pt x="431" y="245"/>
                      </a:lnTo>
                      <a:lnTo>
                        <a:pt x="431" y="245"/>
                      </a:lnTo>
                      <a:lnTo>
                        <a:pt x="431" y="245"/>
                      </a:lnTo>
                      <a:close/>
                      <a:moveTo>
                        <a:pt x="220" y="0"/>
                      </a:moveTo>
                      <a:lnTo>
                        <a:pt x="225" y="2"/>
                      </a:lnTo>
                      <a:lnTo>
                        <a:pt x="227" y="6"/>
                      </a:lnTo>
                      <a:lnTo>
                        <a:pt x="232" y="122"/>
                      </a:lnTo>
                      <a:lnTo>
                        <a:pt x="238" y="24"/>
                      </a:lnTo>
                      <a:lnTo>
                        <a:pt x="240" y="20"/>
                      </a:lnTo>
                      <a:lnTo>
                        <a:pt x="244" y="18"/>
                      </a:lnTo>
                      <a:lnTo>
                        <a:pt x="249" y="20"/>
                      </a:lnTo>
                      <a:lnTo>
                        <a:pt x="251" y="24"/>
                      </a:lnTo>
                      <a:lnTo>
                        <a:pt x="256" y="128"/>
                      </a:lnTo>
                      <a:lnTo>
                        <a:pt x="261" y="55"/>
                      </a:lnTo>
                      <a:lnTo>
                        <a:pt x="263" y="50"/>
                      </a:lnTo>
                      <a:lnTo>
                        <a:pt x="267" y="48"/>
                      </a:lnTo>
                      <a:lnTo>
                        <a:pt x="271" y="50"/>
                      </a:lnTo>
                      <a:lnTo>
                        <a:pt x="274" y="54"/>
                      </a:lnTo>
                      <a:lnTo>
                        <a:pt x="276" y="65"/>
                      </a:lnTo>
                      <a:lnTo>
                        <a:pt x="276" y="65"/>
                      </a:lnTo>
                      <a:lnTo>
                        <a:pt x="276" y="62"/>
                      </a:lnTo>
                      <a:lnTo>
                        <a:pt x="277" y="62"/>
                      </a:lnTo>
                      <a:lnTo>
                        <a:pt x="277" y="60"/>
                      </a:lnTo>
                      <a:lnTo>
                        <a:pt x="276" y="61"/>
                      </a:lnTo>
                      <a:lnTo>
                        <a:pt x="278" y="57"/>
                      </a:lnTo>
                      <a:lnTo>
                        <a:pt x="282" y="55"/>
                      </a:lnTo>
                      <a:lnTo>
                        <a:pt x="287" y="57"/>
                      </a:lnTo>
                      <a:lnTo>
                        <a:pt x="289" y="61"/>
                      </a:lnTo>
                      <a:lnTo>
                        <a:pt x="291" y="96"/>
                      </a:lnTo>
                      <a:lnTo>
                        <a:pt x="291" y="88"/>
                      </a:lnTo>
                      <a:lnTo>
                        <a:pt x="293" y="84"/>
                      </a:lnTo>
                      <a:lnTo>
                        <a:pt x="297" y="82"/>
                      </a:lnTo>
                      <a:lnTo>
                        <a:pt x="302" y="84"/>
                      </a:lnTo>
                      <a:lnTo>
                        <a:pt x="304" y="87"/>
                      </a:lnTo>
                      <a:lnTo>
                        <a:pt x="310" y="118"/>
                      </a:lnTo>
                      <a:lnTo>
                        <a:pt x="315" y="17"/>
                      </a:lnTo>
                      <a:lnTo>
                        <a:pt x="317" y="13"/>
                      </a:lnTo>
                      <a:lnTo>
                        <a:pt x="321" y="10"/>
                      </a:lnTo>
                      <a:lnTo>
                        <a:pt x="326" y="13"/>
                      </a:lnTo>
                      <a:lnTo>
                        <a:pt x="328" y="17"/>
                      </a:lnTo>
                      <a:lnTo>
                        <a:pt x="334" y="135"/>
                      </a:lnTo>
                      <a:lnTo>
                        <a:pt x="334" y="135"/>
                      </a:lnTo>
                      <a:lnTo>
                        <a:pt x="334" y="136"/>
                      </a:lnTo>
                      <a:lnTo>
                        <a:pt x="337" y="105"/>
                      </a:lnTo>
                      <a:lnTo>
                        <a:pt x="338" y="104"/>
                      </a:lnTo>
                      <a:lnTo>
                        <a:pt x="345" y="72"/>
                      </a:lnTo>
                      <a:lnTo>
                        <a:pt x="345" y="70"/>
                      </a:lnTo>
                      <a:lnTo>
                        <a:pt x="346" y="70"/>
                      </a:lnTo>
                      <a:lnTo>
                        <a:pt x="346" y="68"/>
                      </a:lnTo>
                      <a:lnTo>
                        <a:pt x="345" y="69"/>
                      </a:lnTo>
                      <a:lnTo>
                        <a:pt x="347" y="65"/>
                      </a:lnTo>
                      <a:lnTo>
                        <a:pt x="351" y="62"/>
                      </a:lnTo>
                      <a:lnTo>
                        <a:pt x="356" y="65"/>
                      </a:lnTo>
                      <a:lnTo>
                        <a:pt x="358" y="69"/>
                      </a:lnTo>
                      <a:lnTo>
                        <a:pt x="359" y="93"/>
                      </a:lnTo>
                      <a:lnTo>
                        <a:pt x="360" y="84"/>
                      </a:lnTo>
                      <a:lnTo>
                        <a:pt x="362" y="80"/>
                      </a:lnTo>
                      <a:lnTo>
                        <a:pt x="367" y="78"/>
                      </a:lnTo>
                      <a:lnTo>
                        <a:pt x="371" y="80"/>
                      </a:lnTo>
                      <a:lnTo>
                        <a:pt x="373" y="84"/>
                      </a:lnTo>
                      <a:lnTo>
                        <a:pt x="379" y="210"/>
                      </a:lnTo>
                      <a:lnTo>
                        <a:pt x="383" y="150"/>
                      </a:lnTo>
                      <a:lnTo>
                        <a:pt x="385" y="146"/>
                      </a:lnTo>
                      <a:lnTo>
                        <a:pt x="389" y="144"/>
                      </a:lnTo>
                      <a:lnTo>
                        <a:pt x="394" y="146"/>
                      </a:lnTo>
                      <a:lnTo>
                        <a:pt x="396" y="150"/>
                      </a:lnTo>
                      <a:lnTo>
                        <a:pt x="402" y="228"/>
                      </a:lnTo>
                      <a:lnTo>
                        <a:pt x="407" y="140"/>
                      </a:lnTo>
                      <a:lnTo>
                        <a:pt x="409" y="136"/>
                      </a:lnTo>
                      <a:lnTo>
                        <a:pt x="413" y="134"/>
                      </a:lnTo>
                      <a:lnTo>
                        <a:pt x="418" y="136"/>
                      </a:lnTo>
                      <a:lnTo>
                        <a:pt x="420" y="140"/>
                      </a:lnTo>
                      <a:lnTo>
                        <a:pt x="427" y="196"/>
                      </a:lnTo>
                      <a:lnTo>
                        <a:pt x="431" y="243"/>
                      </a:lnTo>
                      <a:lnTo>
                        <a:pt x="432" y="241"/>
                      </a:lnTo>
                      <a:lnTo>
                        <a:pt x="436" y="239"/>
                      </a:lnTo>
                      <a:lnTo>
                        <a:pt x="440" y="241"/>
                      </a:lnTo>
                      <a:lnTo>
                        <a:pt x="442" y="245"/>
                      </a:lnTo>
                      <a:lnTo>
                        <a:pt x="449" y="366"/>
                      </a:lnTo>
                      <a:lnTo>
                        <a:pt x="452" y="320"/>
                      </a:lnTo>
                      <a:lnTo>
                        <a:pt x="454" y="316"/>
                      </a:lnTo>
                      <a:lnTo>
                        <a:pt x="455" y="315"/>
                      </a:lnTo>
                      <a:lnTo>
                        <a:pt x="460" y="312"/>
                      </a:lnTo>
                      <a:lnTo>
                        <a:pt x="467" y="241"/>
                      </a:lnTo>
                      <a:lnTo>
                        <a:pt x="470" y="237"/>
                      </a:lnTo>
                      <a:lnTo>
                        <a:pt x="474" y="235"/>
                      </a:lnTo>
                      <a:lnTo>
                        <a:pt x="478" y="237"/>
                      </a:lnTo>
                      <a:lnTo>
                        <a:pt x="480" y="241"/>
                      </a:lnTo>
                      <a:lnTo>
                        <a:pt x="487" y="418"/>
                      </a:lnTo>
                      <a:lnTo>
                        <a:pt x="489" y="416"/>
                      </a:lnTo>
                      <a:lnTo>
                        <a:pt x="493" y="419"/>
                      </a:lnTo>
                      <a:lnTo>
                        <a:pt x="496" y="423"/>
                      </a:lnTo>
                      <a:lnTo>
                        <a:pt x="503" y="541"/>
                      </a:lnTo>
                      <a:lnTo>
                        <a:pt x="506" y="494"/>
                      </a:lnTo>
                      <a:lnTo>
                        <a:pt x="509" y="490"/>
                      </a:lnTo>
                      <a:lnTo>
                        <a:pt x="513" y="488"/>
                      </a:lnTo>
                      <a:lnTo>
                        <a:pt x="517" y="490"/>
                      </a:lnTo>
                      <a:lnTo>
                        <a:pt x="519" y="494"/>
                      </a:lnTo>
                      <a:lnTo>
                        <a:pt x="525" y="539"/>
                      </a:lnTo>
                      <a:lnTo>
                        <a:pt x="529" y="491"/>
                      </a:lnTo>
                      <a:lnTo>
                        <a:pt x="531" y="487"/>
                      </a:lnTo>
                      <a:lnTo>
                        <a:pt x="536" y="485"/>
                      </a:lnTo>
                      <a:lnTo>
                        <a:pt x="540" y="487"/>
                      </a:lnTo>
                      <a:lnTo>
                        <a:pt x="542" y="491"/>
                      </a:lnTo>
                      <a:lnTo>
                        <a:pt x="550" y="657"/>
                      </a:lnTo>
                      <a:lnTo>
                        <a:pt x="555" y="663"/>
                      </a:lnTo>
                      <a:lnTo>
                        <a:pt x="557" y="668"/>
                      </a:lnTo>
                      <a:lnTo>
                        <a:pt x="559" y="703"/>
                      </a:lnTo>
                      <a:lnTo>
                        <a:pt x="562" y="700"/>
                      </a:lnTo>
                      <a:lnTo>
                        <a:pt x="566" y="698"/>
                      </a:lnTo>
                      <a:lnTo>
                        <a:pt x="570" y="700"/>
                      </a:lnTo>
                      <a:lnTo>
                        <a:pt x="572" y="704"/>
                      </a:lnTo>
                      <a:lnTo>
                        <a:pt x="572" y="707"/>
                      </a:lnTo>
                      <a:lnTo>
                        <a:pt x="576" y="665"/>
                      </a:lnTo>
                      <a:lnTo>
                        <a:pt x="578" y="661"/>
                      </a:lnTo>
                      <a:lnTo>
                        <a:pt x="582" y="659"/>
                      </a:lnTo>
                      <a:lnTo>
                        <a:pt x="587" y="661"/>
                      </a:lnTo>
                      <a:lnTo>
                        <a:pt x="589" y="665"/>
                      </a:lnTo>
                      <a:lnTo>
                        <a:pt x="592" y="704"/>
                      </a:lnTo>
                      <a:lnTo>
                        <a:pt x="593" y="701"/>
                      </a:lnTo>
                      <a:lnTo>
                        <a:pt x="594" y="700"/>
                      </a:lnTo>
                      <a:lnTo>
                        <a:pt x="602" y="694"/>
                      </a:lnTo>
                      <a:lnTo>
                        <a:pt x="603" y="694"/>
                      </a:lnTo>
                      <a:lnTo>
                        <a:pt x="605" y="693"/>
                      </a:lnTo>
                      <a:lnTo>
                        <a:pt x="609" y="695"/>
                      </a:lnTo>
                      <a:lnTo>
                        <a:pt x="611" y="698"/>
                      </a:lnTo>
                      <a:lnTo>
                        <a:pt x="613" y="702"/>
                      </a:lnTo>
                      <a:lnTo>
                        <a:pt x="614" y="687"/>
                      </a:lnTo>
                      <a:lnTo>
                        <a:pt x="614" y="682"/>
                      </a:lnTo>
                      <a:lnTo>
                        <a:pt x="615" y="682"/>
                      </a:lnTo>
                      <a:lnTo>
                        <a:pt x="615" y="681"/>
                      </a:lnTo>
                      <a:lnTo>
                        <a:pt x="614" y="681"/>
                      </a:lnTo>
                      <a:lnTo>
                        <a:pt x="616" y="676"/>
                      </a:lnTo>
                      <a:lnTo>
                        <a:pt x="620" y="674"/>
                      </a:lnTo>
                      <a:lnTo>
                        <a:pt x="624" y="676"/>
                      </a:lnTo>
                      <a:lnTo>
                        <a:pt x="627" y="681"/>
                      </a:lnTo>
                      <a:lnTo>
                        <a:pt x="631" y="738"/>
                      </a:lnTo>
                      <a:lnTo>
                        <a:pt x="637" y="706"/>
                      </a:lnTo>
                      <a:lnTo>
                        <a:pt x="636" y="707"/>
                      </a:lnTo>
                      <a:lnTo>
                        <a:pt x="638" y="702"/>
                      </a:lnTo>
                      <a:lnTo>
                        <a:pt x="643" y="700"/>
                      </a:lnTo>
                      <a:lnTo>
                        <a:pt x="647" y="702"/>
                      </a:lnTo>
                      <a:lnTo>
                        <a:pt x="649" y="706"/>
                      </a:lnTo>
                      <a:lnTo>
                        <a:pt x="654" y="720"/>
                      </a:lnTo>
                      <a:lnTo>
                        <a:pt x="654" y="719"/>
                      </a:lnTo>
                      <a:lnTo>
                        <a:pt x="655" y="717"/>
                      </a:lnTo>
                      <a:lnTo>
                        <a:pt x="659" y="715"/>
                      </a:lnTo>
                      <a:lnTo>
                        <a:pt x="663" y="717"/>
                      </a:lnTo>
                      <a:lnTo>
                        <a:pt x="666" y="722"/>
                      </a:lnTo>
                      <a:lnTo>
                        <a:pt x="667" y="728"/>
                      </a:lnTo>
                      <a:lnTo>
                        <a:pt x="669" y="707"/>
                      </a:lnTo>
                      <a:lnTo>
                        <a:pt x="668" y="707"/>
                      </a:lnTo>
                      <a:lnTo>
                        <a:pt x="670" y="703"/>
                      </a:lnTo>
                      <a:lnTo>
                        <a:pt x="677" y="689"/>
                      </a:lnTo>
                      <a:lnTo>
                        <a:pt x="677" y="688"/>
                      </a:lnTo>
                      <a:lnTo>
                        <a:pt x="682" y="686"/>
                      </a:lnTo>
                      <a:lnTo>
                        <a:pt x="686" y="688"/>
                      </a:lnTo>
                      <a:lnTo>
                        <a:pt x="688" y="691"/>
                      </a:lnTo>
                      <a:lnTo>
                        <a:pt x="690" y="702"/>
                      </a:lnTo>
                      <a:lnTo>
                        <a:pt x="690" y="697"/>
                      </a:lnTo>
                      <a:lnTo>
                        <a:pt x="690" y="694"/>
                      </a:lnTo>
                      <a:lnTo>
                        <a:pt x="692" y="694"/>
                      </a:lnTo>
                      <a:lnTo>
                        <a:pt x="692" y="691"/>
                      </a:lnTo>
                      <a:lnTo>
                        <a:pt x="690" y="693"/>
                      </a:lnTo>
                      <a:lnTo>
                        <a:pt x="693" y="688"/>
                      </a:lnTo>
                      <a:lnTo>
                        <a:pt x="697" y="686"/>
                      </a:lnTo>
                      <a:lnTo>
                        <a:pt x="701" y="688"/>
                      </a:lnTo>
                      <a:lnTo>
                        <a:pt x="703" y="693"/>
                      </a:lnTo>
                      <a:lnTo>
                        <a:pt x="707" y="730"/>
                      </a:lnTo>
                      <a:lnTo>
                        <a:pt x="708" y="723"/>
                      </a:lnTo>
                      <a:lnTo>
                        <a:pt x="707" y="724"/>
                      </a:lnTo>
                      <a:lnTo>
                        <a:pt x="709" y="720"/>
                      </a:lnTo>
                      <a:lnTo>
                        <a:pt x="710" y="719"/>
                      </a:lnTo>
                      <a:lnTo>
                        <a:pt x="716" y="714"/>
                      </a:lnTo>
                      <a:lnTo>
                        <a:pt x="718" y="714"/>
                      </a:lnTo>
                      <a:lnTo>
                        <a:pt x="726" y="711"/>
                      </a:lnTo>
                      <a:lnTo>
                        <a:pt x="728" y="710"/>
                      </a:lnTo>
                      <a:lnTo>
                        <a:pt x="733" y="712"/>
                      </a:lnTo>
                      <a:lnTo>
                        <a:pt x="735" y="716"/>
                      </a:lnTo>
                      <a:lnTo>
                        <a:pt x="736" y="724"/>
                      </a:lnTo>
                      <a:lnTo>
                        <a:pt x="737" y="709"/>
                      </a:lnTo>
                      <a:lnTo>
                        <a:pt x="739" y="704"/>
                      </a:lnTo>
                      <a:lnTo>
                        <a:pt x="744" y="702"/>
                      </a:lnTo>
                      <a:lnTo>
                        <a:pt x="751" y="702"/>
                      </a:lnTo>
                      <a:lnTo>
                        <a:pt x="755" y="704"/>
                      </a:lnTo>
                      <a:lnTo>
                        <a:pt x="758" y="709"/>
                      </a:lnTo>
                      <a:lnTo>
                        <a:pt x="760" y="727"/>
                      </a:lnTo>
                      <a:lnTo>
                        <a:pt x="761" y="721"/>
                      </a:lnTo>
                      <a:lnTo>
                        <a:pt x="773" y="723"/>
                      </a:lnTo>
                      <a:lnTo>
                        <a:pt x="765" y="774"/>
                      </a:lnTo>
                      <a:lnTo>
                        <a:pt x="763" y="777"/>
                      </a:lnTo>
                      <a:lnTo>
                        <a:pt x="759" y="779"/>
                      </a:lnTo>
                      <a:lnTo>
                        <a:pt x="754" y="777"/>
                      </a:lnTo>
                      <a:lnTo>
                        <a:pt x="753" y="774"/>
                      </a:lnTo>
                      <a:lnTo>
                        <a:pt x="753" y="772"/>
                      </a:lnTo>
                      <a:lnTo>
                        <a:pt x="752" y="773"/>
                      </a:lnTo>
                      <a:lnTo>
                        <a:pt x="753" y="772"/>
                      </a:lnTo>
                      <a:lnTo>
                        <a:pt x="748" y="730"/>
                      </a:lnTo>
                      <a:lnTo>
                        <a:pt x="742" y="791"/>
                      </a:lnTo>
                      <a:lnTo>
                        <a:pt x="740" y="794"/>
                      </a:lnTo>
                      <a:lnTo>
                        <a:pt x="736" y="796"/>
                      </a:lnTo>
                      <a:lnTo>
                        <a:pt x="732" y="794"/>
                      </a:lnTo>
                      <a:lnTo>
                        <a:pt x="731" y="791"/>
                      </a:lnTo>
                      <a:lnTo>
                        <a:pt x="731" y="790"/>
                      </a:lnTo>
                      <a:lnTo>
                        <a:pt x="729" y="790"/>
                      </a:lnTo>
                      <a:lnTo>
                        <a:pt x="729" y="785"/>
                      </a:lnTo>
                      <a:lnTo>
                        <a:pt x="724" y="725"/>
                      </a:lnTo>
                      <a:lnTo>
                        <a:pt x="723" y="726"/>
                      </a:lnTo>
                      <a:lnTo>
                        <a:pt x="720" y="728"/>
                      </a:lnTo>
                      <a:lnTo>
                        <a:pt x="711" y="785"/>
                      </a:lnTo>
                      <a:lnTo>
                        <a:pt x="709" y="788"/>
                      </a:lnTo>
                      <a:lnTo>
                        <a:pt x="705" y="790"/>
                      </a:lnTo>
                      <a:lnTo>
                        <a:pt x="700" y="788"/>
                      </a:lnTo>
                      <a:lnTo>
                        <a:pt x="698" y="785"/>
                      </a:lnTo>
                      <a:lnTo>
                        <a:pt x="695" y="746"/>
                      </a:lnTo>
                      <a:lnTo>
                        <a:pt x="694" y="748"/>
                      </a:lnTo>
                      <a:lnTo>
                        <a:pt x="689" y="750"/>
                      </a:lnTo>
                      <a:lnTo>
                        <a:pt x="685" y="748"/>
                      </a:lnTo>
                      <a:lnTo>
                        <a:pt x="684" y="745"/>
                      </a:lnTo>
                      <a:lnTo>
                        <a:pt x="684" y="742"/>
                      </a:lnTo>
                      <a:lnTo>
                        <a:pt x="683" y="743"/>
                      </a:lnTo>
                      <a:lnTo>
                        <a:pt x="684" y="742"/>
                      </a:lnTo>
                      <a:lnTo>
                        <a:pt x="680" y="716"/>
                      </a:lnTo>
                      <a:lnTo>
                        <a:pt x="673" y="780"/>
                      </a:lnTo>
                      <a:lnTo>
                        <a:pt x="671" y="783"/>
                      </a:lnTo>
                      <a:lnTo>
                        <a:pt x="667" y="786"/>
                      </a:lnTo>
                      <a:lnTo>
                        <a:pt x="662" y="783"/>
                      </a:lnTo>
                      <a:lnTo>
                        <a:pt x="661" y="780"/>
                      </a:lnTo>
                      <a:lnTo>
                        <a:pt x="661" y="779"/>
                      </a:lnTo>
                      <a:lnTo>
                        <a:pt x="660" y="779"/>
                      </a:lnTo>
                      <a:lnTo>
                        <a:pt x="661" y="778"/>
                      </a:lnTo>
                      <a:lnTo>
                        <a:pt x="656" y="742"/>
                      </a:lnTo>
                      <a:lnTo>
                        <a:pt x="656" y="742"/>
                      </a:lnTo>
                      <a:lnTo>
                        <a:pt x="651" y="745"/>
                      </a:lnTo>
                      <a:lnTo>
                        <a:pt x="647" y="742"/>
                      </a:lnTo>
                      <a:lnTo>
                        <a:pt x="646" y="740"/>
                      </a:lnTo>
                      <a:lnTo>
                        <a:pt x="644" y="734"/>
                      </a:lnTo>
                      <a:lnTo>
                        <a:pt x="643" y="740"/>
                      </a:lnTo>
                      <a:lnTo>
                        <a:pt x="634" y="781"/>
                      </a:lnTo>
                      <a:lnTo>
                        <a:pt x="632" y="785"/>
                      </a:lnTo>
                      <a:lnTo>
                        <a:pt x="628" y="787"/>
                      </a:lnTo>
                      <a:lnTo>
                        <a:pt x="623" y="785"/>
                      </a:lnTo>
                      <a:lnTo>
                        <a:pt x="621" y="781"/>
                      </a:lnTo>
                      <a:lnTo>
                        <a:pt x="619" y="748"/>
                      </a:lnTo>
                      <a:lnTo>
                        <a:pt x="617" y="751"/>
                      </a:lnTo>
                      <a:lnTo>
                        <a:pt x="613" y="753"/>
                      </a:lnTo>
                      <a:lnTo>
                        <a:pt x="608" y="751"/>
                      </a:lnTo>
                      <a:lnTo>
                        <a:pt x="607" y="748"/>
                      </a:lnTo>
                      <a:lnTo>
                        <a:pt x="607" y="747"/>
                      </a:lnTo>
                      <a:lnTo>
                        <a:pt x="606" y="747"/>
                      </a:lnTo>
                      <a:lnTo>
                        <a:pt x="607" y="746"/>
                      </a:lnTo>
                      <a:lnTo>
                        <a:pt x="603" y="719"/>
                      </a:lnTo>
                      <a:lnTo>
                        <a:pt x="596" y="766"/>
                      </a:lnTo>
                      <a:lnTo>
                        <a:pt x="594" y="769"/>
                      </a:lnTo>
                      <a:lnTo>
                        <a:pt x="590" y="772"/>
                      </a:lnTo>
                      <a:lnTo>
                        <a:pt x="585" y="769"/>
                      </a:lnTo>
                      <a:lnTo>
                        <a:pt x="583" y="766"/>
                      </a:lnTo>
                      <a:lnTo>
                        <a:pt x="582" y="754"/>
                      </a:lnTo>
                      <a:lnTo>
                        <a:pt x="581" y="772"/>
                      </a:lnTo>
                      <a:lnTo>
                        <a:pt x="579" y="775"/>
                      </a:lnTo>
                      <a:lnTo>
                        <a:pt x="575" y="777"/>
                      </a:lnTo>
                      <a:lnTo>
                        <a:pt x="570" y="775"/>
                      </a:lnTo>
                      <a:lnTo>
                        <a:pt x="569" y="772"/>
                      </a:lnTo>
                      <a:lnTo>
                        <a:pt x="569" y="770"/>
                      </a:lnTo>
                      <a:lnTo>
                        <a:pt x="568" y="770"/>
                      </a:lnTo>
                      <a:lnTo>
                        <a:pt x="568" y="766"/>
                      </a:lnTo>
                      <a:lnTo>
                        <a:pt x="568" y="763"/>
                      </a:lnTo>
                      <a:lnTo>
                        <a:pt x="566" y="790"/>
                      </a:lnTo>
                      <a:lnTo>
                        <a:pt x="564" y="793"/>
                      </a:lnTo>
                      <a:lnTo>
                        <a:pt x="559" y="795"/>
                      </a:lnTo>
                      <a:lnTo>
                        <a:pt x="555" y="793"/>
                      </a:lnTo>
                      <a:lnTo>
                        <a:pt x="553" y="790"/>
                      </a:lnTo>
                      <a:lnTo>
                        <a:pt x="544" y="671"/>
                      </a:lnTo>
                      <a:lnTo>
                        <a:pt x="539" y="664"/>
                      </a:lnTo>
                      <a:lnTo>
                        <a:pt x="539" y="663"/>
                      </a:lnTo>
                      <a:lnTo>
                        <a:pt x="537" y="660"/>
                      </a:lnTo>
                      <a:lnTo>
                        <a:pt x="533" y="583"/>
                      </a:lnTo>
                      <a:lnTo>
                        <a:pt x="532" y="584"/>
                      </a:lnTo>
                      <a:lnTo>
                        <a:pt x="528" y="586"/>
                      </a:lnTo>
                      <a:lnTo>
                        <a:pt x="524" y="584"/>
                      </a:lnTo>
                      <a:lnTo>
                        <a:pt x="523" y="582"/>
                      </a:lnTo>
                      <a:lnTo>
                        <a:pt x="522" y="580"/>
                      </a:lnTo>
                      <a:lnTo>
                        <a:pt x="522" y="580"/>
                      </a:lnTo>
                      <a:lnTo>
                        <a:pt x="522" y="579"/>
                      </a:lnTo>
                      <a:lnTo>
                        <a:pt x="515" y="556"/>
                      </a:lnTo>
                      <a:lnTo>
                        <a:pt x="512" y="606"/>
                      </a:lnTo>
                      <a:lnTo>
                        <a:pt x="510" y="609"/>
                      </a:lnTo>
                      <a:lnTo>
                        <a:pt x="505" y="611"/>
                      </a:lnTo>
                      <a:lnTo>
                        <a:pt x="501" y="609"/>
                      </a:lnTo>
                      <a:lnTo>
                        <a:pt x="500" y="606"/>
                      </a:lnTo>
                      <a:lnTo>
                        <a:pt x="500" y="605"/>
                      </a:lnTo>
                      <a:lnTo>
                        <a:pt x="499" y="605"/>
                      </a:lnTo>
                      <a:lnTo>
                        <a:pt x="499" y="601"/>
                      </a:lnTo>
                      <a:lnTo>
                        <a:pt x="492" y="558"/>
                      </a:lnTo>
                      <a:lnTo>
                        <a:pt x="491" y="558"/>
                      </a:lnTo>
                      <a:lnTo>
                        <a:pt x="486" y="474"/>
                      </a:lnTo>
                      <a:lnTo>
                        <a:pt x="483" y="476"/>
                      </a:lnTo>
                      <a:lnTo>
                        <a:pt x="478" y="474"/>
                      </a:lnTo>
                      <a:lnTo>
                        <a:pt x="476" y="469"/>
                      </a:lnTo>
                      <a:lnTo>
                        <a:pt x="471" y="320"/>
                      </a:lnTo>
                      <a:lnTo>
                        <a:pt x="470" y="321"/>
                      </a:lnTo>
                      <a:lnTo>
                        <a:pt x="465" y="323"/>
                      </a:lnTo>
                      <a:lnTo>
                        <a:pt x="458" y="423"/>
                      </a:lnTo>
                      <a:lnTo>
                        <a:pt x="455" y="426"/>
                      </a:lnTo>
                      <a:lnTo>
                        <a:pt x="451" y="428"/>
                      </a:lnTo>
                      <a:lnTo>
                        <a:pt x="447" y="426"/>
                      </a:lnTo>
                      <a:lnTo>
                        <a:pt x="446" y="423"/>
                      </a:lnTo>
                      <a:lnTo>
                        <a:pt x="446" y="422"/>
                      </a:lnTo>
                      <a:lnTo>
                        <a:pt x="445" y="422"/>
                      </a:lnTo>
                      <a:lnTo>
                        <a:pt x="445" y="420"/>
                      </a:lnTo>
                      <a:lnTo>
                        <a:pt x="438" y="390"/>
                      </a:lnTo>
                      <a:lnTo>
                        <a:pt x="437" y="390"/>
                      </a:lnTo>
                      <a:lnTo>
                        <a:pt x="433" y="318"/>
                      </a:lnTo>
                      <a:lnTo>
                        <a:pt x="433" y="319"/>
                      </a:lnTo>
                      <a:lnTo>
                        <a:pt x="428" y="321"/>
                      </a:lnTo>
                      <a:lnTo>
                        <a:pt x="424" y="319"/>
                      </a:lnTo>
                      <a:lnTo>
                        <a:pt x="422" y="316"/>
                      </a:lnTo>
                      <a:lnTo>
                        <a:pt x="415" y="218"/>
                      </a:lnTo>
                      <a:lnTo>
                        <a:pt x="412" y="285"/>
                      </a:lnTo>
                      <a:lnTo>
                        <a:pt x="410" y="289"/>
                      </a:lnTo>
                      <a:lnTo>
                        <a:pt x="406" y="291"/>
                      </a:lnTo>
                      <a:lnTo>
                        <a:pt x="401" y="289"/>
                      </a:lnTo>
                      <a:lnTo>
                        <a:pt x="400" y="286"/>
                      </a:lnTo>
                      <a:lnTo>
                        <a:pt x="399" y="284"/>
                      </a:lnTo>
                      <a:lnTo>
                        <a:pt x="399" y="284"/>
                      </a:lnTo>
                      <a:lnTo>
                        <a:pt x="399" y="283"/>
                      </a:lnTo>
                      <a:lnTo>
                        <a:pt x="393" y="261"/>
                      </a:lnTo>
                      <a:lnTo>
                        <a:pt x="392" y="259"/>
                      </a:lnTo>
                      <a:lnTo>
                        <a:pt x="390" y="241"/>
                      </a:lnTo>
                      <a:lnTo>
                        <a:pt x="388" y="269"/>
                      </a:lnTo>
                      <a:lnTo>
                        <a:pt x="386" y="272"/>
                      </a:lnTo>
                      <a:lnTo>
                        <a:pt x="382" y="275"/>
                      </a:lnTo>
                      <a:lnTo>
                        <a:pt x="377" y="272"/>
                      </a:lnTo>
                      <a:lnTo>
                        <a:pt x="376" y="270"/>
                      </a:lnTo>
                      <a:lnTo>
                        <a:pt x="375" y="268"/>
                      </a:lnTo>
                      <a:lnTo>
                        <a:pt x="375" y="268"/>
                      </a:lnTo>
                      <a:lnTo>
                        <a:pt x="375" y="267"/>
                      </a:lnTo>
                      <a:lnTo>
                        <a:pt x="369" y="246"/>
                      </a:lnTo>
                      <a:lnTo>
                        <a:pt x="368" y="245"/>
                      </a:lnTo>
                      <a:lnTo>
                        <a:pt x="366" y="192"/>
                      </a:lnTo>
                      <a:lnTo>
                        <a:pt x="363" y="194"/>
                      </a:lnTo>
                      <a:lnTo>
                        <a:pt x="359" y="197"/>
                      </a:lnTo>
                      <a:lnTo>
                        <a:pt x="355" y="194"/>
                      </a:lnTo>
                      <a:lnTo>
                        <a:pt x="353" y="191"/>
                      </a:lnTo>
                      <a:lnTo>
                        <a:pt x="348" y="126"/>
                      </a:lnTo>
                      <a:lnTo>
                        <a:pt x="343" y="185"/>
                      </a:lnTo>
                      <a:lnTo>
                        <a:pt x="341" y="188"/>
                      </a:lnTo>
                      <a:lnTo>
                        <a:pt x="336" y="190"/>
                      </a:lnTo>
                      <a:lnTo>
                        <a:pt x="332" y="188"/>
                      </a:lnTo>
                      <a:lnTo>
                        <a:pt x="331" y="185"/>
                      </a:lnTo>
                      <a:lnTo>
                        <a:pt x="331" y="184"/>
                      </a:lnTo>
                      <a:lnTo>
                        <a:pt x="330" y="184"/>
                      </a:lnTo>
                      <a:lnTo>
                        <a:pt x="330" y="180"/>
                      </a:lnTo>
                      <a:lnTo>
                        <a:pt x="322" y="137"/>
                      </a:lnTo>
                      <a:lnTo>
                        <a:pt x="322" y="137"/>
                      </a:lnTo>
                      <a:lnTo>
                        <a:pt x="319" y="206"/>
                      </a:lnTo>
                      <a:lnTo>
                        <a:pt x="317" y="210"/>
                      </a:lnTo>
                      <a:lnTo>
                        <a:pt x="313" y="212"/>
                      </a:lnTo>
                      <a:lnTo>
                        <a:pt x="308" y="210"/>
                      </a:lnTo>
                      <a:lnTo>
                        <a:pt x="306" y="206"/>
                      </a:lnTo>
                      <a:lnTo>
                        <a:pt x="301" y="148"/>
                      </a:lnTo>
                      <a:lnTo>
                        <a:pt x="296" y="218"/>
                      </a:lnTo>
                      <a:lnTo>
                        <a:pt x="294" y="222"/>
                      </a:lnTo>
                      <a:lnTo>
                        <a:pt x="290" y="224"/>
                      </a:lnTo>
                      <a:lnTo>
                        <a:pt x="285" y="222"/>
                      </a:lnTo>
                      <a:lnTo>
                        <a:pt x="283" y="218"/>
                      </a:lnTo>
                      <a:lnTo>
                        <a:pt x="278" y="97"/>
                      </a:lnTo>
                      <a:lnTo>
                        <a:pt x="275" y="98"/>
                      </a:lnTo>
                      <a:lnTo>
                        <a:pt x="271" y="96"/>
                      </a:lnTo>
                      <a:lnTo>
                        <a:pt x="266" y="193"/>
                      </a:lnTo>
                      <a:lnTo>
                        <a:pt x="264" y="197"/>
                      </a:lnTo>
                      <a:lnTo>
                        <a:pt x="259" y="199"/>
                      </a:lnTo>
                      <a:lnTo>
                        <a:pt x="255" y="197"/>
                      </a:lnTo>
                      <a:lnTo>
                        <a:pt x="254" y="193"/>
                      </a:lnTo>
                      <a:lnTo>
                        <a:pt x="254" y="192"/>
                      </a:lnTo>
                      <a:lnTo>
                        <a:pt x="253" y="192"/>
                      </a:lnTo>
                      <a:lnTo>
                        <a:pt x="253" y="188"/>
                      </a:lnTo>
                      <a:lnTo>
                        <a:pt x="245" y="145"/>
                      </a:lnTo>
                      <a:lnTo>
                        <a:pt x="244" y="145"/>
                      </a:lnTo>
                      <a:lnTo>
                        <a:pt x="242" y="197"/>
                      </a:lnTo>
                      <a:lnTo>
                        <a:pt x="240" y="200"/>
                      </a:lnTo>
                      <a:lnTo>
                        <a:pt x="236" y="202"/>
                      </a:lnTo>
                      <a:lnTo>
                        <a:pt x="231" y="200"/>
                      </a:lnTo>
                      <a:lnTo>
                        <a:pt x="230" y="197"/>
                      </a:lnTo>
                      <a:lnTo>
                        <a:pt x="230" y="196"/>
                      </a:lnTo>
                      <a:lnTo>
                        <a:pt x="229" y="196"/>
                      </a:lnTo>
                      <a:lnTo>
                        <a:pt x="229" y="192"/>
                      </a:lnTo>
                      <a:lnTo>
                        <a:pt x="223" y="157"/>
                      </a:lnTo>
                      <a:lnTo>
                        <a:pt x="222" y="157"/>
                      </a:lnTo>
                      <a:lnTo>
                        <a:pt x="222" y="153"/>
                      </a:lnTo>
                      <a:lnTo>
                        <a:pt x="219" y="206"/>
                      </a:lnTo>
                      <a:lnTo>
                        <a:pt x="217" y="211"/>
                      </a:lnTo>
                      <a:lnTo>
                        <a:pt x="213" y="213"/>
                      </a:lnTo>
                      <a:lnTo>
                        <a:pt x="209" y="211"/>
                      </a:lnTo>
                      <a:lnTo>
                        <a:pt x="206" y="207"/>
                      </a:lnTo>
                      <a:lnTo>
                        <a:pt x="201" y="149"/>
                      </a:lnTo>
                      <a:lnTo>
                        <a:pt x="197" y="207"/>
                      </a:lnTo>
                      <a:lnTo>
                        <a:pt x="194" y="211"/>
                      </a:lnTo>
                      <a:lnTo>
                        <a:pt x="190" y="213"/>
                      </a:lnTo>
                      <a:lnTo>
                        <a:pt x="186" y="211"/>
                      </a:lnTo>
                      <a:lnTo>
                        <a:pt x="184" y="207"/>
                      </a:lnTo>
                      <a:lnTo>
                        <a:pt x="178" y="121"/>
                      </a:lnTo>
                      <a:lnTo>
                        <a:pt x="173" y="222"/>
                      </a:lnTo>
                      <a:lnTo>
                        <a:pt x="171" y="225"/>
                      </a:lnTo>
                      <a:lnTo>
                        <a:pt x="166" y="227"/>
                      </a:lnTo>
                      <a:lnTo>
                        <a:pt x="162" y="225"/>
                      </a:lnTo>
                      <a:lnTo>
                        <a:pt x="160" y="222"/>
                      </a:lnTo>
                      <a:lnTo>
                        <a:pt x="154" y="133"/>
                      </a:lnTo>
                      <a:lnTo>
                        <a:pt x="150" y="204"/>
                      </a:lnTo>
                      <a:lnTo>
                        <a:pt x="148" y="207"/>
                      </a:lnTo>
                      <a:lnTo>
                        <a:pt x="144" y="210"/>
                      </a:lnTo>
                      <a:lnTo>
                        <a:pt x="139" y="207"/>
                      </a:lnTo>
                      <a:lnTo>
                        <a:pt x="137" y="204"/>
                      </a:lnTo>
                      <a:lnTo>
                        <a:pt x="131" y="136"/>
                      </a:lnTo>
                      <a:lnTo>
                        <a:pt x="127" y="218"/>
                      </a:lnTo>
                      <a:lnTo>
                        <a:pt x="125" y="223"/>
                      </a:lnTo>
                      <a:lnTo>
                        <a:pt x="121" y="225"/>
                      </a:lnTo>
                      <a:lnTo>
                        <a:pt x="116" y="223"/>
                      </a:lnTo>
                      <a:lnTo>
                        <a:pt x="114" y="219"/>
                      </a:lnTo>
                      <a:lnTo>
                        <a:pt x="108" y="139"/>
                      </a:lnTo>
                      <a:lnTo>
                        <a:pt x="103" y="230"/>
                      </a:lnTo>
                      <a:lnTo>
                        <a:pt x="101" y="233"/>
                      </a:lnTo>
                      <a:lnTo>
                        <a:pt x="97" y="236"/>
                      </a:lnTo>
                      <a:lnTo>
                        <a:pt x="93" y="233"/>
                      </a:lnTo>
                      <a:lnTo>
                        <a:pt x="90" y="230"/>
                      </a:lnTo>
                      <a:lnTo>
                        <a:pt x="86" y="126"/>
                      </a:lnTo>
                      <a:lnTo>
                        <a:pt x="81" y="219"/>
                      </a:lnTo>
                      <a:lnTo>
                        <a:pt x="79" y="223"/>
                      </a:lnTo>
                      <a:lnTo>
                        <a:pt x="74" y="225"/>
                      </a:lnTo>
                      <a:lnTo>
                        <a:pt x="70" y="223"/>
                      </a:lnTo>
                      <a:lnTo>
                        <a:pt x="68" y="218"/>
                      </a:lnTo>
                      <a:lnTo>
                        <a:pt x="64" y="148"/>
                      </a:lnTo>
                      <a:lnTo>
                        <a:pt x="58" y="238"/>
                      </a:lnTo>
                      <a:lnTo>
                        <a:pt x="56" y="241"/>
                      </a:lnTo>
                      <a:lnTo>
                        <a:pt x="51" y="243"/>
                      </a:lnTo>
                      <a:lnTo>
                        <a:pt x="47" y="241"/>
                      </a:lnTo>
                      <a:lnTo>
                        <a:pt x="45" y="237"/>
                      </a:lnTo>
                      <a:lnTo>
                        <a:pt x="40" y="102"/>
                      </a:lnTo>
                      <a:lnTo>
                        <a:pt x="40" y="104"/>
                      </a:lnTo>
                      <a:lnTo>
                        <a:pt x="35" y="106"/>
                      </a:lnTo>
                      <a:lnTo>
                        <a:pt x="31" y="104"/>
                      </a:lnTo>
                      <a:lnTo>
                        <a:pt x="31" y="102"/>
                      </a:lnTo>
                      <a:lnTo>
                        <a:pt x="27" y="157"/>
                      </a:lnTo>
                      <a:lnTo>
                        <a:pt x="24" y="160"/>
                      </a:lnTo>
                      <a:lnTo>
                        <a:pt x="20" y="162"/>
                      </a:lnTo>
                      <a:lnTo>
                        <a:pt x="16" y="160"/>
                      </a:lnTo>
                      <a:lnTo>
                        <a:pt x="14" y="157"/>
                      </a:lnTo>
                      <a:lnTo>
                        <a:pt x="10" y="108"/>
                      </a:lnTo>
                      <a:lnTo>
                        <a:pt x="0" y="107"/>
                      </a:lnTo>
                      <a:lnTo>
                        <a:pt x="6" y="23"/>
                      </a:lnTo>
                      <a:lnTo>
                        <a:pt x="8" y="19"/>
                      </a:lnTo>
                      <a:lnTo>
                        <a:pt x="13" y="17"/>
                      </a:lnTo>
                      <a:lnTo>
                        <a:pt x="17" y="19"/>
                      </a:lnTo>
                      <a:lnTo>
                        <a:pt x="19" y="23"/>
                      </a:lnTo>
                      <a:lnTo>
                        <a:pt x="21" y="55"/>
                      </a:lnTo>
                      <a:lnTo>
                        <a:pt x="22" y="34"/>
                      </a:lnTo>
                      <a:lnTo>
                        <a:pt x="24" y="30"/>
                      </a:lnTo>
                      <a:lnTo>
                        <a:pt x="29" y="28"/>
                      </a:lnTo>
                      <a:lnTo>
                        <a:pt x="33" y="30"/>
                      </a:lnTo>
                      <a:lnTo>
                        <a:pt x="35" y="34"/>
                      </a:lnTo>
                      <a:lnTo>
                        <a:pt x="36" y="48"/>
                      </a:lnTo>
                      <a:lnTo>
                        <a:pt x="37" y="41"/>
                      </a:lnTo>
                      <a:lnTo>
                        <a:pt x="37" y="34"/>
                      </a:lnTo>
                      <a:lnTo>
                        <a:pt x="40" y="30"/>
                      </a:lnTo>
                      <a:lnTo>
                        <a:pt x="44" y="28"/>
                      </a:lnTo>
                      <a:lnTo>
                        <a:pt x="48" y="30"/>
                      </a:lnTo>
                      <a:lnTo>
                        <a:pt x="50" y="34"/>
                      </a:lnTo>
                      <a:lnTo>
                        <a:pt x="54" y="122"/>
                      </a:lnTo>
                      <a:lnTo>
                        <a:pt x="60" y="27"/>
                      </a:lnTo>
                      <a:lnTo>
                        <a:pt x="62" y="22"/>
                      </a:lnTo>
                      <a:lnTo>
                        <a:pt x="67" y="20"/>
                      </a:lnTo>
                      <a:lnTo>
                        <a:pt x="71" y="22"/>
                      </a:lnTo>
                      <a:lnTo>
                        <a:pt x="73" y="27"/>
                      </a:lnTo>
                      <a:lnTo>
                        <a:pt x="75" y="85"/>
                      </a:lnTo>
                      <a:lnTo>
                        <a:pt x="76" y="84"/>
                      </a:lnTo>
                      <a:lnTo>
                        <a:pt x="83" y="57"/>
                      </a:lnTo>
                      <a:lnTo>
                        <a:pt x="83" y="55"/>
                      </a:lnTo>
                      <a:lnTo>
                        <a:pt x="84" y="55"/>
                      </a:lnTo>
                      <a:lnTo>
                        <a:pt x="84" y="53"/>
                      </a:lnTo>
                      <a:lnTo>
                        <a:pt x="83" y="54"/>
                      </a:lnTo>
                      <a:lnTo>
                        <a:pt x="85" y="49"/>
                      </a:lnTo>
                      <a:lnTo>
                        <a:pt x="89" y="47"/>
                      </a:lnTo>
                      <a:lnTo>
                        <a:pt x="94" y="49"/>
                      </a:lnTo>
                      <a:lnTo>
                        <a:pt x="96" y="54"/>
                      </a:lnTo>
                      <a:lnTo>
                        <a:pt x="98" y="95"/>
                      </a:lnTo>
                      <a:lnTo>
                        <a:pt x="99" y="67"/>
                      </a:lnTo>
                      <a:lnTo>
                        <a:pt x="101" y="62"/>
                      </a:lnTo>
                      <a:lnTo>
                        <a:pt x="106" y="60"/>
                      </a:lnTo>
                      <a:lnTo>
                        <a:pt x="110" y="62"/>
                      </a:lnTo>
                      <a:lnTo>
                        <a:pt x="112" y="66"/>
                      </a:lnTo>
                      <a:lnTo>
                        <a:pt x="119" y="100"/>
                      </a:lnTo>
                      <a:lnTo>
                        <a:pt x="122" y="10"/>
                      </a:lnTo>
                      <a:lnTo>
                        <a:pt x="124" y="6"/>
                      </a:lnTo>
                      <a:lnTo>
                        <a:pt x="128" y="4"/>
                      </a:lnTo>
                      <a:lnTo>
                        <a:pt x="133" y="6"/>
                      </a:lnTo>
                      <a:lnTo>
                        <a:pt x="135" y="10"/>
                      </a:lnTo>
                      <a:lnTo>
                        <a:pt x="141" y="118"/>
                      </a:lnTo>
                      <a:lnTo>
                        <a:pt x="145" y="70"/>
                      </a:lnTo>
                      <a:lnTo>
                        <a:pt x="147" y="66"/>
                      </a:lnTo>
                      <a:lnTo>
                        <a:pt x="151" y="63"/>
                      </a:lnTo>
                      <a:lnTo>
                        <a:pt x="155" y="66"/>
                      </a:lnTo>
                      <a:lnTo>
                        <a:pt x="158" y="69"/>
                      </a:lnTo>
                      <a:lnTo>
                        <a:pt x="165" y="101"/>
                      </a:lnTo>
                      <a:lnTo>
                        <a:pt x="165" y="102"/>
                      </a:lnTo>
                      <a:lnTo>
                        <a:pt x="165" y="109"/>
                      </a:lnTo>
                      <a:lnTo>
                        <a:pt x="167" y="76"/>
                      </a:lnTo>
                      <a:lnTo>
                        <a:pt x="170" y="72"/>
                      </a:lnTo>
                      <a:lnTo>
                        <a:pt x="174" y="70"/>
                      </a:lnTo>
                      <a:lnTo>
                        <a:pt x="178" y="72"/>
                      </a:lnTo>
                      <a:lnTo>
                        <a:pt x="187" y="84"/>
                      </a:lnTo>
                      <a:lnTo>
                        <a:pt x="189" y="88"/>
                      </a:lnTo>
                      <a:lnTo>
                        <a:pt x="190" y="106"/>
                      </a:lnTo>
                      <a:lnTo>
                        <a:pt x="191" y="89"/>
                      </a:lnTo>
                      <a:lnTo>
                        <a:pt x="193" y="85"/>
                      </a:lnTo>
                      <a:lnTo>
                        <a:pt x="198" y="83"/>
                      </a:lnTo>
                      <a:lnTo>
                        <a:pt x="202" y="85"/>
                      </a:lnTo>
                      <a:lnTo>
                        <a:pt x="204" y="88"/>
                      </a:lnTo>
                      <a:lnTo>
                        <a:pt x="210" y="119"/>
                      </a:lnTo>
                      <a:lnTo>
                        <a:pt x="214" y="6"/>
                      </a:lnTo>
                      <a:lnTo>
                        <a:pt x="216" y="2"/>
                      </a:lnTo>
                      <a:lnTo>
                        <a:pt x="220"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968"/>
                <p:cNvSpPr>
                  <a:spLocks/>
                </p:cNvSpPr>
                <p:nvPr/>
              </p:nvSpPr>
              <p:spPr bwMode="auto">
                <a:xfrm>
                  <a:off x="503" y="820"/>
                  <a:ext cx="369" cy="459"/>
                </a:xfrm>
                <a:custGeom>
                  <a:avLst/>
                  <a:gdLst>
                    <a:gd name="T0" fmla="*/ 282 w 738"/>
                    <a:gd name="T1" fmla="*/ 27 h 917"/>
                    <a:gd name="T2" fmla="*/ 303 w 738"/>
                    <a:gd name="T3" fmla="*/ 96 h 917"/>
                    <a:gd name="T4" fmla="*/ 326 w 738"/>
                    <a:gd name="T5" fmla="*/ 194 h 917"/>
                    <a:gd name="T6" fmla="*/ 352 w 738"/>
                    <a:gd name="T7" fmla="*/ 99 h 917"/>
                    <a:gd name="T8" fmla="*/ 378 w 738"/>
                    <a:gd name="T9" fmla="*/ 145 h 917"/>
                    <a:gd name="T10" fmla="*/ 403 w 738"/>
                    <a:gd name="T11" fmla="*/ 229 h 917"/>
                    <a:gd name="T12" fmla="*/ 427 w 738"/>
                    <a:gd name="T13" fmla="*/ 234 h 917"/>
                    <a:gd name="T14" fmla="*/ 454 w 738"/>
                    <a:gd name="T15" fmla="*/ 265 h 917"/>
                    <a:gd name="T16" fmla="*/ 468 w 738"/>
                    <a:gd name="T17" fmla="*/ 235 h 917"/>
                    <a:gd name="T18" fmla="*/ 491 w 738"/>
                    <a:gd name="T19" fmla="*/ 195 h 917"/>
                    <a:gd name="T20" fmla="*/ 517 w 738"/>
                    <a:gd name="T21" fmla="*/ 438 h 917"/>
                    <a:gd name="T22" fmla="*/ 541 w 738"/>
                    <a:gd name="T23" fmla="*/ 636 h 917"/>
                    <a:gd name="T24" fmla="*/ 567 w 738"/>
                    <a:gd name="T25" fmla="*/ 511 h 917"/>
                    <a:gd name="T26" fmla="*/ 599 w 738"/>
                    <a:gd name="T27" fmla="*/ 741 h 917"/>
                    <a:gd name="T28" fmla="*/ 616 w 738"/>
                    <a:gd name="T29" fmla="*/ 691 h 917"/>
                    <a:gd name="T30" fmla="*/ 641 w 738"/>
                    <a:gd name="T31" fmla="*/ 736 h 917"/>
                    <a:gd name="T32" fmla="*/ 656 w 738"/>
                    <a:gd name="T33" fmla="*/ 750 h 917"/>
                    <a:gd name="T34" fmla="*/ 678 w 738"/>
                    <a:gd name="T35" fmla="*/ 710 h 917"/>
                    <a:gd name="T36" fmla="*/ 704 w 738"/>
                    <a:gd name="T37" fmla="*/ 672 h 917"/>
                    <a:gd name="T38" fmla="*/ 738 w 738"/>
                    <a:gd name="T39" fmla="*/ 790 h 917"/>
                    <a:gd name="T40" fmla="*/ 697 w 738"/>
                    <a:gd name="T41" fmla="*/ 792 h 917"/>
                    <a:gd name="T42" fmla="*/ 682 w 738"/>
                    <a:gd name="T43" fmla="*/ 747 h 917"/>
                    <a:gd name="T44" fmla="*/ 650 w 738"/>
                    <a:gd name="T45" fmla="*/ 806 h 917"/>
                    <a:gd name="T46" fmla="*/ 630 w 738"/>
                    <a:gd name="T47" fmla="*/ 886 h 917"/>
                    <a:gd name="T48" fmla="*/ 609 w 738"/>
                    <a:gd name="T49" fmla="*/ 835 h 917"/>
                    <a:gd name="T50" fmla="*/ 584 w 738"/>
                    <a:gd name="T51" fmla="*/ 708 h 917"/>
                    <a:gd name="T52" fmla="*/ 553 w 738"/>
                    <a:gd name="T53" fmla="*/ 848 h 917"/>
                    <a:gd name="T54" fmla="*/ 524 w 738"/>
                    <a:gd name="T55" fmla="*/ 618 h 917"/>
                    <a:gd name="T56" fmla="*/ 499 w 738"/>
                    <a:gd name="T57" fmla="*/ 424 h 917"/>
                    <a:gd name="T58" fmla="*/ 481 w 738"/>
                    <a:gd name="T59" fmla="*/ 413 h 917"/>
                    <a:gd name="T60" fmla="*/ 449 w 738"/>
                    <a:gd name="T61" fmla="*/ 452 h 917"/>
                    <a:gd name="T62" fmla="*/ 426 w 738"/>
                    <a:gd name="T63" fmla="*/ 336 h 917"/>
                    <a:gd name="T64" fmla="*/ 400 w 738"/>
                    <a:gd name="T65" fmla="*/ 350 h 917"/>
                    <a:gd name="T66" fmla="*/ 371 w 738"/>
                    <a:gd name="T67" fmla="*/ 270 h 917"/>
                    <a:gd name="T68" fmla="*/ 342 w 738"/>
                    <a:gd name="T69" fmla="*/ 340 h 917"/>
                    <a:gd name="T70" fmla="*/ 318 w 738"/>
                    <a:gd name="T71" fmla="*/ 372 h 917"/>
                    <a:gd name="T72" fmla="*/ 291 w 738"/>
                    <a:gd name="T73" fmla="*/ 281 h 917"/>
                    <a:gd name="T74" fmla="*/ 269 w 738"/>
                    <a:gd name="T75" fmla="*/ 139 h 917"/>
                    <a:gd name="T76" fmla="*/ 239 w 738"/>
                    <a:gd name="T77" fmla="*/ 291 h 917"/>
                    <a:gd name="T78" fmla="*/ 211 w 738"/>
                    <a:gd name="T79" fmla="*/ 306 h 917"/>
                    <a:gd name="T80" fmla="*/ 181 w 738"/>
                    <a:gd name="T81" fmla="*/ 307 h 917"/>
                    <a:gd name="T82" fmla="*/ 156 w 738"/>
                    <a:gd name="T83" fmla="*/ 145 h 917"/>
                    <a:gd name="T84" fmla="*/ 132 w 738"/>
                    <a:gd name="T85" fmla="*/ 208 h 917"/>
                    <a:gd name="T86" fmla="*/ 100 w 738"/>
                    <a:gd name="T87" fmla="*/ 297 h 917"/>
                    <a:gd name="T88" fmla="*/ 74 w 738"/>
                    <a:gd name="T89" fmla="*/ 110 h 917"/>
                    <a:gd name="T90" fmla="*/ 55 w 738"/>
                    <a:gd name="T91" fmla="*/ 269 h 917"/>
                    <a:gd name="T92" fmla="*/ 25 w 738"/>
                    <a:gd name="T93" fmla="*/ 295 h 917"/>
                    <a:gd name="T94" fmla="*/ 0 w 738"/>
                    <a:gd name="T95" fmla="*/ 72 h 917"/>
                    <a:gd name="T96" fmla="*/ 12 w 738"/>
                    <a:gd name="T97" fmla="*/ 51 h 917"/>
                    <a:gd name="T98" fmla="*/ 31 w 738"/>
                    <a:gd name="T99" fmla="*/ 113 h 917"/>
                    <a:gd name="T100" fmla="*/ 53 w 738"/>
                    <a:gd name="T101" fmla="*/ 85 h 917"/>
                    <a:gd name="T102" fmla="*/ 83 w 738"/>
                    <a:gd name="T103" fmla="*/ 63 h 917"/>
                    <a:gd name="T104" fmla="*/ 102 w 738"/>
                    <a:gd name="T105" fmla="*/ 69 h 917"/>
                    <a:gd name="T106" fmla="*/ 131 w 738"/>
                    <a:gd name="T107" fmla="*/ 10 h 917"/>
                    <a:gd name="T108" fmla="*/ 158 w 738"/>
                    <a:gd name="T109" fmla="*/ 70 h 917"/>
                    <a:gd name="T110" fmla="*/ 176 w 738"/>
                    <a:gd name="T111" fmla="*/ 102 h 917"/>
                    <a:gd name="T112" fmla="*/ 187 w 738"/>
                    <a:gd name="T113" fmla="*/ 6 h 917"/>
                    <a:gd name="T114" fmla="*/ 212 w 738"/>
                    <a:gd name="T115" fmla="*/ 35 h 917"/>
                    <a:gd name="T116" fmla="*/ 234 w 738"/>
                    <a:gd name="T117" fmla="*/ 65 h 917"/>
                    <a:gd name="T118" fmla="*/ 254 w 738"/>
                    <a:gd name="T119" fmla="*/ 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917">
                      <a:moveTo>
                        <a:pt x="261" y="0"/>
                      </a:moveTo>
                      <a:lnTo>
                        <a:pt x="265" y="2"/>
                      </a:lnTo>
                      <a:lnTo>
                        <a:pt x="267" y="7"/>
                      </a:lnTo>
                      <a:lnTo>
                        <a:pt x="270" y="44"/>
                      </a:lnTo>
                      <a:lnTo>
                        <a:pt x="271" y="32"/>
                      </a:lnTo>
                      <a:lnTo>
                        <a:pt x="273" y="27"/>
                      </a:lnTo>
                      <a:lnTo>
                        <a:pt x="277" y="25"/>
                      </a:lnTo>
                      <a:lnTo>
                        <a:pt x="282" y="27"/>
                      </a:lnTo>
                      <a:lnTo>
                        <a:pt x="284" y="32"/>
                      </a:lnTo>
                      <a:lnTo>
                        <a:pt x="287" y="168"/>
                      </a:lnTo>
                      <a:lnTo>
                        <a:pt x="288" y="166"/>
                      </a:lnTo>
                      <a:lnTo>
                        <a:pt x="292" y="164"/>
                      </a:lnTo>
                      <a:lnTo>
                        <a:pt x="297" y="166"/>
                      </a:lnTo>
                      <a:lnTo>
                        <a:pt x="299" y="170"/>
                      </a:lnTo>
                      <a:lnTo>
                        <a:pt x="301" y="100"/>
                      </a:lnTo>
                      <a:lnTo>
                        <a:pt x="303" y="96"/>
                      </a:lnTo>
                      <a:lnTo>
                        <a:pt x="308" y="93"/>
                      </a:lnTo>
                      <a:lnTo>
                        <a:pt x="312" y="96"/>
                      </a:lnTo>
                      <a:lnTo>
                        <a:pt x="314" y="99"/>
                      </a:lnTo>
                      <a:lnTo>
                        <a:pt x="322" y="148"/>
                      </a:lnTo>
                      <a:lnTo>
                        <a:pt x="322" y="149"/>
                      </a:lnTo>
                      <a:lnTo>
                        <a:pt x="324" y="204"/>
                      </a:lnTo>
                      <a:lnTo>
                        <a:pt x="324" y="198"/>
                      </a:lnTo>
                      <a:lnTo>
                        <a:pt x="326" y="194"/>
                      </a:lnTo>
                      <a:lnTo>
                        <a:pt x="330" y="192"/>
                      </a:lnTo>
                      <a:lnTo>
                        <a:pt x="335" y="194"/>
                      </a:lnTo>
                      <a:lnTo>
                        <a:pt x="336" y="196"/>
                      </a:lnTo>
                      <a:lnTo>
                        <a:pt x="339" y="99"/>
                      </a:lnTo>
                      <a:lnTo>
                        <a:pt x="341" y="95"/>
                      </a:lnTo>
                      <a:lnTo>
                        <a:pt x="345" y="92"/>
                      </a:lnTo>
                      <a:lnTo>
                        <a:pt x="350" y="95"/>
                      </a:lnTo>
                      <a:lnTo>
                        <a:pt x="352" y="99"/>
                      </a:lnTo>
                      <a:lnTo>
                        <a:pt x="360" y="216"/>
                      </a:lnTo>
                      <a:lnTo>
                        <a:pt x="361" y="235"/>
                      </a:lnTo>
                      <a:lnTo>
                        <a:pt x="362" y="222"/>
                      </a:lnTo>
                      <a:lnTo>
                        <a:pt x="364" y="218"/>
                      </a:lnTo>
                      <a:lnTo>
                        <a:pt x="368" y="216"/>
                      </a:lnTo>
                      <a:lnTo>
                        <a:pt x="373" y="218"/>
                      </a:lnTo>
                      <a:lnTo>
                        <a:pt x="374" y="219"/>
                      </a:lnTo>
                      <a:lnTo>
                        <a:pt x="378" y="145"/>
                      </a:lnTo>
                      <a:lnTo>
                        <a:pt x="380" y="141"/>
                      </a:lnTo>
                      <a:lnTo>
                        <a:pt x="384" y="139"/>
                      </a:lnTo>
                      <a:lnTo>
                        <a:pt x="389" y="141"/>
                      </a:lnTo>
                      <a:lnTo>
                        <a:pt x="391" y="145"/>
                      </a:lnTo>
                      <a:lnTo>
                        <a:pt x="399" y="203"/>
                      </a:lnTo>
                      <a:lnTo>
                        <a:pt x="401" y="237"/>
                      </a:lnTo>
                      <a:lnTo>
                        <a:pt x="401" y="233"/>
                      </a:lnTo>
                      <a:lnTo>
                        <a:pt x="403" y="229"/>
                      </a:lnTo>
                      <a:lnTo>
                        <a:pt x="407" y="227"/>
                      </a:lnTo>
                      <a:lnTo>
                        <a:pt x="412" y="229"/>
                      </a:lnTo>
                      <a:lnTo>
                        <a:pt x="414" y="233"/>
                      </a:lnTo>
                      <a:lnTo>
                        <a:pt x="415" y="267"/>
                      </a:lnTo>
                      <a:lnTo>
                        <a:pt x="416" y="239"/>
                      </a:lnTo>
                      <a:lnTo>
                        <a:pt x="418" y="234"/>
                      </a:lnTo>
                      <a:lnTo>
                        <a:pt x="422" y="232"/>
                      </a:lnTo>
                      <a:lnTo>
                        <a:pt x="427" y="234"/>
                      </a:lnTo>
                      <a:lnTo>
                        <a:pt x="429" y="239"/>
                      </a:lnTo>
                      <a:lnTo>
                        <a:pt x="436" y="298"/>
                      </a:lnTo>
                      <a:lnTo>
                        <a:pt x="439" y="203"/>
                      </a:lnTo>
                      <a:lnTo>
                        <a:pt x="441" y="198"/>
                      </a:lnTo>
                      <a:lnTo>
                        <a:pt x="445" y="196"/>
                      </a:lnTo>
                      <a:lnTo>
                        <a:pt x="449" y="198"/>
                      </a:lnTo>
                      <a:lnTo>
                        <a:pt x="452" y="203"/>
                      </a:lnTo>
                      <a:lnTo>
                        <a:pt x="454" y="265"/>
                      </a:lnTo>
                      <a:lnTo>
                        <a:pt x="455" y="234"/>
                      </a:lnTo>
                      <a:lnTo>
                        <a:pt x="457" y="230"/>
                      </a:lnTo>
                      <a:lnTo>
                        <a:pt x="461" y="228"/>
                      </a:lnTo>
                      <a:lnTo>
                        <a:pt x="466" y="230"/>
                      </a:lnTo>
                      <a:lnTo>
                        <a:pt x="467" y="232"/>
                      </a:lnTo>
                      <a:lnTo>
                        <a:pt x="468" y="234"/>
                      </a:lnTo>
                      <a:lnTo>
                        <a:pt x="468" y="234"/>
                      </a:lnTo>
                      <a:lnTo>
                        <a:pt x="468" y="235"/>
                      </a:lnTo>
                      <a:lnTo>
                        <a:pt x="474" y="254"/>
                      </a:lnTo>
                      <a:lnTo>
                        <a:pt x="475" y="256"/>
                      </a:lnTo>
                      <a:lnTo>
                        <a:pt x="475" y="256"/>
                      </a:lnTo>
                      <a:lnTo>
                        <a:pt x="478" y="195"/>
                      </a:lnTo>
                      <a:lnTo>
                        <a:pt x="480" y="191"/>
                      </a:lnTo>
                      <a:lnTo>
                        <a:pt x="484" y="189"/>
                      </a:lnTo>
                      <a:lnTo>
                        <a:pt x="488" y="191"/>
                      </a:lnTo>
                      <a:lnTo>
                        <a:pt x="491" y="195"/>
                      </a:lnTo>
                      <a:lnTo>
                        <a:pt x="495" y="333"/>
                      </a:lnTo>
                      <a:lnTo>
                        <a:pt x="495" y="333"/>
                      </a:lnTo>
                      <a:lnTo>
                        <a:pt x="499" y="331"/>
                      </a:lnTo>
                      <a:lnTo>
                        <a:pt x="504" y="333"/>
                      </a:lnTo>
                      <a:lnTo>
                        <a:pt x="506" y="337"/>
                      </a:lnTo>
                      <a:lnTo>
                        <a:pt x="513" y="432"/>
                      </a:lnTo>
                      <a:lnTo>
                        <a:pt x="515" y="465"/>
                      </a:lnTo>
                      <a:lnTo>
                        <a:pt x="517" y="438"/>
                      </a:lnTo>
                      <a:lnTo>
                        <a:pt x="519" y="433"/>
                      </a:lnTo>
                      <a:lnTo>
                        <a:pt x="523" y="431"/>
                      </a:lnTo>
                      <a:lnTo>
                        <a:pt x="527" y="433"/>
                      </a:lnTo>
                      <a:lnTo>
                        <a:pt x="530" y="438"/>
                      </a:lnTo>
                      <a:lnTo>
                        <a:pt x="537" y="616"/>
                      </a:lnTo>
                      <a:lnTo>
                        <a:pt x="538" y="650"/>
                      </a:lnTo>
                      <a:lnTo>
                        <a:pt x="539" y="640"/>
                      </a:lnTo>
                      <a:lnTo>
                        <a:pt x="541" y="636"/>
                      </a:lnTo>
                      <a:lnTo>
                        <a:pt x="546" y="634"/>
                      </a:lnTo>
                      <a:lnTo>
                        <a:pt x="550" y="636"/>
                      </a:lnTo>
                      <a:lnTo>
                        <a:pt x="551" y="639"/>
                      </a:lnTo>
                      <a:lnTo>
                        <a:pt x="554" y="511"/>
                      </a:lnTo>
                      <a:lnTo>
                        <a:pt x="557" y="507"/>
                      </a:lnTo>
                      <a:lnTo>
                        <a:pt x="561" y="505"/>
                      </a:lnTo>
                      <a:lnTo>
                        <a:pt x="565" y="507"/>
                      </a:lnTo>
                      <a:lnTo>
                        <a:pt x="567" y="511"/>
                      </a:lnTo>
                      <a:lnTo>
                        <a:pt x="575" y="605"/>
                      </a:lnTo>
                      <a:lnTo>
                        <a:pt x="576" y="620"/>
                      </a:lnTo>
                      <a:lnTo>
                        <a:pt x="577" y="606"/>
                      </a:lnTo>
                      <a:lnTo>
                        <a:pt x="579" y="601"/>
                      </a:lnTo>
                      <a:lnTo>
                        <a:pt x="584" y="599"/>
                      </a:lnTo>
                      <a:lnTo>
                        <a:pt x="588" y="601"/>
                      </a:lnTo>
                      <a:lnTo>
                        <a:pt x="590" y="606"/>
                      </a:lnTo>
                      <a:lnTo>
                        <a:pt x="599" y="741"/>
                      </a:lnTo>
                      <a:lnTo>
                        <a:pt x="599" y="745"/>
                      </a:lnTo>
                      <a:lnTo>
                        <a:pt x="601" y="688"/>
                      </a:lnTo>
                      <a:lnTo>
                        <a:pt x="603" y="684"/>
                      </a:lnTo>
                      <a:lnTo>
                        <a:pt x="608" y="681"/>
                      </a:lnTo>
                      <a:lnTo>
                        <a:pt x="612" y="684"/>
                      </a:lnTo>
                      <a:lnTo>
                        <a:pt x="614" y="688"/>
                      </a:lnTo>
                      <a:lnTo>
                        <a:pt x="615" y="710"/>
                      </a:lnTo>
                      <a:lnTo>
                        <a:pt x="616" y="691"/>
                      </a:lnTo>
                      <a:lnTo>
                        <a:pt x="618" y="687"/>
                      </a:lnTo>
                      <a:lnTo>
                        <a:pt x="623" y="685"/>
                      </a:lnTo>
                      <a:lnTo>
                        <a:pt x="627" y="687"/>
                      </a:lnTo>
                      <a:lnTo>
                        <a:pt x="629" y="691"/>
                      </a:lnTo>
                      <a:lnTo>
                        <a:pt x="631" y="754"/>
                      </a:lnTo>
                      <a:lnTo>
                        <a:pt x="634" y="751"/>
                      </a:lnTo>
                      <a:lnTo>
                        <a:pt x="641" y="737"/>
                      </a:lnTo>
                      <a:lnTo>
                        <a:pt x="641" y="736"/>
                      </a:lnTo>
                      <a:lnTo>
                        <a:pt x="645" y="733"/>
                      </a:lnTo>
                      <a:lnTo>
                        <a:pt x="650" y="736"/>
                      </a:lnTo>
                      <a:lnTo>
                        <a:pt x="652" y="739"/>
                      </a:lnTo>
                      <a:lnTo>
                        <a:pt x="654" y="755"/>
                      </a:lnTo>
                      <a:lnTo>
                        <a:pt x="655" y="755"/>
                      </a:lnTo>
                      <a:lnTo>
                        <a:pt x="655" y="754"/>
                      </a:lnTo>
                      <a:lnTo>
                        <a:pt x="654" y="754"/>
                      </a:lnTo>
                      <a:lnTo>
                        <a:pt x="656" y="750"/>
                      </a:lnTo>
                      <a:lnTo>
                        <a:pt x="661" y="747"/>
                      </a:lnTo>
                      <a:lnTo>
                        <a:pt x="665" y="750"/>
                      </a:lnTo>
                      <a:lnTo>
                        <a:pt x="667" y="754"/>
                      </a:lnTo>
                      <a:lnTo>
                        <a:pt x="668" y="768"/>
                      </a:lnTo>
                      <a:lnTo>
                        <a:pt x="670" y="716"/>
                      </a:lnTo>
                      <a:lnTo>
                        <a:pt x="673" y="712"/>
                      </a:lnTo>
                      <a:lnTo>
                        <a:pt x="677" y="710"/>
                      </a:lnTo>
                      <a:lnTo>
                        <a:pt x="678" y="710"/>
                      </a:lnTo>
                      <a:lnTo>
                        <a:pt x="686" y="711"/>
                      </a:lnTo>
                      <a:lnTo>
                        <a:pt x="687" y="712"/>
                      </a:lnTo>
                      <a:lnTo>
                        <a:pt x="689" y="713"/>
                      </a:lnTo>
                      <a:lnTo>
                        <a:pt x="691" y="716"/>
                      </a:lnTo>
                      <a:lnTo>
                        <a:pt x="693" y="676"/>
                      </a:lnTo>
                      <a:lnTo>
                        <a:pt x="695" y="672"/>
                      </a:lnTo>
                      <a:lnTo>
                        <a:pt x="700" y="669"/>
                      </a:lnTo>
                      <a:lnTo>
                        <a:pt x="704" y="672"/>
                      </a:lnTo>
                      <a:lnTo>
                        <a:pt x="706" y="676"/>
                      </a:lnTo>
                      <a:lnTo>
                        <a:pt x="709" y="754"/>
                      </a:lnTo>
                      <a:lnTo>
                        <a:pt x="717" y="731"/>
                      </a:lnTo>
                      <a:lnTo>
                        <a:pt x="718" y="729"/>
                      </a:lnTo>
                      <a:lnTo>
                        <a:pt x="722" y="727"/>
                      </a:lnTo>
                      <a:lnTo>
                        <a:pt x="727" y="729"/>
                      </a:lnTo>
                      <a:lnTo>
                        <a:pt x="729" y="732"/>
                      </a:lnTo>
                      <a:lnTo>
                        <a:pt x="738" y="790"/>
                      </a:lnTo>
                      <a:lnTo>
                        <a:pt x="726" y="792"/>
                      </a:lnTo>
                      <a:lnTo>
                        <a:pt x="721" y="762"/>
                      </a:lnTo>
                      <a:lnTo>
                        <a:pt x="714" y="858"/>
                      </a:lnTo>
                      <a:lnTo>
                        <a:pt x="712" y="861"/>
                      </a:lnTo>
                      <a:lnTo>
                        <a:pt x="707" y="863"/>
                      </a:lnTo>
                      <a:lnTo>
                        <a:pt x="703" y="861"/>
                      </a:lnTo>
                      <a:lnTo>
                        <a:pt x="701" y="857"/>
                      </a:lnTo>
                      <a:lnTo>
                        <a:pt x="697" y="792"/>
                      </a:lnTo>
                      <a:lnTo>
                        <a:pt x="696" y="794"/>
                      </a:lnTo>
                      <a:lnTo>
                        <a:pt x="692" y="796"/>
                      </a:lnTo>
                      <a:lnTo>
                        <a:pt x="688" y="794"/>
                      </a:lnTo>
                      <a:lnTo>
                        <a:pt x="687" y="791"/>
                      </a:lnTo>
                      <a:lnTo>
                        <a:pt x="687" y="790"/>
                      </a:lnTo>
                      <a:lnTo>
                        <a:pt x="686" y="790"/>
                      </a:lnTo>
                      <a:lnTo>
                        <a:pt x="686" y="784"/>
                      </a:lnTo>
                      <a:lnTo>
                        <a:pt x="682" y="747"/>
                      </a:lnTo>
                      <a:lnTo>
                        <a:pt x="676" y="887"/>
                      </a:lnTo>
                      <a:lnTo>
                        <a:pt x="674" y="890"/>
                      </a:lnTo>
                      <a:lnTo>
                        <a:pt x="669" y="893"/>
                      </a:lnTo>
                      <a:lnTo>
                        <a:pt x="665" y="890"/>
                      </a:lnTo>
                      <a:lnTo>
                        <a:pt x="663" y="887"/>
                      </a:lnTo>
                      <a:lnTo>
                        <a:pt x="657" y="806"/>
                      </a:lnTo>
                      <a:lnTo>
                        <a:pt x="654" y="808"/>
                      </a:lnTo>
                      <a:lnTo>
                        <a:pt x="650" y="806"/>
                      </a:lnTo>
                      <a:lnTo>
                        <a:pt x="649" y="803"/>
                      </a:lnTo>
                      <a:lnTo>
                        <a:pt x="649" y="802"/>
                      </a:lnTo>
                      <a:lnTo>
                        <a:pt x="648" y="802"/>
                      </a:lnTo>
                      <a:lnTo>
                        <a:pt x="649" y="800"/>
                      </a:lnTo>
                      <a:lnTo>
                        <a:pt x="643" y="767"/>
                      </a:lnTo>
                      <a:lnTo>
                        <a:pt x="637" y="881"/>
                      </a:lnTo>
                      <a:lnTo>
                        <a:pt x="635" y="884"/>
                      </a:lnTo>
                      <a:lnTo>
                        <a:pt x="630" y="886"/>
                      </a:lnTo>
                      <a:lnTo>
                        <a:pt x="626" y="884"/>
                      </a:lnTo>
                      <a:lnTo>
                        <a:pt x="624" y="880"/>
                      </a:lnTo>
                      <a:lnTo>
                        <a:pt x="622" y="831"/>
                      </a:lnTo>
                      <a:lnTo>
                        <a:pt x="622" y="834"/>
                      </a:lnTo>
                      <a:lnTo>
                        <a:pt x="619" y="837"/>
                      </a:lnTo>
                      <a:lnTo>
                        <a:pt x="615" y="839"/>
                      </a:lnTo>
                      <a:lnTo>
                        <a:pt x="611" y="837"/>
                      </a:lnTo>
                      <a:lnTo>
                        <a:pt x="609" y="835"/>
                      </a:lnTo>
                      <a:lnTo>
                        <a:pt x="606" y="911"/>
                      </a:lnTo>
                      <a:lnTo>
                        <a:pt x="604" y="915"/>
                      </a:lnTo>
                      <a:lnTo>
                        <a:pt x="600" y="917"/>
                      </a:lnTo>
                      <a:lnTo>
                        <a:pt x="596" y="915"/>
                      </a:lnTo>
                      <a:lnTo>
                        <a:pt x="593" y="912"/>
                      </a:lnTo>
                      <a:lnTo>
                        <a:pt x="586" y="742"/>
                      </a:lnTo>
                      <a:lnTo>
                        <a:pt x="584" y="708"/>
                      </a:lnTo>
                      <a:lnTo>
                        <a:pt x="584" y="708"/>
                      </a:lnTo>
                      <a:lnTo>
                        <a:pt x="582" y="712"/>
                      </a:lnTo>
                      <a:lnTo>
                        <a:pt x="577" y="714"/>
                      </a:lnTo>
                      <a:lnTo>
                        <a:pt x="573" y="712"/>
                      </a:lnTo>
                      <a:lnTo>
                        <a:pt x="571" y="708"/>
                      </a:lnTo>
                      <a:lnTo>
                        <a:pt x="564" y="636"/>
                      </a:lnTo>
                      <a:lnTo>
                        <a:pt x="560" y="842"/>
                      </a:lnTo>
                      <a:lnTo>
                        <a:pt x="558" y="846"/>
                      </a:lnTo>
                      <a:lnTo>
                        <a:pt x="553" y="848"/>
                      </a:lnTo>
                      <a:lnTo>
                        <a:pt x="549" y="846"/>
                      </a:lnTo>
                      <a:lnTo>
                        <a:pt x="547" y="842"/>
                      </a:lnTo>
                      <a:lnTo>
                        <a:pt x="545" y="776"/>
                      </a:lnTo>
                      <a:lnTo>
                        <a:pt x="543" y="779"/>
                      </a:lnTo>
                      <a:lnTo>
                        <a:pt x="538" y="781"/>
                      </a:lnTo>
                      <a:lnTo>
                        <a:pt x="534" y="779"/>
                      </a:lnTo>
                      <a:lnTo>
                        <a:pt x="532" y="776"/>
                      </a:lnTo>
                      <a:lnTo>
                        <a:pt x="524" y="618"/>
                      </a:lnTo>
                      <a:lnTo>
                        <a:pt x="522" y="576"/>
                      </a:lnTo>
                      <a:lnTo>
                        <a:pt x="522" y="585"/>
                      </a:lnTo>
                      <a:lnTo>
                        <a:pt x="520" y="588"/>
                      </a:lnTo>
                      <a:lnTo>
                        <a:pt x="515" y="590"/>
                      </a:lnTo>
                      <a:lnTo>
                        <a:pt x="511" y="588"/>
                      </a:lnTo>
                      <a:lnTo>
                        <a:pt x="509" y="585"/>
                      </a:lnTo>
                      <a:lnTo>
                        <a:pt x="500" y="433"/>
                      </a:lnTo>
                      <a:lnTo>
                        <a:pt x="499" y="424"/>
                      </a:lnTo>
                      <a:lnTo>
                        <a:pt x="498" y="444"/>
                      </a:lnTo>
                      <a:lnTo>
                        <a:pt x="496" y="448"/>
                      </a:lnTo>
                      <a:lnTo>
                        <a:pt x="492" y="450"/>
                      </a:lnTo>
                      <a:lnTo>
                        <a:pt x="487" y="448"/>
                      </a:lnTo>
                      <a:lnTo>
                        <a:pt x="485" y="443"/>
                      </a:lnTo>
                      <a:lnTo>
                        <a:pt x="484" y="392"/>
                      </a:lnTo>
                      <a:lnTo>
                        <a:pt x="483" y="409"/>
                      </a:lnTo>
                      <a:lnTo>
                        <a:pt x="481" y="413"/>
                      </a:lnTo>
                      <a:lnTo>
                        <a:pt x="476" y="415"/>
                      </a:lnTo>
                      <a:lnTo>
                        <a:pt x="472" y="413"/>
                      </a:lnTo>
                      <a:lnTo>
                        <a:pt x="470" y="410"/>
                      </a:lnTo>
                      <a:lnTo>
                        <a:pt x="465" y="311"/>
                      </a:lnTo>
                      <a:lnTo>
                        <a:pt x="460" y="448"/>
                      </a:lnTo>
                      <a:lnTo>
                        <a:pt x="458" y="452"/>
                      </a:lnTo>
                      <a:lnTo>
                        <a:pt x="454" y="454"/>
                      </a:lnTo>
                      <a:lnTo>
                        <a:pt x="449" y="452"/>
                      </a:lnTo>
                      <a:lnTo>
                        <a:pt x="447" y="448"/>
                      </a:lnTo>
                      <a:lnTo>
                        <a:pt x="446" y="414"/>
                      </a:lnTo>
                      <a:lnTo>
                        <a:pt x="445" y="451"/>
                      </a:lnTo>
                      <a:lnTo>
                        <a:pt x="443" y="455"/>
                      </a:lnTo>
                      <a:lnTo>
                        <a:pt x="439" y="457"/>
                      </a:lnTo>
                      <a:lnTo>
                        <a:pt x="434" y="455"/>
                      </a:lnTo>
                      <a:lnTo>
                        <a:pt x="432" y="452"/>
                      </a:lnTo>
                      <a:lnTo>
                        <a:pt x="426" y="336"/>
                      </a:lnTo>
                      <a:lnTo>
                        <a:pt x="421" y="454"/>
                      </a:lnTo>
                      <a:lnTo>
                        <a:pt x="419" y="458"/>
                      </a:lnTo>
                      <a:lnTo>
                        <a:pt x="415" y="461"/>
                      </a:lnTo>
                      <a:lnTo>
                        <a:pt x="410" y="458"/>
                      </a:lnTo>
                      <a:lnTo>
                        <a:pt x="408" y="454"/>
                      </a:lnTo>
                      <a:lnTo>
                        <a:pt x="405" y="347"/>
                      </a:lnTo>
                      <a:lnTo>
                        <a:pt x="404" y="348"/>
                      </a:lnTo>
                      <a:lnTo>
                        <a:pt x="400" y="350"/>
                      </a:lnTo>
                      <a:lnTo>
                        <a:pt x="395" y="348"/>
                      </a:lnTo>
                      <a:lnTo>
                        <a:pt x="393" y="345"/>
                      </a:lnTo>
                      <a:lnTo>
                        <a:pt x="387" y="220"/>
                      </a:lnTo>
                      <a:lnTo>
                        <a:pt x="383" y="269"/>
                      </a:lnTo>
                      <a:lnTo>
                        <a:pt x="381" y="272"/>
                      </a:lnTo>
                      <a:lnTo>
                        <a:pt x="377" y="274"/>
                      </a:lnTo>
                      <a:lnTo>
                        <a:pt x="373" y="272"/>
                      </a:lnTo>
                      <a:lnTo>
                        <a:pt x="371" y="270"/>
                      </a:lnTo>
                      <a:lnTo>
                        <a:pt x="368" y="334"/>
                      </a:lnTo>
                      <a:lnTo>
                        <a:pt x="366" y="337"/>
                      </a:lnTo>
                      <a:lnTo>
                        <a:pt x="362" y="339"/>
                      </a:lnTo>
                      <a:lnTo>
                        <a:pt x="357" y="337"/>
                      </a:lnTo>
                      <a:lnTo>
                        <a:pt x="355" y="334"/>
                      </a:lnTo>
                      <a:lnTo>
                        <a:pt x="348" y="232"/>
                      </a:lnTo>
                      <a:lnTo>
                        <a:pt x="344" y="336"/>
                      </a:lnTo>
                      <a:lnTo>
                        <a:pt x="342" y="340"/>
                      </a:lnTo>
                      <a:lnTo>
                        <a:pt x="338" y="342"/>
                      </a:lnTo>
                      <a:lnTo>
                        <a:pt x="334" y="340"/>
                      </a:lnTo>
                      <a:lnTo>
                        <a:pt x="331" y="337"/>
                      </a:lnTo>
                      <a:lnTo>
                        <a:pt x="331" y="329"/>
                      </a:lnTo>
                      <a:lnTo>
                        <a:pt x="329" y="368"/>
                      </a:lnTo>
                      <a:lnTo>
                        <a:pt x="327" y="372"/>
                      </a:lnTo>
                      <a:lnTo>
                        <a:pt x="323" y="374"/>
                      </a:lnTo>
                      <a:lnTo>
                        <a:pt x="318" y="372"/>
                      </a:lnTo>
                      <a:lnTo>
                        <a:pt x="316" y="367"/>
                      </a:lnTo>
                      <a:lnTo>
                        <a:pt x="311" y="206"/>
                      </a:lnTo>
                      <a:lnTo>
                        <a:pt x="306" y="334"/>
                      </a:lnTo>
                      <a:lnTo>
                        <a:pt x="304" y="338"/>
                      </a:lnTo>
                      <a:lnTo>
                        <a:pt x="300" y="340"/>
                      </a:lnTo>
                      <a:lnTo>
                        <a:pt x="296" y="338"/>
                      </a:lnTo>
                      <a:lnTo>
                        <a:pt x="293" y="335"/>
                      </a:lnTo>
                      <a:lnTo>
                        <a:pt x="291" y="281"/>
                      </a:lnTo>
                      <a:lnTo>
                        <a:pt x="290" y="291"/>
                      </a:lnTo>
                      <a:lnTo>
                        <a:pt x="288" y="294"/>
                      </a:lnTo>
                      <a:lnTo>
                        <a:pt x="284" y="296"/>
                      </a:lnTo>
                      <a:lnTo>
                        <a:pt x="279" y="294"/>
                      </a:lnTo>
                      <a:lnTo>
                        <a:pt x="277" y="289"/>
                      </a:lnTo>
                      <a:lnTo>
                        <a:pt x="273" y="136"/>
                      </a:lnTo>
                      <a:lnTo>
                        <a:pt x="273" y="137"/>
                      </a:lnTo>
                      <a:lnTo>
                        <a:pt x="269" y="139"/>
                      </a:lnTo>
                      <a:lnTo>
                        <a:pt x="264" y="137"/>
                      </a:lnTo>
                      <a:lnTo>
                        <a:pt x="262" y="133"/>
                      </a:lnTo>
                      <a:lnTo>
                        <a:pt x="260" y="89"/>
                      </a:lnTo>
                      <a:lnTo>
                        <a:pt x="252" y="291"/>
                      </a:lnTo>
                      <a:lnTo>
                        <a:pt x="250" y="295"/>
                      </a:lnTo>
                      <a:lnTo>
                        <a:pt x="246" y="297"/>
                      </a:lnTo>
                      <a:lnTo>
                        <a:pt x="241" y="295"/>
                      </a:lnTo>
                      <a:lnTo>
                        <a:pt x="239" y="291"/>
                      </a:lnTo>
                      <a:lnTo>
                        <a:pt x="236" y="190"/>
                      </a:lnTo>
                      <a:lnTo>
                        <a:pt x="235" y="191"/>
                      </a:lnTo>
                      <a:lnTo>
                        <a:pt x="231" y="193"/>
                      </a:lnTo>
                      <a:lnTo>
                        <a:pt x="226" y="191"/>
                      </a:lnTo>
                      <a:lnTo>
                        <a:pt x="222" y="302"/>
                      </a:lnTo>
                      <a:lnTo>
                        <a:pt x="220" y="306"/>
                      </a:lnTo>
                      <a:lnTo>
                        <a:pt x="215" y="308"/>
                      </a:lnTo>
                      <a:lnTo>
                        <a:pt x="211" y="306"/>
                      </a:lnTo>
                      <a:lnTo>
                        <a:pt x="209" y="301"/>
                      </a:lnTo>
                      <a:lnTo>
                        <a:pt x="205" y="135"/>
                      </a:lnTo>
                      <a:lnTo>
                        <a:pt x="200" y="137"/>
                      </a:lnTo>
                      <a:lnTo>
                        <a:pt x="196" y="135"/>
                      </a:lnTo>
                      <a:lnTo>
                        <a:pt x="194" y="131"/>
                      </a:lnTo>
                      <a:lnTo>
                        <a:pt x="191" y="83"/>
                      </a:lnTo>
                      <a:lnTo>
                        <a:pt x="183" y="302"/>
                      </a:lnTo>
                      <a:lnTo>
                        <a:pt x="181" y="307"/>
                      </a:lnTo>
                      <a:lnTo>
                        <a:pt x="176" y="309"/>
                      </a:lnTo>
                      <a:lnTo>
                        <a:pt x="172" y="307"/>
                      </a:lnTo>
                      <a:lnTo>
                        <a:pt x="170" y="302"/>
                      </a:lnTo>
                      <a:lnTo>
                        <a:pt x="166" y="150"/>
                      </a:lnTo>
                      <a:lnTo>
                        <a:pt x="161" y="152"/>
                      </a:lnTo>
                      <a:lnTo>
                        <a:pt x="157" y="150"/>
                      </a:lnTo>
                      <a:lnTo>
                        <a:pt x="156" y="146"/>
                      </a:lnTo>
                      <a:lnTo>
                        <a:pt x="156" y="145"/>
                      </a:lnTo>
                      <a:lnTo>
                        <a:pt x="155" y="145"/>
                      </a:lnTo>
                      <a:lnTo>
                        <a:pt x="155" y="140"/>
                      </a:lnTo>
                      <a:lnTo>
                        <a:pt x="152" y="104"/>
                      </a:lnTo>
                      <a:lnTo>
                        <a:pt x="145" y="209"/>
                      </a:lnTo>
                      <a:lnTo>
                        <a:pt x="143" y="213"/>
                      </a:lnTo>
                      <a:lnTo>
                        <a:pt x="139" y="215"/>
                      </a:lnTo>
                      <a:lnTo>
                        <a:pt x="134" y="213"/>
                      </a:lnTo>
                      <a:lnTo>
                        <a:pt x="132" y="208"/>
                      </a:lnTo>
                      <a:lnTo>
                        <a:pt x="129" y="126"/>
                      </a:lnTo>
                      <a:lnTo>
                        <a:pt x="128" y="127"/>
                      </a:lnTo>
                      <a:lnTo>
                        <a:pt x="123" y="129"/>
                      </a:lnTo>
                      <a:lnTo>
                        <a:pt x="119" y="127"/>
                      </a:lnTo>
                      <a:lnTo>
                        <a:pt x="113" y="116"/>
                      </a:lnTo>
                      <a:lnTo>
                        <a:pt x="106" y="291"/>
                      </a:lnTo>
                      <a:lnTo>
                        <a:pt x="104" y="295"/>
                      </a:lnTo>
                      <a:lnTo>
                        <a:pt x="100" y="297"/>
                      </a:lnTo>
                      <a:lnTo>
                        <a:pt x="95" y="295"/>
                      </a:lnTo>
                      <a:lnTo>
                        <a:pt x="93" y="291"/>
                      </a:lnTo>
                      <a:lnTo>
                        <a:pt x="89" y="178"/>
                      </a:lnTo>
                      <a:lnTo>
                        <a:pt x="89" y="178"/>
                      </a:lnTo>
                      <a:lnTo>
                        <a:pt x="84" y="180"/>
                      </a:lnTo>
                      <a:lnTo>
                        <a:pt x="80" y="178"/>
                      </a:lnTo>
                      <a:lnTo>
                        <a:pt x="78" y="175"/>
                      </a:lnTo>
                      <a:lnTo>
                        <a:pt x="74" y="110"/>
                      </a:lnTo>
                      <a:lnTo>
                        <a:pt x="68" y="274"/>
                      </a:lnTo>
                      <a:lnTo>
                        <a:pt x="66" y="279"/>
                      </a:lnTo>
                      <a:lnTo>
                        <a:pt x="62" y="281"/>
                      </a:lnTo>
                      <a:lnTo>
                        <a:pt x="57" y="279"/>
                      </a:lnTo>
                      <a:lnTo>
                        <a:pt x="56" y="275"/>
                      </a:lnTo>
                      <a:lnTo>
                        <a:pt x="56" y="274"/>
                      </a:lnTo>
                      <a:lnTo>
                        <a:pt x="55" y="274"/>
                      </a:lnTo>
                      <a:lnTo>
                        <a:pt x="55" y="269"/>
                      </a:lnTo>
                      <a:lnTo>
                        <a:pt x="49" y="224"/>
                      </a:lnTo>
                      <a:lnTo>
                        <a:pt x="48" y="224"/>
                      </a:lnTo>
                      <a:lnTo>
                        <a:pt x="43" y="144"/>
                      </a:lnTo>
                      <a:lnTo>
                        <a:pt x="38" y="295"/>
                      </a:lnTo>
                      <a:lnTo>
                        <a:pt x="36" y="299"/>
                      </a:lnTo>
                      <a:lnTo>
                        <a:pt x="31" y="301"/>
                      </a:lnTo>
                      <a:lnTo>
                        <a:pt x="27" y="299"/>
                      </a:lnTo>
                      <a:lnTo>
                        <a:pt x="25" y="295"/>
                      </a:lnTo>
                      <a:lnTo>
                        <a:pt x="21" y="170"/>
                      </a:lnTo>
                      <a:lnTo>
                        <a:pt x="16" y="172"/>
                      </a:lnTo>
                      <a:lnTo>
                        <a:pt x="12" y="170"/>
                      </a:lnTo>
                      <a:lnTo>
                        <a:pt x="10" y="167"/>
                      </a:lnTo>
                      <a:lnTo>
                        <a:pt x="6" y="126"/>
                      </a:lnTo>
                      <a:lnTo>
                        <a:pt x="6" y="142"/>
                      </a:lnTo>
                      <a:lnTo>
                        <a:pt x="0" y="142"/>
                      </a:lnTo>
                      <a:lnTo>
                        <a:pt x="0" y="72"/>
                      </a:lnTo>
                      <a:lnTo>
                        <a:pt x="1" y="61"/>
                      </a:lnTo>
                      <a:lnTo>
                        <a:pt x="1" y="57"/>
                      </a:lnTo>
                      <a:lnTo>
                        <a:pt x="2" y="57"/>
                      </a:lnTo>
                      <a:lnTo>
                        <a:pt x="2" y="56"/>
                      </a:lnTo>
                      <a:lnTo>
                        <a:pt x="1" y="56"/>
                      </a:lnTo>
                      <a:lnTo>
                        <a:pt x="3" y="51"/>
                      </a:lnTo>
                      <a:lnTo>
                        <a:pt x="8" y="49"/>
                      </a:lnTo>
                      <a:lnTo>
                        <a:pt x="12" y="51"/>
                      </a:lnTo>
                      <a:lnTo>
                        <a:pt x="14" y="56"/>
                      </a:lnTo>
                      <a:lnTo>
                        <a:pt x="15" y="71"/>
                      </a:lnTo>
                      <a:lnTo>
                        <a:pt x="16" y="54"/>
                      </a:lnTo>
                      <a:lnTo>
                        <a:pt x="18" y="50"/>
                      </a:lnTo>
                      <a:lnTo>
                        <a:pt x="23" y="48"/>
                      </a:lnTo>
                      <a:lnTo>
                        <a:pt x="27" y="50"/>
                      </a:lnTo>
                      <a:lnTo>
                        <a:pt x="29" y="54"/>
                      </a:lnTo>
                      <a:lnTo>
                        <a:pt x="31" y="113"/>
                      </a:lnTo>
                      <a:lnTo>
                        <a:pt x="32" y="80"/>
                      </a:lnTo>
                      <a:lnTo>
                        <a:pt x="35" y="76"/>
                      </a:lnTo>
                      <a:lnTo>
                        <a:pt x="39" y="74"/>
                      </a:lnTo>
                      <a:lnTo>
                        <a:pt x="41" y="75"/>
                      </a:lnTo>
                      <a:lnTo>
                        <a:pt x="42" y="75"/>
                      </a:lnTo>
                      <a:lnTo>
                        <a:pt x="50" y="79"/>
                      </a:lnTo>
                      <a:lnTo>
                        <a:pt x="51" y="80"/>
                      </a:lnTo>
                      <a:lnTo>
                        <a:pt x="53" y="85"/>
                      </a:lnTo>
                      <a:lnTo>
                        <a:pt x="58" y="180"/>
                      </a:lnTo>
                      <a:lnTo>
                        <a:pt x="63" y="39"/>
                      </a:lnTo>
                      <a:lnTo>
                        <a:pt x="65" y="35"/>
                      </a:lnTo>
                      <a:lnTo>
                        <a:pt x="69" y="33"/>
                      </a:lnTo>
                      <a:lnTo>
                        <a:pt x="74" y="35"/>
                      </a:lnTo>
                      <a:lnTo>
                        <a:pt x="76" y="38"/>
                      </a:lnTo>
                      <a:lnTo>
                        <a:pt x="83" y="62"/>
                      </a:lnTo>
                      <a:lnTo>
                        <a:pt x="83" y="63"/>
                      </a:lnTo>
                      <a:lnTo>
                        <a:pt x="86" y="89"/>
                      </a:lnTo>
                      <a:lnTo>
                        <a:pt x="86" y="85"/>
                      </a:lnTo>
                      <a:lnTo>
                        <a:pt x="88" y="80"/>
                      </a:lnTo>
                      <a:lnTo>
                        <a:pt x="92" y="78"/>
                      </a:lnTo>
                      <a:lnTo>
                        <a:pt x="96" y="80"/>
                      </a:lnTo>
                      <a:lnTo>
                        <a:pt x="99" y="85"/>
                      </a:lnTo>
                      <a:lnTo>
                        <a:pt x="100" y="119"/>
                      </a:lnTo>
                      <a:lnTo>
                        <a:pt x="102" y="69"/>
                      </a:lnTo>
                      <a:lnTo>
                        <a:pt x="104" y="64"/>
                      </a:lnTo>
                      <a:lnTo>
                        <a:pt x="108" y="62"/>
                      </a:lnTo>
                      <a:lnTo>
                        <a:pt x="113" y="64"/>
                      </a:lnTo>
                      <a:lnTo>
                        <a:pt x="115" y="67"/>
                      </a:lnTo>
                      <a:lnTo>
                        <a:pt x="119" y="93"/>
                      </a:lnTo>
                      <a:lnTo>
                        <a:pt x="125" y="17"/>
                      </a:lnTo>
                      <a:lnTo>
                        <a:pt x="127" y="12"/>
                      </a:lnTo>
                      <a:lnTo>
                        <a:pt x="131" y="10"/>
                      </a:lnTo>
                      <a:lnTo>
                        <a:pt x="135" y="12"/>
                      </a:lnTo>
                      <a:lnTo>
                        <a:pt x="138" y="17"/>
                      </a:lnTo>
                      <a:lnTo>
                        <a:pt x="140" y="80"/>
                      </a:lnTo>
                      <a:lnTo>
                        <a:pt x="142" y="77"/>
                      </a:lnTo>
                      <a:lnTo>
                        <a:pt x="143" y="77"/>
                      </a:lnTo>
                      <a:lnTo>
                        <a:pt x="152" y="69"/>
                      </a:lnTo>
                      <a:lnTo>
                        <a:pt x="154" y="67"/>
                      </a:lnTo>
                      <a:lnTo>
                        <a:pt x="158" y="70"/>
                      </a:lnTo>
                      <a:lnTo>
                        <a:pt x="160" y="74"/>
                      </a:lnTo>
                      <a:lnTo>
                        <a:pt x="160" y="78"/>
                      </a:lnTo>
                      <a:lnTo>
                        <a:pt x="162" y="60"/>
                      </a:lnTo>
                      <a:lnTo>
                        <a:pt x="165" y="56"/>
                      </a:lnTo>
                      <a:lnTo>
                        <a:pt x="169" y="53"/>
                      </a:lnTo>
                      <a:lnTo>
                        <a:pt x="173" y="56"/>
                      </a:lnTo>
                      <a:lnTo>
                        <a:pt x="175" y="60"/>
                      </a:lnTo>
                      <a:lnTo>
                        <a:pt x="176" y="102"/>
                      </a:lnTo>
                      <a:lnTo>
                        <a:pt x="179" y="44"/>
                      </a:lnTo>
                      <a:lnTo>
                        <a:pt x="180" y="43"/>
                      </a:lnTo>
                      <a:lnTo>
                        <a:pt x="185" y="13"/>
                      </a:lnTo>
                      <a:lnTo>
                        <a:pt x="185" y="11"/>
                      </a:lnTo>
                      <a:lnTo>
                        <a:pt x="186" y="11"/>
                      </a:lnTo>
                      <a:lnTo>
                        <a:pt x="186" y="9"/>
                      </a:lnTo>
                      <a:lnTo>
                        <a:pt x="185" y="10"/>
                      </a:lnTo>
                      <a:lnTo>
                        <a:pt x="187" y="6"/>
                      </a:lnTo>
                      <a:lnTo>
                        <a:pt x="192" y="4"/>
                      </a:lnTo>
                      <a:lnTo>
                        <a:pt x="196" y="6"/>
                      </a:lnTo>
                      <a:lnTo>
                        <a:pt x="198" y="10"/>
                      </a:lnTo>
                      <a:lnTo>
                        <a:pt x="200" y="47"/>
                      </a:lnTo>
                      <a:lnTo>
                        <a:pt x="201" y="39"/>
                      </a:lnTo>
                      <a:lnTo>
                        <a:pt x="204" y="35"/>
                      </a:lnTo>
                      <a:lnTo>
                        <a:pt x="208" y="33"/>
                      </a:lnTo>
                      <a:lnTo>
                        <a:pt x="212" y="35"/>
                      </a:lnTo>
                      <a:lnTo>
                        <a:pt x="214" y="39"/>
                      </a:lnTo>
                      <a:lnTo>
                        <a:pt x="217" y="127"/>
                      </a:lnTo>
                      <a:lnTo>
                        <a:pt x="219" y="124"/>
                      </a:lnTo>
                      <a:lnTo>
                        <a:pt x="223" y="122"/>
                      </a:lnTo>
                      <a:lnTo>
                        <a:pt x="227" y="124"/>
                      </a:lnTo>
                      <a:lnTo>
                        <a:pt x="228" y="125"/>
                      </a:lnTo>
                      <a:lnTo>
                        <a:pt x="232" y="70"/>
                      </a:lnTo>
                      <a:lnTo>
                        <a:pt x="234" y="65"/>
                      </a:lnTo>
                      <a:lnTo>
                        <a:pt x="238" y="63"/>
                      </a:lnTo>
                      <a:lnTo>
                        <a:pt x="243" y="65"/>
                      </a:lnTo>
                      <a:lnTo>
                        <a:pt x="245" y="70"/>
                      </a:lnTo>
                      <a:lnTo>
                        <a:pt x="246" y="103"/>
                      </a:lnTo>
                      <a:lnTo>
                        <a:pt x="247" y="74"/>
                      </a:lnTo>
                      <a:lnTo>
                        <a:pt x="248" y="74"/>
                      </a:lnTo>
                      <a:lnTo>
                        <a:pt x="254" y="13"/>
                      </a:lnTo>
                      <a:lnTo>
                        <a:pt x="254" y="8"/>
                      </a:lnTo>
                      <a:lnTo>
                        <a:pt x="256" y="8"/>
                      </a:lnTo>
                      <a:lnTo>
                        <a:pt x="256" y="7"/>
                      </a:lnTo>
                      <a:lnTo>
                        <a:pt x="254" y="7"/>
                      </a:lnTo>
                      <a:lnTo>
                        <a:pt x="257" y="2"/>
                      </a:lnTo>
                      <a:lnTo>
                        <a:pt x="261"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Rectangle 1969"/>
                <p:cNvSpPr>
                  <a:spLocks noChangeArrowheads="1"/>
                </p:cNvSpPr>
                <p:nvPr/>
              </p:nvSpPr>
              <p:spPr bwMode="auto">
                <a:xfrm>
                  <a:off x="312" y="1805"/>
                  <a:ext cx="58" cy="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70"/>
                <p:cNvSpPr>
                  <a:spLocks/>
                </p:cNvSpPr>
                <p:nvPr/>
              </p:nvSpPr>
              <p:spPr bwMode="auto">
                <a:xfrm>
                  <a:off x="328" y="1759"/>
                  <a:ext cx="42" cy="33"/>
                </a:xfrm>
                <a:custGeom>
                  <a:avLst/>
                  <a:gdLst>
                    <a:gd name="T0" fmla="*/ 34 w 86"/>
                    <a:gd name="T1" fmla="*/ 0 h 66"/>
                    <a:gd name="T2" fmla="*/ 86 w 86"/>
                    <a:gd name="T3" fmla="*/ 0 h 66"/>
                    <a:gd name="T4" fmla="*/ 86 w 86"/>
                    <a:gd name="T5" fmla="*/ 15 h 66"/>
                    <a:gd name="T6" fmla="*/ 35 w 86"/>
                    <a:gd name="T7" fmla="*/ 15 h 66"/>
                    <a:gd name="T8" fmla="*/ 30 w 86"/>
                    <a:gd name="T9" fmla="*/ 15 h 66"/>
                    <a:gd name="T10" fmla="*/ 26 w 86"/>
                    <a:gd name="T11" fmla="*/ 16 h 66"/>
                    <a:gd name="T12" fmla="*/ 23 w 86"/>
                    <a:gd name="T13" fmla="*/ 16 h 66"/>
                    <a:gd name="T14" fmla="*/ 18 w 86"/>
                    <a:gd name="T15" fmla="*/ 18 h 66"/>
                    <a:gd name="T16" fmla="*/ 15 w 86"/>
                    <a:gd name="T17" fmla="*/ 22 h 66"/>
                    <a:gd name="T18" fmla="*/ 14 w 86"/>
                    <a:gd name="T19" fmla="*/ 26 h 66"/>
                    <a:gd name="T20" fmla="*/ 13 w 86"/>
                    <a:gd name="T21" fmla="*/ 30 h 66"/>
                    <a:gd name="T22" fmla="*/ 14 w 86"/>
                    <a:gd name="T23" fmla="*/ 36 h 66"/>
                    <a:gd name="T24" fmla="*/ 15 w 86"/>
                    <a:gd name="T25" fmla="*/ 40 h 66"/>
                    <a:gd name="T26" fmla="*/ 18 w 86"/>
                    <a:gd name="T27" fmla="*/ 44 h 66"/>
                    <a:gd name="T28" fmla="*/ 27 w 86"/>
                    <a:gd name="T29" fmla="*/ 49 h 66"/>
                    <a:gd name="T30" fmla="*/ 40 w 86"/>
                    <a:gd name="T31" fmla="*/ 51 h 66"/>
                    <a:gd name="T32" fmla="*/ 86 w 86"/>
                    <a:gd name="T33" fmla="*/ 51 h 66"/>
                    <a:gd name="T34" fmla="*/ 86 w 86"/>
                    <a:gd name="T35" fmla="*/ 66 h 66"/>
                    <a:gd name="T36" fmla="*/ 1 w 86"/>
                    <a:gd name="T37" fmla="*/ 66 h 66"/>
                    <a:gd name="T38" fmla="*/ 1 w 86"/>
                    <a:gd name="T39" fmla="*/ 51 h 66"/>
                    <a:gd name="T40" fmla="*/ 13 w 86"/>
                    <a:gd name="T41" fmla="*/ 51 h 66"/>
                    <a:gd name="T42" fmla="*/ 5 w 86"/>
                    <a:gd name="T43" fmla="*/ 44 h 66"/>
                    <a:gd name="T44" fmla="*/ 1 w 86"/>
                    <a:gd name="T45" fmla="*/ 36 h 66"/>
                    <a:gd name="T46" fmla="*/ 0 w 86"/>
                    <a:gd name="T47" fmla="*/ 26 h 66"/>
                    <a:gd name="T48" fmla="*/ 0 w 86"/>
                    <a:gd name="T49" fmla="*/ 19 h 66"/>
                    <a:gd name="T50" fmla="*/ 2 w 86"/>
                    <a:gd name="T51" fmla="*/ 13 h 66"/>
                    <a:gd name="T52" fmla="*/ 4 w 86"/>
                    <a:gd name="T53" fmla="*/ 10 h 66"/>
                    <a:gd name="T54" fmla="*/ 7 w 86"/>
                    <a:gd name="T55" fmla="*/ 6 h 66"/>
                    <a:gd name="T56" fmla="*/ 10 w 86"/>
                    <a:gd name="T57" fmla="*/ 4 h 66"/>
                    <a:gd name="T58" fmla="*/ 14 w 86"/>
                    <a:gd name="T59" fmla="*/ 2 h 66"/>
                    <a:gd name="T60" fmla="*/ 20 w 86"/>
                    <a:gd name="T61" fmla="*/ 1 h 66"/>
                    <a:gd name="T62" fmla="*/ 23 w 86"/>
                    <a:gd name="T63" fmla="*/ 0 h 66"/>
                    <a:gd name="T64" fmla="*/ 28 w 86"/>
                    <a:gd name="T65" fmla="*/ 0 h 66"/>
                    <a:gd name="T66" fmla="*/ 34 w 86"/>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6">
                      <a:moveTo>
                        <a:pt x="34" y="0"/>
                      </a:moveTo>
                      <a:lnTo>
                        <a:pt x="86" y="0"/>
                      </a:lnTo>
                      <a:lnTo>
                        <a:pt x="86" y="15"/>
                      </a:lnTo>
                      <a:lnTo>
                        <a:pt x="35" y="15"/>
                      </a:lnTo>
                      <a:lnTo>
                        <a:pt x="30" y="15"/>
                      </a:lnTo>
                      <a:lnTo>
                        <a:pt x="26" y="16"/>
                      </a:lnTo>
                      <a:lnTo>
                        <a:pt x="23" y="16"/>
                      </a:lnTo>
                      <a:lnTo>
                        <a:pt x="18" y="18"/>
                      </a:lnTo>
                      <a:lnTo>
                        <a:pt x="15" y="22"/>
                      </a:lnTo>
                      <a:lnTo>
                        <a:pt x="14" y="26"/>
                      </a:lnTo>
                      <a:lnTo>
                        <a:pt x="13" y="30"/>
                      </a:lnTo>
                      <a:lnTo>
                        <a:pt x="14" y="36"/>
                      </a:lnTo>
                      <a:lnTo>
                        <a:pt x="15" y="40"/>
                      </a:lnTo>
                      <a:lnTo>
                        <a:pt x="18" y="44"/>
                      </a:lnTo>
                      <a:lnTo>
                        <a:pt x="27" y="49"/>
                      </a:lnTo>
                      <a:lnTo>
                        <a:pt x="40" y="51"/>
                      </a:lnTo>
                      <a:lnTo>
                        <a:pt x="86" y="51"/>
                      </a:lnTo>
                      <a:lnTo>
                        <a:pt x="86" y="66"/>
                      </a:lnTo>
                      <a:lnTo>
                        <a:pt x="1" y="66"/>
                      </a:lnTo>
                      <a:lnTo>
                        <a:pt x="1" y="51"/>
                      </a:lnTo>
                      <a:lnTo>
                        <a:pt x="13" y="51"/>
                      </a:lnTo>
                      <a:lnTo>
                        <a:pt x="5" y="44"/>
                      </a:lnTo>
                      <a:lnTo>
                        <a:pt x="1" y="36"/>
                      </a:lnTo>
                      <a:lnTo>
                        <a:pt x="0" y="26"/>
                      </a:lnTo>
                      <a:lnTo>
                        <a:pt x="0" y="19"/>
                      </a:lnTo>
                      <a:lnTo>
                        <a:pt x="2" y="13"/>
                      </a:lnTo>
                      <a:lnTo>
                        <a:pt x="4" y="10"/>
                      </a:lnTo>
                      <a:lnTo>
                        <a:pt x="7" y="6"/>
                      </a:lnTo>
                      <a:lnTo>
                        <a:pt x="10" y="4"/>
                      </a:lnTo>
                      <a:lnTo>
                        <a:pt x="14" y="2"/>
                      </a:lnTo>
                      <a:lnTo>
                        <a:pt x="20" y="1"/>
                      </a:lnTo>
                      <a:lnTo>
                        <a:pt x="23" y="0"/>
                      </a:lnTo>
                      <a:lnTo>
                        <a:pt x="28"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71"/>
                <p:cNvSpPr>
                  <a:spLocks/>
                </p:cNvSpPr>
                <p:nvPr/>
              </p:nvSpPr>
              <p:spPr bwMode="auto">
                <a:xfrm>
                  <a:off x="313" y="1731"/>
                  <a:ext cx="58" cy="20"/>
                </a:xfrm>
                <a:custGeom>
                  <a:avLst/>
                  <a:gdLst>
                    <a:gd name="T0" fmla="*/ 114 w 115"/>
                    <a:gd name="T1" fmla="*/ 0 h 40"/>
                    <a:gd name="T2" fmla="*/ 115 w 115"/>
                    <a:gd name="T3" fmla="*/ 5 h 40"/>
                    <a:gd name="T4" fmla="*/ 115 w 115"/>
                    <a:gd name="T5" fmla="*/ 10 h 40"/>
                    <a:gd name="T6" fmla="*/ 115 w 115"/>
                    <a:gd name="T7" fmla="*/ 15 h 40"/>
                    <a:gd name="T8" fmla="*/ 114 w 115"/>
                    <a:gd name="T9" fmla="*/ 19 h 40"/>
                    <a:gd name="T10" fmla="*/ 113 w 115"/>
                    <a:gd name="T11" fmla="*/ 22 h 40"/>
                    <a:gd name="T12" fmla="*/ 110 w 115"/>
                    <a:gd name="T13" fmla="*/ 26 h 40"/>
                    <a:gd name="T14" fmla="*/ 106 w 115"/>
                    <a:gd name="T15" fmla="*/ 28 h 40"/>
                    <a:gd name="T16" fmla="*/ 104 w 115"/>
                    <a:gd name="T17" fmla="*/ 29 h 40"/>
                    <a:gd name="T18" fmla="*/ 101 w 115"/>
                    <a:gd name="T19" fmla="*/ 29 h 40"/>
                    <a:gd name="T20" fmla="*/ 95 w 115"/>
                    <a:gd name="T21" fmla="*/ 30 h 40"/>
                    <a:gd name="T22" fmla="*/ 90 w 115"/>
                    <a:gd name="T23" fmla="*/ 30 h 40"/>
                    <a:gd name="T24" fmla="*/ 42 w 115"/>
                    <a:gd name="T25" fmla="*/ 30 h 40"/>
                    <a:gd name="T26" fmla="*/ 42 w 115"/>
                    <a:gd name="T27" fmla="*/ 40 h 40"/>
                    <a:gd name="T28" fmla="*/ 29 w 115"/>
                    <a:gd name="T29" fmla="*/ 40 h 40"/>
                    <a:gd name="T30" fmla="*/ 29 w 115"/>
                    <a:gd name="T31" fmla="*/ 30 h 40"/>
                    <a:gd name="T32" fmla="*/ 9 w 115"/>
                    <a:gd name="T33" fmla="*/ 30 h 40"/>
                    <a:gd name="T34" fmla="*/ 0 w 115"/>
                    <a:gd name="T35" fmla="*/ 15 h 40"/>
                    <a:gd name="T36" fmla="*/ 29 w 115"/>
                    <a:gd name="T37" fmla="*/ 15 h 40"/>
                    <a:gd name="T38" fmla="*/ 29 w 115"/>
                    <a:gd name="T39" fmla="*/ 1 h 40"/>
                    <a:gd name="T40" fmla="*/ 42 w 115"/>
                    <a:gd name="T41" fmla="*/ 1 h 40"/>
                    <a:gd name="T42" fmla="*/ 42 w 115"/>
                    <a:gd name="T43" fmla="*/ 15 h 40"/>
                    <a:gd name="T44" fmla="*/ 90 w 115"/>
                    <a:gd name="T45" fmla="*/ 15 h 40"/>
                    <a:gd name="T46" fmla="*/ 94 w 115"/>
                    <a:gd name="T47" fmla="*/ 15 h 40"/>
                    <a:gd name="T48" fmla="*/ 96 w 115"/>
                    <a:gd name="T49" fmla="*/ 14 h 40"/>
                    <a:gd name="T50" fmla="*/ 97 w 115"/>
                    <a:gd name="T51" fmla="*/ 14 h 40"/>
                    <a:gd name="T52" fmla="*/ 100 w 115"/>
                    <a:gd name="T53" fmla="*/ 13 h 40"/>
                    <a:gd name="T54" fmla="*/ 101 w 115"/>
                    <a:gd name="T55" fmla="*/ 12 h 40"/>
                    <a:gd name="T56" fmla="*/ 102 w 115"/>
                    <a:gd name="T57" fmla="*/ 9 h 40"/>
                    <a:gd name="T58" fmla="*/ 102 w 115"/>
                    <a:gd name="T59" fmla="*/ 7 h 40"/>
                    <a:gd name="T60" fmla="*/ 102 w 115"/>
                    <a:gd name="T61" fmla="*/ 4 h 40"/>
                    <a:gd name="T62" fmla="*/ 102 w 115"/>
                    <a:gd name="T63" fmla="*/ 1 h 40"/>
                    <a:gd name="T64" fmla="*/ 114 w 115"/>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40">
                      <a:moveTo>
                        <a:pt x="114" y="0"/>
                      </a:moveTo>
                      <a:lnTo>
                        <a:pt x="115" y="5"/>
                      </a:lnTo>
                      <a:lnTo>
                        <a:pt x="115" y="10"/>
                      </a:lnTo>
                      <a:lnTo>
                        <a:pt x="115" y="15"/>
                      </a:lnTo>
                      <a:lnTo>
                        <a:pt x="114" y="19"/>
                      </a:lnTo>
                      <a:lnTo>
                        <a:pt x="113" y="22"/>
                      </a:lnTo>
                      <a:lnTo>
                        <a:pt x="110" y="26"/>
                      </a:lnTo>
                      <a:lnTo>
                        <a:pt x="106" y="28"/>
                      </a:lnTo>
                      <a:lnTo>
                        <a:pt x="104" y="29"/>
                      </a:lnTo>
                      <a:lnTo>
                        <a:pt x="101" y="29"/>
                      </a:lnTo>
                      <a:lnTo>
                        <a:pt x="95" y="30"/>
                      </a:lnTo>
                      <a:lnTo>
                        <a:pt x="90" y="30"/>
                      </a:lnTo>
                      <a:lnTo>
                        <a:pt x="42" y="30"/>
                      </a:lnTo>
                      <a:lnTo>
                        <a:pt x="42" y="40"/>
                      </a:lnTo>
                      <a:lnTo>
                        <a:pt x="29" y="40"/>
                      </a:lnTo>
                      <a:lnTo>
                        <a:pt x="29" y="30"/>
                      </a:lnTo>
                      <a:lnTo>
                        <a:pt x="9" y="30"/>
                      </a:lnTo>
                      <a:lnTo>
                        <a:pt x="0" y="15"/>
                      </a:lnTo>
                      <a:lnTo>
                        <a:pt x="29" y="15"/>
                      </a:lnTo>
                      <a:lnTo>
                        <a:pt x="29" y="1"/>
                      </a:lnTo>
                      <a:lnTo>
                        <a:pt x="42" y="1"/>
                      </a:lnTo>
                      <a:lnTo>
                        <a:pt x="42" y="15"/>
                      </a:lnTo>
                      <a:lnTo>
                        <a:pt x="90" y="15"/>
                      </a:lnTo>
                      <a:lnTo>
                        <a:pt x="94" y="15"/>
                      </a:lnTo>
                      <a:lnTo>
                        <a:pt x="96" y="14"/>
                      </a:lnTo>
                      <a:lnTo>
                        <a:pt x="97" y="14"/>
                      </a:lnTo>
                      <a:lnTo>
                        <a:pt x="100" y="13"/>
                      </a:lnTo>
                      <a:lnTo>
                        <a:pt x="101" y="12"/>
                      </a:lnTo>
                      <a:lnTo>
                        <a:pt x="102" y="9"/>
                      </a:lnTo>
                      <a:lnTo>
                        <a:pt x="102" y="7"/>
                      </a:lnTo>
                      <a:lnTo>
                        <a:pt x="102" y="4"/>
                      </a:lnTo>
                      <a:lnTo>
                        <a:pt x="102" y="1"/>
                      </a:lnTo>
                      <a:lnTo>
                        <a:pt x="1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72"/>
                <p:cNvSpPr>
                  <a:spLocks noEditPoints="1"/>
                </p:cNvSpPr>
                <p:nvPr/>
              </p:nvSpPr>
              <p:spPr bwMode="auto">
                <a:xfrm>
                  <a:off x="328" y="1689"/>
                  <a:ext cx="43" cy="39"/>
                </a:xfrm>
                <a:custGeom>
                  <a:avLst/>
                  <a:gdLst>
                    <a:gd name="T0" fmla="*/ 34 w 87"/>
                    <a:gd name="T1" fmla="*/ 15 h 77"/>
                    <a:gd name="T2" fmla="*/ 28 w 87"/>
                    <a:gd name="T3" fmla="*/ 16 h 77"/>
                    <a:gd name="T4" fmla="*/ 23 w 87"/>
                    <a:gd name="T5" fmla="*/ 19 h 77"/>
                    <a:gd name="T6" fmla="*/ 20 w 87"/>
                    <a:gd name="T7" fmla="*/ 21 h 77"/>
                    <a:gd name="T8" fmla="*/ 15 w 87"/>
                    <a:gd name="T9" fmla="*/ 28 h 77"/>
                    <a:gd name="T10" fmla="*/ 13 w 87"/>
                    <a:gd name="T11" fmla="*/ 38 h 77"/>
                    <a:gd name="T12" fmla="*/ 13 w 87"/>
                    <a:gd name="T13" fmla="*/ 45 h 77"/>
                    <a:gd name="T14" fmla="*/ 15 w 87"/>
                    <a:gd name="T15" fmla="*/ 50 h 77"/>
                    <a:gd name="T16" fmla="*/ 18 w 87"/>
                    <a:gd name="T17" fmla="*/ 55 h 77"/>
                    <a:gd name="T18" fmla="*/ 23 w 87"/>
                    <a:gd name="T19" fmla="*/ 59 h 77"/>
                    <a:gd name="T20" fmla="*/ 27 w 87"/>
                    <a:gd name="T21" fmla="*/ 61 h 77"/>
                    <a:gd name="T22" fmla="*/ 34 w 87"/>
                    <a:gd name="T23" fmla="*/ 62 h 77"/>
                    <a:gd name="T24" fmla="*/ 34 w 87"/>
                    <a:gd name="T25" fmla="*/ 15 h 77"/>
                    <a:gd name="T26" fmla="*/ 43 w 87"/>
                    <a:gd name="T27" fmla="*/ 0 h 77"/>
                    <a:gd name="T28" fmla="*/ 44 w 87"/>
                    <a:gd name="T29" fmla="*/ 0 h 77"/>
                    <a:gd name="T30" fmla="*/ 47 w 87"/>
                    <a:gd name="T31" fmla="*/ 0 h 77"/>
                    <a:gd name="T32" fmla="*/ 47 w 87"/>
                    <a:gd name="T33" fmla="*/ 62 h 77"/>
                    <a:gd name="T34" fmla="*/ 59 w 87"/>
                    <a:gd name="T35" fmla="*/ 60 h 77"/>
                    <a:gd name="T36" fmla="*/ 66 w 87"/>
                    <a:gd name="T37" fmla="*/ 54 h 77"/>
                    <a:gd name="T38" fmla="*/ 72 w 87"/>
                    <a:gd name="T39" fmla="*/ 47 h 77"/>
                    <a:gd name="T40" fmla="*/ 74 w 87"/>
                    <a:gd name="T41" fmla="*/ 37 h 77"/>
                    <a:gd name="T42" fmla="*/ 74 w 87"/>
                    <a:gd name="T43" fmla="*/ 33 h 77"/>
                    <a:gd name="T44" fmla="*/ 73 w 87"/>
                    <a:gd name="T45" fmla="*/ 28 h 77"/>
                    <a:gd name="T46" fmla="*/ 70 w 87"/>
                    <a:gd name="T47" fmla="*/ 24 h 77"/>
                    <a:gd name="T48" fmla="*/ 68 w 87"/>
                    <a:gd name="T49" fmla="*/ 21 h 77"/>
                    <a:gd name="T50" fmla="*/ 64 w 87"/>
                    <a:gd name="T51" fmla="*/ 18 h 77"/>
                    <a:gd name="T52" fmla="*/ 60 w 87"/>
                    <a:gd name="T53" fmla="*/ 15 h 77"/>
                    <a:gd name="T54" fmla="*/ 62 w 87"/>
                    <a:gd name="T55" fmla="*/ 0 h 77"/>
                    <a:gd name="T56" fmla="*/ 73 w 87"/>
                    <a:gd name="T57" fmla="*/ 6 h 77"/>
                    <a:gd name="T58" fmla="*/ 80 w 87"/>
                    <a:gd name="T59" fmla="*/ 13 h 77"/>
                    <a:gd name="T60" fmla="*/ 86 w 87"/>
                    <a:gd name="T61" fmla="*/ 24 h 77"/>
                    <a:gd name="T62" fmla="*/ 87 w 87"/>
                    <a:gd name="T63" fmla="*/ 38 h 77"/>
                    <a:gd name="T64" fmla="*/ 86 w 87"/>
                    <a:gd name="T65" fmla="*/ 49 h 77"/>
                    <a:gd name="T66" fmla="*/ 82 w 87"/>
                    <a:gd name="T67" fmla="*/ 59 h 77"/>
                    <a:gd name="T68" fmla="*/ 76 w 87"/>
                    <a:gd name="T69" fmla="*/ 66 h 77"/>
                    <a:gd name="T70" fmla="*/ 67 w 87"/>
                    <a:gd name="T71" fmla="*/ 73 h 77"/>
                    <a:gd name="T72" fmla="*/ 56 w 87"/>
                    <a:gd name="T73" fmla="*/ 76 h 77"/>
                    <a:gd name="T74" fmla="*/ 44 w 87"/>
                    <a:gd name="T75" fmla="*/ 77 h 77"/>
                    <a:gd name="T76" fmla="*/ 31 w 87"/>
                    <a:gd name="T77" fmla="*/ 76 h 77"/>
                    <a:gd name="T78" fmla="*/ 20 w 87"/>
                    <a:gd name="T79" fmla="*/ 73 h 77"/>
                    <a:gd name="T80" fmla="*/ 11 w 87"/>
                    <a:gd name="T81" fmla="*/ 66 h 77"/>
                    <a:gd name="T82" fmla="*/ 4 w 87"/>
                    <a:gd name="T83" fmla="*/ 59 h 77"/>
                    <a:gd name="T84" fmla="*/ 1 w 87"/>
                    <a:gd name="T85" fmla="*/ 49 h 77"/>
                    <a:gd name="T86" fmla="*/ 0 w 87"/>
                    <a:gd name="T87" fmla="*/ 38 h 77"/>
                    <a:gd name="T88" fmla="*/ 1 w 87"/>
                    <a:gd name="T89" fmla="*/ 28 h 77"/>
                    <a:gd name="T90" fmla="*/ 4 w 87"/>
                    <a:gd name="T91" fmla="*/ 19 h 77"/>
                    <a:gd name="T92" fmla="*/ 11 w 87"/>
                    <a:gd name="T93" fmla="*/ 11 h 77"/>
                    <a:gd name="T94" fmla="*/ 20 w 87"/>
                    <a:gd name="T95" fmla="*/ 5 h 77"/>
                    <a:gd name="T96" fmla="*/ 30 w 87"/>
                    <a:gd name="T97" fmla="*/ 1 h 77"/>
                    <a:gd name="T98" fmla="*/ 43 w 87"/>
                    <a:gd name="T9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77">
                      <a:moveTo>
                        <a:pt x="34" y="15"/>
                      </a:moveTo>
                      <a:lnTo>
                        <a:pt x="28" y="16"/>
                      </a:lnTo>
                      <a:lnTo>
                        <a:pt x="23" y="19"/>
                      </a:lnTo>
                      <a:lnTo>
                        <a:pt x="20" y="21"/>
                      </a:lnTo>
                      <a:lnTo>
                        <a:pt x="15" y="28"/>
                      </a:lnTo>
                      <a:lnTo>
                        <a:pt x="13" y="38"/>
                      </a:lnTo>
                      <a:lnTo>
                        <a:pt x="13" y="45"/>
                      </a:lnTo>
                      <a:lnTo>
                        <a:pt x="15" y="50"/>
                      </a:lnTo>
                      <a:lnTo>
                        <a:pt x="18" y="55"/>
                      </a:lnTo>
                      <a:lnTo>
                        <a:pt x="23" y="59"/>
                      </a:lnTo>
                      <a:lnTo>
                        <a:pt x="27" y="61"/>
                      </a:lnTo>
                      <a:lnTo>
                        <a:pt x="34" y="62"/>
                      </a:lnTo>
                      <a:lnTo>
                        <a:pt x="34" y="15"/>
                      </a:lnTo>
                      <a:close/>
                      <a:moveTo>
                        <a:pt x="43" y="0"/>
                      </a:moveTo>
                      <a:lnTo>
                        <a:pt x="44" y="0"/>
                      </a:lnTo>
                      <a:lnTo>
                        <a:pt x="47" y="0"/>
                      </a:lnTo>
                      <a:lnTo>
                        <a:pt x="47" y="62"/>
                      </a:lnTo>
                      <a:lnTo>
                        <a:pt x="59" y="60"/>
                      </a:lnTo>
                      <a:lnTo>
                        <a:pt x="66" y="54"/>
                      </a:lnTo>
                      <a:lnTo>
                        <a:pt x="72" y="47"/>
                      </a:lnTo>
                      <a:lnTo>
                        <a:pt x="74" y="37"/>
                      </a:lnTo>
                      <a:lnTo>
                        <a:pt x="74" y="33"/>
                      </a:lnTo>
                      <a:lnTo>
                        <a:pt x="73" y="28"/>
                      </a:lnTo>
                      <a:lnTo>
                        <a:pt x="70" y="24"/>
                      </a:lnTo>
                      <a:lnTo>
                        <a:pt x="68" y="21"/>
                      </a:lnTo>
                      <a:lnTo>
                        <a:pt x="64" y="18"/>
                      </a:lnTo>
                      <a:lnTo>
                        <a:pt x="60" y="15"/>
                      </a:lnTo>
                      <a:lnTo>
                        <a:pt x="62" y="0"/>
                      </a:lnTo>
                      <a:lnTo>
                        <a:pt x="73" y="6"/>
                      </a:lnTo>
                      <a:lnTo>
                        <a:pt x="80" y="13"/>
                      </a:lnTo>
                      <a:lnTo>
                        <a:pt x="86" y="24"/>
                      </a:lnTo>
                      <a:lnTo>
                        <a:pt x="87" y="38"/>
                      </a:lnTo>
                      <a:lnTo>
                        <a:pt x="86" y="49"/>
                      </a:lnTo>
                      <a:lnTo>
                        <a:pt x="82" y="59"/>
                      </a:lnTo>
                      <a:lnTo>
                        <a:pt x="76" y="66"/>
                      </a:lnTo>
                      <a:lnTo>
                        <a:pt x="67" y="73"/>
                      </a:lnTo>
                      <a:lnTo>
                        <a:pt x="56" y="76"/>
                      </a:lnTo>
                      <a:lnTo>
                        <a:pt x="44" y="77"/>
                      </a:lnTo>
                      <a:lnTo>
                        <a:pt x="31" y="76"/>
                      </a:lnTo>
                      <a:lnTo>
                        <a:pt x="20" y="73"/>
                      </a:lnTo>
                      <a:lnTo>
                        <a:pt x="11" y="66"/>
                      </a:lnTo>
                      <a:lnTo>
                        <a:pt x="4" y="59"/>
                      </a:lnTo>
                      <a:lnTo>
                        <a:pt x="1" y="49"/>
                      </a:lnTo>
                      <a:lnTo>
                        <a:pt x="0" y="38"/>
                      </a:lnTo>
                      <a:lnTo>
                        <a:pt x="1" y="28"/>
                      </a:lnTo>
                      <a:lnTo>
                        <a:pt x="4" y="19"/>
                      </a:lnTo>
                      <a:lnTo>
                        <a:pt x="11" y="11"/>
                      </a:lnTo>
                      <a:lnTo>
                        <a:pt x="20" y="5"/>
                      </a:lnTo>
                      <a:lnTo>
                        <a:pt x="30"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73"/>
                <p:cNvSpPr>
                  <a:spLocks/>
                </p:cNvSpPr>
                <p:nvPr/>
              </p:nvSpPr>
              <p:spPr bwMode="auto">
                <a:xfrm>
                  <a:off x="328" y="1658"/>
                  <a:ext cx="42" cy="22"/>
                </a:xfrm>
                <a:custGeom>
                  <a:avLst/>
                  <a:gdLst>
                    <a:gd name="T0" fmla="*/ 3 w 86"/>
                    <a:gd name="T1" fmla="*/ 0 h 44"/>
                    <a:gd name="T2" fmla="*/ 16 w 86"/>
                    <a:gd name="T3" fmla="*/ 5 h 44"/>
                    <a:gd name="T4" fmla="*/ 14 w 86"/>
                    <a:gd name="T5" fmla="*/ 9 h 44"/>
                    <a:gd name="T6" fmla="*/ 13 w 86"/>
                    <a:gd name="T7" fmla="*/ 13 h 44"/>
                    <a:gd name="T8" fmla="*/ 14 w 86"/>
                    <a:gd name="T9" fmla="*/ 18 h 44"/>
                    <a:gd name="T10" fmla="*/ 16 w 86"/>
                    <a:gd name="T11" fmla="*/ 21 h 44"/>
                    <a:gd name="T12" fmla="*/ 20 w 86"/>
                    <a:gd name="T13" fmla="*/ 24 h 44"/>
                    <a:gd name="T14" fmla="*/ 24 w 86"/>
                    <a:gd name="T15" fmla="*/ 26 h 44"/>
                    <a:gd name="T16" fmla="*/ 31 w 86"/>
                    <a:gd name="T17" fmla="*/ 28 h 44"/>
                    <a:gd name="T18" fmla="*/ 40 w 86"/>
                    <a:gd name="T19" fmla="*/ 29 h 44"/>
                    <a:gd name="T20" fmla="*/ 86 w 86"/>
                    <a:gd name="T21" fmla="*/ 29 h 44"/>
                    <a:gd name="T22" fmla="*/ 86 w 86"/>
                    <a:gd name="T23" fmla="*/ 44 h 44"/>
                    <a:gd name="T24" fmla="*/ 1 w 86"/>
                    <a:gd name="T25" fmla="*/ 44 h 44"/>
                    <a:gd name="T26" fmla="*/ 1 w 86"/>
                    <a:gd name="T27" fmla="*/ 30 h 44"/>
                    <a:gd name="T28" fmla="*/ 13 w 86"/>
                    <a:gd name="T29" fmla="*/ 30 h 44"/>
                    <a:gd name="T30" fmla="*/ 8 w 86"/>
                    <a:gd name="T31" fmla="*/ 28 h 44"/>
                    <a:gd name="T32" fmla="*/ 4 w 86"/>
                    <a:gd name="T33" fmla="*/ 24 h 44"/>
                    <a:gd name="T34" fmla="*/ 2 w 86"/>
                    <a:gd name="T35" fmla="*/ 22 h 44"/>
                    <a:gd name="T36" fmla="*/ 0 w 86"/>
                    <a:gd name="T37" fmla="*/ 18 h 44"/>
                    <a:gd name="T38" fmla="*/ 0 w 86"/>
                    <a:gd name="T39" fmla="*/ 13 h 44"/>
                    <a:gd name="T40" fmla="*/ 0 w 86"/>
                    <a:gd name="T41" fmla="*/ 9 h 44"/>
                    <a:gd name="T42" fmla="*/ 1 w 86"/>
                    <a:gd name="T43" fmla="*/ 5 h 44"/>
                    <a:gd name="T44" fmla="*/ 3 w 8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44">
                      <a:moveTo>
                        <a:pt x="3" y="0"/>
                      </a:moveTo>
                      <a:lnTo>
                        <a:pt x="16" y="5"/>
                      </a:lnTo>
                      <a:lnTo>
                        <a:pt x="14" y="9"/>
                      </a:lnTo>
                      <a:lnTo>
                        <a:pt x="13" y="13"/>
                      </a:lnTo>
                      <a:lnTo>
                        <a:pt x="14" y="18"/>
                      </a:lnTo>
                      <a:lnTo>
                        <a:pt x="16" y="21"/>
                      </a:lnTo>
                      <a:lnTo>
                        <a:pt x="20" y="24"/>
                      </a:lnTo>
                      <a:lnTo>
                        <a:pt x="24" y="26"/>
                      </a:lnTo>
                      <a:lnTo>
                        <a:pt x="31" y="28"/>
                      </a:lnTo>
                      <a:lnTo>
                        <a:pt x="40" y="29"/>
                      </a:lnTo>
                      <a:lnTo>
                        <a:pt x="86" y="29"/>
                      </a:lnTo>
                      <a:lnTo>
                        <a:pt x="86" y="44"/>
                      </a:lnTo>
                      <a:lnTo>
                        <a:pt x="1" y="44"/>
                      </a:lnTo>
                      <a:lnTo>
                        <a:pt x="1" y="30"/>
                      </a:lnTo>
                      <a:lnTo>
                        <a:pt x="13" y="30"/>
                      </a:lnTo>
                      <a:lnTo>
                        <a:pt x="8" y="28"/>
                      </a:lnTo>
                      <a:lnTo>
                        <a:pt x="4" y="24"/>
                      </a:lnTo>
                      <a:lnTo>
                        <a:pt x="2" y="22"/>
                      </a:lnTo>
                      <a:lnTo>
                        <a:pt x="0" y="18"/>
                      </a:lnTo>
                      <a:lnTo>
                        <a:pt x="0" y="13"/>
                      </a:lnTo>
                      <a:lnTo>
                        <a:pt x="0" y="9"/>
                      </a:lnTo>
                      <a:lnTo>
                        <a:pt x="1" y="5"/>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Rectangle 1974"/>
                <p:cNvSpPr>
                  <a:spLocks noChangeArrowheads="1"/>
                </p:cNvSpPr>
                <p:nvPr/>
              </p:nvSpPr>
              <p:spPr bwMode="auto">
                <a:xfrm>
                  <a:off x="346" y="1634"/>
                  <a:ext cx="6" cy="22"/>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75"/>
                <p:cNvSpPr>
                  <a:spLocks noEditPoints="1"/>
                </p:cNvSpPr>
                <p:nvPr/>
              </p:nvSpPr>
              <p:spPr bwMode="auto">
                <a:xfrm>
                  <a:off x="328" y="1591"/>
                  <a:ext cx="43" cy="37"/>
                </a:xfrm>
                <a:custGeom>
                  <a:avLst/>
                  <a:gdLst>
                    <a:gd name="T0" fmla="*/ 48 w 87"/>
                    <a:gd name="T1" fmla="*/ 30 h 76"/>
                    <a:gd name="T2" fmla="*/ 50 w 87"/>
                    <a:gd name="T3" fmla="*/ 48 h 76"/>
                    <a:gd name="T4" fmla="*/ 52 w 87"/>
                    <a:gd name="T5" fmla="*/ 54 h 76"/>
                    <a:gd name="T6" fmla="*/ 56 w 87"/>
                    <a:gd name="T7" fmla="*/ 60 h 76"/>
                    <a:gd name="T8" fmla="*/ 62 w 87"/>
                    <a:gd name="T9" fmla="*/ 61 h 76"/>
                    <a:gd name="T10" fmla="*/ 68 w 87"/>
                    <a:gd name="T11" fmla="*/ 60 h 76"/>
                    <a:gd name="T12" fmla="*/ 73 w 87"/>
                    <a:gd name="T13" fmla="*/ 54 h 76"/>
                    <a:gd name="T14" fmla="*/ 74 w 87"/>
                    <a:gd name="T15" fmla="*/ 46 h 76"/>
                    <a:gd name="T16" fmla="*/ 72 w 87"/>
                    <a:gd name="T17" fmla="*/ 37 h 76"/>
                    <a:gd name="T18" fmla="*/ 67 w 87"/>
                    <a:gd name="T19" fmla="*/ 29 h 76"/>
                    <a:gd name="T20" fmla="*/ 62 w 87"/>
                    <a:gd name="T21" fmla="*/ 24 h 76"/>
                    <a:gd name="T22" fmla="*/ 54 w 87"/>
                    <a:gd name="T23" fmla="*/ 23 h 76"/>
                    <a:gd name="T24" fmla="*/ 44 w 87"/>
                    <a:gd name="T25" fmla="*/ 22 h 76"/>
                    <a:gd name="T26" fmla="*/ 86 w 87"/>
                    <a:gd name="T27" fmla="*/ 15 h 76"/>
                    <a:gd name="T28" fmla="*/ 75 w 87"/>
                    <a:gd name="T29" fmla="*/ 21 h 76"/>
                    <a:gd name="T30" fmla="*/ 82 w 87"/>
                    <a:gd name="T31" fmla="*/ 30 h 76"/>
                    <a:gd name="T32" fmla="*/ 87 w 87"/>
                    <a:gd name="T33" fmla="*/ 42 h 76"/>
                    <a:gd name="T34" fmla="*/ 86 w 87"/>
                    <a:gd name="T35" fmla="*/ 61 h 76"/>
                    <a:gd name="T36" fmla="*/ 73 w 87"/>
                    <a:gd name="T37" fmla="*/ 75 h 76"/>
                    <a:gd name="T38" fmla="*/ 56 w 87"/>
                    <a:gd name="T39" fmla="*/ 76 h 76"/>
                    <a:gd name="T40" fmla="*/ 47 w 87"/>
                    <a:gd name="T41" fmla="*/ 71 h 76"/>
                    <a:gd name="T42" fmla="*/ 40 w 87"/>
                    <a:gd name="T43" fmla="*/ 62 h 76"/>
                    <a:gd name="T44" fmla="*/ 38 w 87"/>
                    <a:gd name="T45" fmla="*/ 52 h 76"/>
                    <a:gd name="T46" fmla="*/ 34 w 87"/>
                    <a:gd name="T47" fmla="*/ 32 h 76"/>
                    <a:gd name="T48" fmla="*/ 29 w 87"/>
                    <a:gd name="T49" fmla="*/ 22 h 76"/>
                    <a:gd name="T50" fmla="*/ 24 w 87"/>
                    <a:gd name="T51" fmla="*/ 23 h 76"/>
                    <a:gd name="T52" fmla="*/ 17 w 87"/>
                    <a:gd name="T53" fmla="*/ 26 h 76"/>
                    <a:gd name="T54" fmla="*/ 13 w 87"/>
                    <a:gd name="T55" fmla="*/ 34 h 76"/>
                    <a:gd name="T56" fmla="*/ 13 w 87"/>
                    <a:gd name="T57" fmla="*/ 46 h 76"/>
                    <a:gd name="T58" fmla="*/ 16 w 87"/>
                    <a:gd name="T59" fmla="*/ 53 h 76"/>
                    <a:gd name="T60" fmla="*/ 22 w 87"/>
                    <a:gd name="T61" fmla="*/ 58 h 76"/>
                    <a:gd name="T62" fmla="*/ 25 w 87"/>
                    <a:gd name="T63" fmla="*/ 75 h 76"/>
                    <a:gd name="T64" fmla="*/ 14 w 87"/>
                    <a:gd name="T65" fmla="*/ 71 h 76"/>
                    <a:gd name="T66" fmla="*/ 8 w 87"/>
                    <a:gd name="T67" fmla="*/ 65 h 76"/>
                    <a:gd name="T68" fmla="*/ 2 w 87"/>
                    <a:gd name="T69" fmla="*/ 56 h 76"/>
                    <a:gd name="T70" fmla="*/ 0 w 87"/>
                    <a:gd name="T71" fmla="*/ 37 h 76"/>
                    <a:gd name="T72" fmla="*/ 1 w 87"/>
                    <a:gd name="T73" fmla="*/ 25 h 76"/>
                    <a:gd name="T74" fmla="*/ 4 w 87"/>
                    <a:gd name="T75" fmla="*/ 16 h 76"/>
                    <a:gd name="T76" fmla="*/ 9 w 87"/>
                    <a:gd name="T77" fmla="*/ 11 h 76"/>
                    <a:gd name="T78" fmla="*/ 18 w 87"/>
                    <a:gd name="T79" fmla="*/ 7 h 76"/>
                    <a:gd name="T80" fmla="*/ 25 w 87"/>
                    <a:gd name="T81" fmla="*/ 6 h 76"/>
                    <a:gd name="T82" fmla="*/ 49 w 87"/>
                    <a:gd name="T83" fmla="*/ 6 h 76"/>
                    <a:gd name="T84" fmla="*/ 74 w 87"/>
                    <a:gd name="T85" fmla="*/ 4 h 76"/>
                    <a:gd name="T86" fmla="*/ 86 w 87"/>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44" y="22"/>
                      </a:moveTo>
                      <a:lnTo>
                        <a:pt x="48" y="30"/>
                      </a:lnTo>
                      <a:lnTo>
                        <a:pt x="50" y="43"/>
                      </a:lnTo>
                      <a:lnTo>
                        <a:pt x="50" y="48"/>
                      </a:lnTo>
                      <a:lnTo>
                        <a:pt x="51" y="51"/>
                      </a:lnTo>
                      <a:lnTo>
                        <a:pt x="52" y="54"/>
                      </a:lnTo>
                      <a:lnTo>
                        <a:pt x="54" y="58"/>
                      </a:lnTo>
                      <a:lnTo>
                        <a:pt x="56" y="60"/>
                      </a:lnTo>
                      <a:lnTo>
                        <a:pt x="59" y="61"/>
                      </a:lnTo>
                      <a:lnTo>
                        <a:pt x="62" y="61"/>
                      </a:lnTo>
                      <a:lnTo>
                        <a:pt x="65" y="61"/>
                      </a:lnTo>
                      <a:lnTo>
                        <a:pt x="68" y="60"/>
                      </a:lnTo>
                      <a:lnTo>
                        <a:pt x="70" y="58"/>
                      </a:lnTo>
                      <a:lnTo>
                        <a:pt x="73" y="54"/>
                      </a:lnTo>
                      <a:lnTo>
                        <a:pt x="74" y="50"/>
                      </a:lnTo>
                      <a:lnTo>
                        <a:pt x="74" y="46"/>
                      </a:lnTo>
                      <a:lnTo>
                        <a:pt x="74" y="41"/>
                      </a:lnTo>
                      <a:lnTo>
                        <a:pt x="72" y="37"/>
                      </a:lnTo>
                      <a:lnTo>
                        <a:pt x="70" y="33"/>
                      </a:lnTo>
                      <a:lnTo>
                        <a:pt x="67" y="29"/>
                      </a:lnTo>
                      <a:lnTo>
                        <a:pt x="65" y="26"/>
                      </a:lnTo>
                      <a:lnTo>
                        <a:pt x="62" y="24"/>
                      </a:lnTo>
                      <a:lnTo>
                        <a:pt x="59" y="23"/>
                      </a:lnTo>
                      <a:lnTo>
                        <a:pt x="54" y="23"/>
                      </a:lnTo>
                      <a:lnTo>
                        <a:pt x="50" y="22"/>
                      </a:lnTo>
                      <a:lnTo>
                        <a:pt x="44" y="22"/>
                      </a:lnTo>
                      <a:close/>
                      <a:moveTo>
                        <a:pt x="86" y="0"/>
                      </a:moveTo>
                      <a:lnTo>
                        <a:pt x="86" y="15"/>
                      </a:lnTo>
                      <a:lnTo>
                        <a:pt x="80" y="19"/>
                      </a:lnTo>
                      <a:lnTo>
                        <a:pt x="75" y="21"/>
                      </a:lnTo>
                      <a:lnTo>
                        <a:pt x="79" y="26"/>
                      </a:lnTo>
                      <a:lnTo>
                        <a:pt x="82" y="30"/>
                      </a:lnTo>
                      <a:lnTo>
                        <a:pt x="85" y="35"/>
                      </a:lnTo>
                      <a:lnTo>
                        <a:pt x="87" y="42"/>
                      </a:lnTo>
                      <a:lnTo>
                        <a:pt x="87" y="50"/>
                      </a:lnTo>
                      <a:lnTo>
                        <a:pt x="86" y="61"/>
                      </a:lnTo>
                      <a:lnTo>
                        <a:pt x="80" y="69"/>
                      </a:lnTo>
                      <a:lnTo>
                        <a:pt x="73" y="75"/>
                      </a:lnTo>
                      <a:lnTo>
                        <a:pt x="63" y="76"/>
                      </a:lnTo>
                      <a:lnTo>
                        <a:pt x="56" y="76"/>
                      </a:lnTo>
                      <a:lnTo>
                        <a:pt x="51" y="74"/>
                      </a:lnTo>
                      <a:lnTo>
                        <a:pt x="47" y="71"/>
                      </a:lnTo>
                      <a:lnTo>
                        <a:pt x="43" y="67"/>
                      </a:lnTo>
                      <a:lnTo>
                        <a:pt x="40" y="62"/>
                      </a:lnTo>
                      <a:lnTo>
                        <a:pt x="39" y="58"/>
                      </a:lnTo>
                      <a:lnTo>
                        <a:pt x="38" y="52"/>
                      </a:lnTo>
                      <a:lnTo>
                        <a:pt x="37" y="46"/>
                      </a:lnTo>
                      <a:lnTo>
                        <a:pt x="34" y="32"/>
                      </a:lnTo>
                      <a:lnTo>
                        <a:pt x="31" y="22"/>
                      </a:lnTo>
                      <a:lnTo>
                        <a:pt x="29" y="22"/>
                      </a:lnTo>
                      <a:lnTo>
                        <a:pt x="28" y="22"/>
                      </a:lnTo>
                      <a:lnTo>
                        <a:pt x="24" y="23"/>
                      </a:lnTo>
                      <a:lnTo>
                        <a:pt x="20" y="24"/>
                      </a:lnTo>
                      <a:lnTo>
                        <a:pt x="17" y="26"/>
                      </a:lnTo>
                      <a:lnTo>
                        <a:pt x="15" y="29"/>
                      </a:lnTo>
                      <a:lnTo>
                        <a:pt x="13" y="34"/>
                      </a:lnTo>
                      <a:lnTo>
                        <a:pt x="13" y="40"/>
                      </a:lnTo>
                      <a:lnTo>
                        <a:pt x="13" y="46"/>
                      </a:lnTo>
                      <a:lnTo>
                        <a:pt x="14" y="50"/>
                      </a:lnTo>
                      <a:lnTo>
                        <a:pt x="16" y="53"/>
                      </a:lnTo>
                      <a:lnTo>
                        <a:pt x="18" y="55"/>
                      </a:lnTo>
                      <a:lnTo>
                        <a:pt x="22" y="58"/>
                      </a:lnTo>
                      <a:lnTo>
                        <a:pt x="26" y="60"/>
                      </a:lnTo>
                      <a:lnTo>
                        <a:pt x="25" y="75"/>
                      </a:lnTo>
                      <a:lnTo>
                        <a:pt x="20" y="73"/>
                      </a:lnTo>
                      <a:lnTo>
                        <a:pt x="14" y="71"/>
                      </a:lnTo>
                      <a:lnTo>
                        <a:pt x="11" y="68"/>
                      </a:lnTo>
                      <a:lnTo>
                        <a:pt x="8" y="65"/>
                      </a:lnTo>
                      <a:lnTo>
                        <a:pt x="4" y="61"/>
                      </a:lnTo>
                      <a:lnTo>
                        <a:pt x="2" y="56"/>
                      </a:lnTo>
                      <a:lnTo>
                        <a:pt x="0" y="48"/>
                      </a:lnTo>
                      <a:lnTo>
                        <a:pt x="0" y="37"/>
                      </a:lnTo>
                      <a:lnTo>
                        <a:pt x="0" y="30"/>
                      </a:lnTo>
                      <a:lnTo>
                        <a:pt x="1" y="25"/>
                      </a:lnTo>
                      <a:lnTo>
                        <a:pt x="2" y="20"/>
                      </a:lnTo>
                      <a:lnTo>
                        <a:pt x="4" y="16"/>
                      </a:lnTo>
                      <a:lnTo>
                        <a:pt x="5" y="13"/>
                      </a:lnTo>
                      <a:lnTo>
                        <a:pt x="9" y="11"/>
                      </a:lnTo>
                      <a:lnTo>
                        <a:pt x="13" y="8"/>
                      </a:lnTo>
                      <a:lnTo>
                        <a:pt x="18" y="7"/>
                      </a:lnTo>
                      <a:lnTo>
                        <a:pt x="21" y="6"/>
                      </a:lnTo>
                      <a:lnTo>
                        <a:pt x="25" y="6"/>
                      </a:lnTo>
                      <a:lnTo>
                        <a:pt x="30" y="6"/>
                      </a:lnTo>
                      <a:lnTo>
                        <a:pt x="49" y="6"/>
                      </a:lnTo>
                      <a:lnTo>
                        <a:pt x="64" y="6"/>
                      </a:lnTo>
                      <a:lnTo>
                        <a:pt x="74" y="4"/>
                      </a:lnTo>
                      <a:lnTo>
                        <a:pt x="80" y="3"/>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6"/>
                <p:cNvSpPr>
                  <a:spLocks noEditPoints="1"/>
                </p:cNvSpPr>
                <p:nvPr/>
              </p:nvSpPr>
              <p:spPr bwMode="auto">
                <a:xfrm>
                  <a:off x="328" y="1549"/>
                  <a:ext cx="59" cy="36"/>
                </a:xfrm>
                <a:custGeom>
                  <a:avLst/>
                  <a:gdLst>
                    <a:gd name="T0" fmla="*/ 29 w 119"/>
                    <a:gd name="T1" fmla="*/ 16 h 71"/>
                    <a:gd name="T2" fmla="*/ 17 w 119"/>
                    <a:gd name="T3" fmla="*/ 24 h 71"/>
                    <a:gd name="T4" fmla="*/ 13 w 119"/>
                    <a:gd name="T5" fmla="*/ 31 h 71"/>
                    <a:gd name="T6" fmla="*/ 13 w 119"/>
                    <a:gd name="T7" fmla="*/ 40 h 71"/>
                    <a:gd name="T8" fmla="*/ 17 w 119"/>
                    <a:gd name="T9" fmla="*/ 47 h 71"/>
                    <a:gd name="T10" fmla="*/ 29 w 119"/>
                    <a:gd name="T11" fmla="*/ 55 h 71"/>
                    <a:gd name="T12" fmla="*/ 55 w 119"/>
                    <a:gd name="T13" fmla="*/ 55 h 71"/>
                    <a:gd name="T14" fmla="*/ 68 w 119"/>
                    <a:gd name="T15" fmla="*/ 47 h 71"/>
                    <a:gd name="T16" fmla="*/ 72 w 119"/>
                    <a:gd name="T17" fmla="*/ 40 h 71"/>
                    <a:gd name="T18" fmla="*/ 72 w 119"/>
                    <a:gd name="T19" fmla="*/ 31 h 71"/>
                    <a:gd name="T20" fmla="*/ 68 w 119"/>
                    <a:gd name="T21" fmla="*/ 24 h 71"/>
                    <a:gd name="T22" fmla="*/ 55 w 119"/>
                    <a:gd name="T23" fmla="*/ 16 h 71"/>
                    <a:gd name="T24" fmla="*/ 1 w 119"/>
                    <a:gd name="T25" fmla="*/ 0 h 71"/>
                    <a:gd name="T26" fmla="*/ 90 w 119"/>
                    <a:gd name="T27" fmla="*/ 0 h 71"/>
                    <a:gd name="T28" fmla="*/ 106 w 119"/>
                    <a:gd name="T29" fmla="*/ 6 h 71"/>
                    <a:gd name="T30" fmla="*/ 114 w 119"/>
                    <a:gd name="T31" fmla="*/ 16 h 71"/>
                    <a:gd name="T32" fmla="*/ 119 w 119"/>
                    <a:gd name="T33" fmla="*/ 37 h 71"/>
                    <a:gd name="T34" fmla="*/ 113 w 119"/>
                    <a:gd name="T35" fmla="*/ 61 h 71"/>
                    <a:gd name="T36" fmla="*/ 92 w 119"/>
                    <a:gd name="T37" fmla="*/ 70 h 71"/>
                    <a:gd name="T38" fmla="*/ 98 w 119"/>
                    <a:gd name="T39" fmla="*/ 54 h 71"/>
                    <a:gd name="T40" fmla="*/ 102 w 119"/>
                    <a:gd name="T41" fmla="*/ 51 h 71"/>
                    <a:gd name="T42" fmla="*/ 105 w 119"/>
                    <a:gd name="T43" fmla="*/ 42 h 71"/>
                    <a:gd name="T44" fmla="*/ 105 w 119"/>
                    <a:gd name="T45" fmla="*/ 31 h 71"/>
                    <a:gd name="T46" fmla="*/ 102 w 119"/>
                    <a:gd name="T47" fmla="*/ 22 h 71"/>
                    <a:gd name="T48" fmla="*/ 95 w 119"/>
                    <a:gd name="T49" fmla="*/ 17 h 71"/>
                    <a:gd name="T50" fmla="*/ 89 w 119"/>
                    <a:gd name="T51" fmla="*/ 15 h 71"/>
                    <a:gd name="T52" fmla="*/ 81 w 119"/>
                    <a:gd name="T53" fmla="*/ 15 h 71"/>
                    <a:gd name="T54" fmla="*/ 82 w 119"/>
                    <a:gd name="T55" fmla="*/ 25 h 71"/>
                    <a:gd name="T56" fmla="*/ 83 w 119"/>
                    <a:gd name="T57" fmla="*/ 47 h 71"/>
                    <a:gd name="T58" fmla="*/ 73 w 119"/>
                    <a:gd name="T59" fmla="*/ 63 h 71"/>
                    <a:gd name="T60" fmla="*/ 43 w 119"/>
                    <a:gd name="T61" fmla="*/ 71 h 71"/>
                    <a:gd name="T62" fmla="*/ 21 w 119"/>
                    <a:gd name="T63" fmla="*/ 68 h 71"/>
                    <a:gd name="T64" fmla="*/ 9 w 119"/>
                    <a:gd name="T65" fmla="*/ 60 h 71"/>
                    <a:gd name="T66" fmla="*/ 1 w 119"/>
                    <a:gd name="T67" fmla="*/ 47 h 71"/>
                    <a:gd name="T68" fmla="*/ 2 w 119"/>
                    <a:gd name="T69" fmla="*/ 25 h 71"/>
                    <a:gd name="T70" fmla="*/ 1 w 119"/>
                    <a:gd name="T71"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71">
                      <a:moveTo>
                        <a:pt x="42" y="15"/>
                      </a:moveTo>
                      <a:lnTo>
                        <a:pt x="29" y="16"/>
                      </a:lnTo>
                      <a:lnTo>
                        <a:pt x="21" y="20"/>
                      </a:lnTo>
                      <a:lnTo>
                        <a:pt x="17" y="24"/>
                      </a:lnTo>
                      <a:lnTo>
                        <a:pt x="15" y="28"/>
                      </a:lnTo>
                      <a:lnTo>
                        <a:pt x="13" y="31"/>
                      </a:lnTo>
                      <a:lnTo>
                        <a:pt x="13" y="35"/>
                      </a:lnTo>
                      <a:lnTo>
                        <a:pt x="13" y="40"/>
                      </a:lnTo>
                      <a:lnTo>
                        <a:pt x="15" y="44"/>
                      </a:lnTo>
                      <a:lnTo>
                        <a:pt x="17" y="47"/>
                      </a:lnTo>
                      <a:lnTo>
                        <a:pt x="21" y="51"/>
                      </a:lnTo>
                      <a:lnTo>
                        <a:pt x="29" y="55"/>
                      </a:lnTo>
                      <a:lnTo>
                        <a:pt x="42" y="56"/>
                      </a:lnTo>
                      <a:lnTo>
                        <a:pt x="55" y="55"/>
                      </a:lnTo>
                      <a:lnTo>
                        <a:pt x="65" y="51"/>
                      </a:lnTo>
                      <a:lnTo>
                        <a:pt x="68" y="47"/>
                      </a:lnTo>
                      <a:lnTo>
                        <a:pt x="70" y="44"/>
                      </a:lnTo>
                      <a:lnTo>
                        <a:pt x="72" y="40"/>
                      </a:lnTo>
                      <a:lnTo>
                        <a:pt x="72" y="35"/>
                      </a:lnTo>
                      <a:lnTo>
                        <a:pt x="72" y="31"/>
                      </a:lnTo>
                      <a:lnTo>
                        <a:pt x="70" y="27"/>
                      </a:lnTo>
                      <a:lnTo>
                        <a:pt x="68" y="24"/>
                      </a:lnTo>
                      <a:lnTo>
                        <a:pt x="65" y="20"/>
                      </a:lnTo>
                      <a:lnTo>
                        <a:pt x="55" y="16"/>
                      </a:lnTo>
                      <a:lnTo>
                        <a:pt x="42" y="15"/>
                      </a:lnTo>
                      <a:close/>
                      <a:moveTo>
                        <a:pt x="1" y="0"/>
                      </a:moveTo>
                      <a:lnTo>
                        <a:pt x="74" y="0"/>
                      </a:lnTo>
                      <a:lnTo>
                        <a:pt x="90" y="0"/>
                      </a:lnTo>
                      <a:lnTo>
                        <a:pt x="102" y="3"/>
                      </a:lnTo>
                      <a:lnTo>
                        <a:pt x="106" y="6"/>
                      </a:lnTo>
                      <a:lnTo>
                        <a:pt x="111" y="11"/>
                      </a:lnTo>
                      <a:lnTo>
                        <a:pt x="114" y="16"/>
                      </a:lnTo>
                      <a:lnTo>
                        <a:pt x="118" y="26"/>
                      </a:lnTo>
                      <a:lnTo>
                        <a:pt x="119" y="37"/>
                      </a:lnTo>
                      <a:lnTo>
                        <a:pt x="117" y="51"/>
                      </a:lnTo>
                      <a:lnTo>
                        <a:pt x="113" y="61"/>
                      </a:lnTo>
                      <a:lnTo>
                        <a:pt x="104" y="68"/>
                      </a:lnTo>
                      <a:lnTo>
                        <a:pt x="92" y="70"/>
                      </a:lnTo>
                      <a:lnTo>
                        <a:pt x="94" y="55"/>
                      </a:lnTo>
                      <a:lnTo>
                        <a:pt x="98" y="54"/>
                      </a:lnTo>
                      <a:lnTo>
                        <a:pt x="100" y="53"/>
                      </a:lnTo>
                      <a:lnTo>
                        <a:pt x="102" y="51"/>
                      </a:lnTo>
                      <a:lnTo>
                        <a:pt x="104" y="46"/>
                      </a:lnTo>
                      <a:lnTo>
                        <a:pt x="105" y="42"/>
                      </a:lnTo>
                      <a:lnTo>
                        <a:pt x="105" y="37"/>
                      </a:lnTo>
                      <a:lnTo>
                        <a:pt x="105" y="31"/>
                      </a:lnTo>
                      <a:lnTo>
                        <a:pt x="104" y="26"/>
                      </a:lnTo>
                      <a:lnTo>
                        <a:pt x="102" y="22"/>
                      </a:lnTo>
                      <a:lnTo>
                        <a:pt x="100" y="19"/>
                      </a:lnTo>
                      <a:lnTo>
                        <a:pt x="95" y="17"/>
                      </a:lnTo>
                      <a:lnTo>
                        <a:pt x="92" y="15"/>
                      </a:lnTo>
                      <a:lnTo>
                        <a:pt x="89" y="15"/>
                      </a:lnTo>
                      <a:lnTo>
                        <a:pt x="86" y="15"/>
                      </a:lnTo>
                      <a:lnTo>
                        <a:pt x="81" y="15"/>
                      </a:lnTo>
                      <a:lnTo>
                        <a:pt x="75" y="15"/>
                      </a:lnTo>
                      <a:lnTo>
                        <a:pt x="82" y="25"/>
                      </a:lnTo>
                      <a:lnTo>
                        <a:pt x="86" y="37"/>
                      </a:lnTo>
                      <a:lnTo>
                        <a:pt x="83" y="47"/>
                      </a:lnTo>
                      <a:lnTo>
                        <a:pt x="80" y="56"/>
                      </a:lnTo>
                      <a:lnTo>
                        <a:pt x="73" y="63"/>
                      </a:lnTo>
                      <a:lnTo>
                        <a:pt x="60" y="69"/>
                      </a:lnTo>
                      <a:lnTo>
                        <a:pt x="43" y="71"/>
                      </a:lnTo>
                      <a:lnTo>
                        <a:pt x="31" y="70"/>
                      </a:lnTo>
                      <a:lnTo>
                        <a:pt x="21" y="68"/>
                      </a:lnTo>
                      <a:lnTo>
                        <a:pt x="14" y="65"/>
                      </a:lnTo>
                      <a:lnTo>
                        <a:pt x="9" y="60"/>
                      </a:lnTo>
                      <a:lnTo>
                        <a:pt x="5" y="56"/>
                      </a:lnTo>
                      <a:lnTo>
                        <a:pt x="1" y="47"/>
                      </a:lnTo>
                      <a:lnTo>
                        <a:pt x="0" y="38"/>
                      </a:lnTo>
                      <a:lnTo>
                        <a:pt x="2" y="25"/>
                      </a:lnTo>
                      <a:lnTo>
                        <a:pt x="11" y="15"/>
                      </a:lnTo>
                      <a:lnTo>
                        <a:pt x="1" y="15"/>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77"/>
                <p:cNvSpPr>
                  <a:spLocks noEditPoints="1"/>
                </p:cNvSpPr>
                <p:nvPr/>
              </p:nvSpPr>
              <p:spPr bwMode="auto">
                <a:xfrm>
                  <a:off x="328" y="1502"/>
                  <a:ext cx="43" cy="38"/>
                </a:xfrm>
                <a:custGeom>
                  <a:avLst/>
                  <a:gdLst>
                    <a:gd name="T0" fmla="*/ 34 w 87"/>
                    <a:gd name="T1" fmla="*/ 15 h 76"/>
                    <a:gd name="T2" fmla="*/ 28 w 87"/>
                    <a:gd name="T3" fmla="*/ 15 h 76"/>
                    <a:gd name="T4" fmla="*/ 23 w 87"/>
                    <a:gd name="T5" fmla="*/ 17 h 76"/>
                    <a:gd name="T6" fmla="*/ 20 w 87"/>
                    <a:gd name="T7" fmla="*/ 19 h 76"/>
                    <a:gd name="T8" fmla="*/ 15 w 87"/>
                    <a:gd name="T9" fmla="*/ 28 h 76"/>
                    <a:gd name="T10" fmla="*/ 13 w 87"/>
                    <a:gd name="T11" fmla="*/ 37 h 76"/>
                    <a:gd name="T12" fmla="*/ 13 w 87"/>
                    <a:gd name="T13" fmla="*/ 44 h 76"/>
                    <a:gd name="T14" fmla="*/ 15 w 87"/>
                    <a:gd name="T15" fmla="*/ 49 h 76"/>
                    <a:gd name="T16" fmla="*/ 18 w 87"/>
                    <a:gd name="T17" fmla="*/ 54 h 76"/>
                    <a:gd name="T18" fmla="*/ 23 w 87"/>
                    <a:gd name="T19" fmla="*/ 58 h 76"/>
                    <a:gd name="T20" fmla="*/ 27 w 87"/>
                    <a:gd name="T21" fmla="*/ 60 h 76"/>
                    <a:gd name="T22" fmla="*/ 34 w 87"/>
                    <a:gd name="T23" fmla="*/ 61 h 76"/>
                    <a:gd name="T24" fmla="*/ 34 w 87"/>
                    <a:gd name="T25" fmla="*/ 15 h 76"/>
                    <a:gd name="T26" fmla="*/ 43 w 87"/>
                    <a:gd name="T27" fmla="*/ 0 h 76"/>
                    <a:gd name="T28" fmla="*/ 44 w 87"/>
                    <a:gd name="T29" fmla="*/ 0 h 76"/>
                    <a:gd name="T30" fmla="*/ 47 w 87"/>
                    <a:gd name="T31" fmla="*/ 0 h 76"/>
                    <a:gd name="T32" fmla="*/ 47 w 87"/>
                    <a:gd name="T33" fmla="*/ 61 h 76"/>
                    <a:gd name="T34" fmla="*/ 59 w 87"/>
                    <a:gd name="T35" fmla="*/ 59 h 76"/>
                    <a:gd name="T36" fmla="*/ 66 w 87"/>
                    <a:gd name="T37" fmla="*/ 54 h 76"/>
                    <a:gd name="T38" fmla="*/ 72 w 87"/>
                    <a:gd name="T39" fmla="*/ 46 h 76"/>
                    <a:gd name="T40" fmla="*/ 74 w 87"/>
                    <a:gd name="T41" fmla="*/ 36 h 76"/>
                    <a:gd name="T42" fmla="*/ 74 w 87"/>
                    <a:gd name="T43" fmla="*/ 31 h 76"/>
                    <a:gd name="T44" fmla="*/ 73 w 87"/>
                    <a:gd name="T45" fmla="*/ 27 h 76"/>
                    <a:gd name="T46" fmla="*/ 70 w 87"/>
                    <a:gd name="T47" fmla="*/ 23 h 76"/>
                    <a:gd name="T48" fmla="*/ 68 w 87"/>
                    <a:gd name="T49" fmla="*/ 20 h 76"/>
                    <a:gd name="T50" fmla="*/ 64 w 87"/>
                    <a:gd name="T51" fmla="*/ 17 h 76"/>
                    <a:gd name="T52" fmla="*/ 60 w 87"/>
                    <a:gd name="T53" fmla="*/ 15 h 76"/>
                    <a:gd name="T54" fmla="*/ 62 w 87"/>
                    <a:gd name="T55" fmla="*/ 0 h 76"/>
                    <a:gd name="T56" fmla="*/ 73 w 87"/>
                    <a:gd name="T57" fmla="*/ 5 h 76"/>
                    <a:gd name="T58" fmla="*/ 80 w 87"/>
                    <a:gd name="T59" fmla="*/ 13 h 76"/>
                    <a:gd name="T60" fmla="*/ 86 w 87"/>
                    <a:gd name="T61" fmla="*/ 23 h 76"/>
                    <a:gd name="T62" fmla="*/ 87 w 87"/>
                    <a:gd name="T63" fmla="*/ 36 h 76"/>
                    <a:gd name="T64" fmla="*/ 86 w 87"/>
                    <a:gd name="T65" fmla="*/ 48 h 76"/>
                    <a:gd name="T66" fmla="*/ 82 w 87"/>
                    <a:gd name="T67" fmla="*/ 58 h 76"/>
                    <a:gd name="T68" fmla="*/ 76 w 87"/>
                    <a:gd name="T69" fmla="*/ 66 h 76"/>
                    <a:gd name="T70" fmla="*/ 67 w 87"/>
                    <a:gd name="T71" fmla="*/ 72 h 76"/>
                    <a:gd name="T72" fmla="*/ 56 w 87"/>
                    <a:gd name="T73" fmla="*/ 75 h 76"/>
                    <a:gd name="T74" fmla="*/ 44 w 87"/>
                    <a:gd name="T75" fmla="*/ 76 h 76"/>
                    <a:gd name="T76" fmla="*/ 31 w 87"/>
                    <a:gd name="T77" fmla="*/ 75 h 76"/>
                    <a:gd name="T78" fmla="*/ 20 w 87"/>
                    <a:gd name="T79" fmla="*/ 72 h 76"/>
                    <a:gd name="T80" fmla="*/ 11 w 87"/>
                    <a:gd name="T81" fmla="*/ 66 h 76"/>
                    <a:gd name="T82" fmla="*/ 4 w 87"/>
                    <a:gd name="T83" fmla="*/ 58 h 76"/>
                    <a:gd name="T84" fmla="*/ 1 w 87"/>
                    <a:gd name="T85" fmla="*/ 48 h 76"/>
                    <a:gd name="T86" fmla="*/ 0 w 87"/>
                    <a:gd name="T87" fmla="*/ 37 h 76"/>
                    <a:gd name="T88" fmla="*/ 1 w 87"/>
                    <a:gd name="T89" fmla="*/ 27 h 76"/>
                    <a:gd name="T90" fmla="*/ 4 w 87"/>
                    <a:gd name="T91" fmla="*/ 18 h 76"/>
                    <a:gd name="T92" fmla="*/ 11 w 87"/>
                    <a:gd name="T93" fmla="*/ 9 h 76"/>
                    <a:gd name="T94" fmla="*/ 20 w 87"/>
                    <a:gd name="T95" fmla="*/ 4 h 76"/>
                    <a:gd name="T96" fmla="*/ 30 w 87"/>
                    <a:gd name="T97" fmla="*/ 1 h 76"/>
                    <a:gd name="T98" fmla="*/ 43 w 87"/>
                    <a:gd name="T9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76">
                      <a:moveTo>
                        <a:pt x="34" y="15"/>
                      </a:moveTo>
                      <a:lnTo>
                        <a:pt x="28" y="15"/>
                      </a:lnTo>
                      <a:lnTo>
                        <a:pt x="23" y="17"/>
                      </a:lnTo>
                      <a:lnTo>
                        <a:pt x="20" y="19"/>
                      </a:lnTo>
                      <a:lnTo>
                        <a:pt x="15" y="28"/>
                      </a:lnTo>
                      <a:lnTo>
                        <a:pt x="13" y="37"/>
                      </a:lnTo>
                      <a:lnTo>
                        <a:pt x="13" y="44"/>
                      </a:lnTo>
                      <a:lnTo>
                        <a:pt x="15" y="49"/>
                      </a:lnTo>
                      <a:lnTo>
                        <a:pt x="18" y="54"/>
                      </a:lnTo>
                      <a:lnTo>
                        <a:pt x="23" y="58"/>
                      </a:lnTo>
                      <a:lnTo>
                        <a:pt x="27" y="60"/>
                      </a:lnTo>
                      <a:lnTo>
                        <a:pt x="34" y="61"/>
                      </a:lnTo>
                      <a:lnTo>
                        <a:pt x="34" y="15"/>
                      </a:lnTo>
                      <a:close/>
                      <a:moveTo>
                        <a:pt x="43" y="0"/>
                      </a:moveTo>
                      <a:lnTo>
                        <a:pt x="44" y="0"/>
                      </a:lnTo>
                      <a:lnTo>
                        <a:pt x="47" y="0"/>
                      </a:lnTo>
                      <a:lnTo>
                        <a:pt x="47" y="61"/>
                      </a:lnTo>
                      <a:lnTo>
                        <a:pt x="59" y="59"/>
                      </a:lnTo>
                      <a:lnTo>
                        <a:pt x="66" y="54"/>
                      </a:lnTo>
                      <a:lnTo>
                        <a:pt x="72" y="46"/>
                      </a:lnTo>
                      <a:lnTo>
                        <a:pt x="74" y="36"/>
                      </a:lnTo>
                      <a:lnTo>
                        <a:pt x="74" y="31"/>
                      </a:lnTo>
                      <a:lnTo>
                        <a:pt x="73" y="27"/>
                      </a:lnTo>
                      <a:lnTo>
                        <a:pt x="70" y="23"/>
                      </a:lnTo>
                      <a:lnTo>
                        <a:pt x="68" y="20"/>
                      </a:lnTo>
                      <a:lnTo>
                        <a:pt x="64" y="17"/>
                      </a:lnTo>
                      <a:lnTo>
                        <a:pt x="60" y="15"/>
                      </a:lnTo>
                      <a:lnTo>
                        <a:pt x="62" y="0"/>
                      </a:lnTo>
                      <a:lnTo>
                        <a:pt x="73" y="5"/>
                      </a:lnTo>
                      <a:lnTo>
                        <a:pt x="80" y="13"/>
                      </a:lnTo>
                      <a:lnTo>
                        <a:pt x="86" y="23"/>
                      </a:lnTo>
                      <a:lnTo>
                        <a:pt x="87" y="36"/>
                      </a:lnTo>
                      <a:lnTo>
                        <a:pt x="86" y="48"/>
                      </a:lnTo>
                      <a:lnTo>
                        <a:pt x="82" y="58"/>
                      </a:lnTo>
                      <a:lnTo>
                        <a:pt x="76" y="66"/>
                      </a:lnTo>
                      <a:lnTo>
                        <a:pt x="67" y="72"/>
                      </a:lnTo>
                      <a:lnTo>
                        <a:pt x="56" y="75"/>
                      </a:lnTo>
                      <a:lnTo>
                        <a:pt x="44" y="76"/>
                      </a:lnTo>
                      <a:lnTo>
                        <a:pt x="31" y="75"/>
                      </a:lnTo>
                      <a:lnTo>
                        <a:pt x="20" y="72"/>
                      </a:lnTo>
                      <a:lnTo>
                        <a:pt x="11" y="66"/>
                      </a:lnTo>
                      <a:lnTo>
                        <a:pt x="4" y="58"/>
                      </a:lnTo>
                      <a:lnTo>
                        <a:pt x="1" y="48"/>
                      </a:lnTo>
                      <a:lnTo>
                        <a:pt x="0" y="37"/>
                      </a:lnTo>
                      <a:lnTo>
                        <a:pt x="1" y="27"/>
                      </a:lnTo>
                      <a:lnTo>
                        <a:pt x="4" y="18"/>
                      </a:lnTo>
                      <a:lnTo>
                        <a:pt x="11" y="9"/>
                      </a:lnTo>
                      <a:lnTo>
                        <a:pt x="20" y="4"/>
                      </a:lnTo>
                      <a:lnTo>
                        <a:pt x="30"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78"/>
                <p:cNvSpPr>
                  <a:spLocks/>
                </p:cNvSpPr>
                <p:nvPr/>
              </p:nvSpPr>
              <p:spPr bwMode="auto">
                <a:xfrm>
                  <a:off x="328" y="1460"/>
                  <a:ext cx="42" cy="32"/>
                </a:xfrm>
                <a:custGeom>
                  <a:avLst/>
                  <a:gdLst>
                    <a:gd name="T0" fmla="*/ 34 w 86"/>
                    <a:gd name="T1" fmla="*/ 0 h 65"/>
                    <a:gd name="T2" fmla="*/ 86 w 86"/>
                    <a:gd name="T3" fmla="*/ 0 h 65"/>
                    <a:gd name="T4" fmla="*/ 86 w 86"/>
                    <a:gd name="T5" fmla="*/ 15 h 65"/>
                    <a:gd name="T6" fmla="*/ 35 w 86"/>
                    <a:gd name="T7" fmla="*/ 15 h 65"/>
                    <a:gd name="T8" fmla="*/ 30 w 86"/>
                    <a:gd name="T9" fmla="*/ 15 h 65"/>
                    <a:gd name="T10" fmla="*/ 26 w 86"/>
                    <a:gd name="T11" fmla="*/ 15 h 65"/>
                    <a:gd name="T12" fmla="*/ 23 w 86"/>
                    <a:gd name="T13" fmla="*/ 16 h 65"/>
                    <a:gd name="T14" fmla="*/ 18 w 86"/>
                    <a:gd name="T15" fmla="*/ 18 h 65"/>
                    <a:gd name="T16" fmla="*/ 15 w 86"/>
                    <a:gd name="T17" fmla="*/ 22 h 65"/>
                    <a:gd name="T18" fmla="*/ 14 w 86"/>
                    <a:gd name="T19" fmla="*/ 26 h 65"/>
                    <a:gd name="T20" fmla="*/ 13 w 86"/>
                    <a:gd name="T21" fmla="*/ 30 h 65"/>
                    <a:gd name="T22" fmla="*/ 14 w 86"/>
                    <a:gd name="T23" fmla="*/ 36 h 65"/>
                    <a:gd name="T24" fmla="*/ 15 w 86"/>
                    <a:gd name="T25" fmla="*/ 40 h 65"/>
                    <a:gd name="T26" fmla="*/ 18 w 86"/>
                    <a:gd name="T27" fmla="*/ 44 h 65"/>
                    <a:gd name="T28" fmla="*/ 27 w 86"/>
                    <a:gd name="T29" fmla="*/ 49 h 65"/>
                    <a:gd name="T30" fmla="*/ 40 w 86"/>
                    <a:gd name="T31" fmla="*/ 50 h 65"/>
                    <a:gd name="T32" fmla="*/ 86 w 86"/>
                    <a:gd name="T33" fmla="*/ 50 h 65"/>
                    <a:gd name="T34" fmla="*/ 86 w 86"/>
                    <a:gd name="T35" fmla="*/ 65 h 65"/>
                    <a:gd name="T36" fmla="*/ 1 w 86"/>
                    <a:gd name="T37" fmla="*/ 65 h 65"/>
                    <a:gd name="T38" fmla="*/ 1 w 86"/>
                    <a:gd name="T39" fmla="*/ 50 h 65"/>
                    <a:gd name="T40" fmla="*/ 13 w 86"/>
                    <a:gd name="T41" fmla="*/ 50 h 65"/>
                    <a:gd name="T42" fmla="*/ 5 w 86"/>
                    <a:gd name="T43" fmla="*/ 44 h 65"/>
                    <a:gd name="T44" fmla="*/ 1 w 86"/>
                    <a:gd name="T45" fmla="*/ 36 h 65"/>
                    <a:gd name="T46" fmla="*/ 0 w 86"/>
                    <a:gd name="T47" fmla="*/ 26 h 65"/>
                    <a:gd name="T48" fmla="*/ 0 w 86"/>
                    <a:gd name="T49" fmla="*/ 20 h 65"/>
                    <a:gd name="T50" fmla="*/ 2 w 86"/>
                    <a:gd name="T51" fmla="*/ 13 h 65"/>
                    <a:gd name="T52" fmla="*/ 4 w 86"/>
                    <a:gd name="T53" fmla="*/ 10 h 65"/>
                    <a:gd name="T54" fmla="*/ 7 w 86"/>
                    <a:gd name="T55" fmla="*/ 7 h 65"/>
                    <a:gd name="T56" fmla="*/ 10 w 86"/>
                    <a:gd name="T57" fmla="*/ 4 h 65"/>
                    <a:gd name="T58" fmla="*/ 14 w 86"/>
                    <a:gd name="T59" fmla="*/ 2 h 65"/>
                    <a:gd name="T60" fmla="*/ 20 w 86"/>
                    <a:gd name="T61" fmla="*/ 0 h 65"/>
                    <a:gd name="T62" fmla="*/ 23 w 86"/>
                    <a:gd name="T63" fmla="*/ 0 h 65"/>
                    <a:gd name="T64" fmla="*/ 28 w 86"/>
                    <a:gd name="T65" fmla="*/ 0 h 65"/>
                    <a:gd name="T66" fmla="*/ 34 w 86"/>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5">
                      <a:moveTo>
                        <a:pt x="34" y="0"/>
                      </a:moveTo>
                      <a:lnTo>
                        <a:pt x="86" y="0"/>
                      </a:lnTo>
                      <a:lnTo>
                        <a:pt x="86" y="15"/>
                      </a:lnTo>
                      <a:lnTo>
                        <a:pt x="35" y="15"/>
                      </a:lnTo>
                      <a:lnTo>
                        <a:pt x="30" y="15"/>
                      </a:lnTo>
                      <a:lnTo>
                        <a:pt x="26" y="15"/>
                      </a:lnTo>
                      <a:lnTo>
                        <a:pt x="23" y="16"/>
                      </a:lnTo>
                      <a:lnTo>
                        <a:pt x="18" y="18"/>
                      </a:lnTo>
                      <a:lnTo>
                        <a:pt x="15" y="22"/>
                      </a:lnTo>
                      <a:lnTo>
                        <a:pt x="14" y="26"/>
                      </a:lnTo>
                      <a:lnTo>
                        <a:pt x="13" y="30"/>
                      </a:lnTo>
                      <a:lnTo>
                        <a:pt x="14" y="36"/>
                      </a:lnTo>
                      <a:lnTo>
                        <a:pt x="15" y="40"/>
                      </a:lnTo>
                      <a:lnTo>
                        <a:pt x="18" y="44"/>
                      </a:lnTo>
                      <a:lnTo>
                        <a:pt x="27" y="49"/>
                      </a:lnTo>
                      <a:lnTo>
                        <a:pt x="40" y="50"/>
                      </a:lnTo>
                      <a:lnTo>
                        <a:pt x="86" y="50"/>
                      </a:lnTo>
                      <a:lnTo>
                        <a:pt x="86" y="65"/>
                      </a:lnTo>
                      <a:lnTo>
                        <a:pt x="1" y="65"/>
                      </a:lnTo>
                      <a:lnTo>
                        <a:pt x="1" y="50"/>
                      </a:lnTo>
                      <a:lnTo>
                        <a:pt x="13" y="50"/>
                      </a:lnTo>
                      <a:lnTo>
                        <a:pt x="5" y="44"/>
                      </a:lnTo>
                      <a:lnTo>
                        <a:pt x="1" y="36"/>
                      </a:lnTo>
                      <a:lnTo>
                        <a:pt x="0" y="26"/>
                      </a:lnTo>
                      <a:lnTo>
                        <a:pt x="0" y="20"/>
                      </a:lnTo>
                      <a:lnTo>
                        <a:pt x="2" y="13"/>
                      </a:lnTo>
                      <a:lnTo>
                        <a:pt x="4" y="10"/>
                      </a:lnTo>
                      <a:lnTo>
                        <a:pt x="7" y="7"/>
                      </a:lnTo>
                      <a:lnTo>
                        <a:pt x="10" y="4"/>
                      </a:lnTo>
                      <a:lnTo>
                        <a:pt x="14" y="2"/>
                      </a:lnTo>
                      <a:lnTo>
                        <a:pt x="20" y="0"/>
                      </a:lnTo>
                      <a:lnTo>
                        <a:pt x="23" y="0"/>
                      </a:lnTo>
                      <a:lnTo>
                        <a:pt x="28"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1979"/>
                <p:cNvSpPr>
                  <a:spLocks/>
                </p:cNvSpPr>
                <p:nvPr/>
              </p:nvSpPr>
              <p:spPr bwMode="auto">
                <a:xfrm>
                  <a:off x="313" y="1432"/>
                  <a:ext cx="58" cy="20"/>
                </a:xfrm>
                <a:custGeom>
                  <a:avLst/>
                  <a:gdLst>
                    <a:gd name="T0" fmla="*/ 114 w 115"/>
                    <a:gd name="T1" fmla="*/ 0 h 40"/>
                    <a:gd name="T2" fmla="*/ 115 w 115"/>
                    <a:gd name="T3" fmla="*/ 5 h 40"/>
                    <a:gd name="T4" fmla="*/ 115 w 115"/>
                    <a:gd name="T5" fmla="*/ 10 h 40"/>
                    <a:gd name="T6" fmla="*/ 115 w 115"/>
                    <a:gd name="T7" fmla="*/ 15 h 40"/>
                    <a:gd name="T8" fmla="*/ 114 w 115"/>
                    <a:gd name="T9" fmla="*/ 18 h 40"/>
                    <a:gd name="T10" fmla="*/ 113 w 115"/>
                    <a:gd name="T11" fmla="*/ 22 h 40"/>
                    <a:gd name="T12" fmla="*/ 110 w 115"/>
                    <a:gd name="T13" fmla="*/ 26 h 40"/>
                    <a:gd name="T14" fmla="*/ 106 w 115"/>
                    <a:gd name="T15" fmla="*/ 28 h 40"/>
                    <a:gd name="T16" fmla="*/ 104 w 115"/>
                    <a:gd name="T17" fmla="*/ 29 h 40"/>
                    <a:gd name="T18" fmla="*/ 101 w 115"/>
                    <a:gd name="T19" fmla="*/ 29 h 40"/>
                    <a:gd name="T20" fmla="*/ 95 w 115"/>
                    <a:gd name="T21" fmla="*/ 29 h 40"/>
                    <a:gd name="T22" fmla="*/ 90 w 115"/>
                    <a:gd name="T23" fmla="*/ 30 h 40"/>
                    <a:gd name="T24" fmla="*/ 42 w 115"/>
                    <a:gd name="T25" fmla="*/ 30 h 40"/>
                    <a:gd name="T26" fmla="*/ 42 w 115"/>
                    <a:gd name="T27" fmla="*/ 40 h 40"/>
                    <a:gd name="T28" fmla="*/ 29 w 115"/>
                    <a:gd name="T29" fmla="*/ 40 h 40"/>
                    <a:gd name="T30" fmla="*/ 29 w 115"/>
                    <a:gd name="T31" fmla="*/ 30 h 40"/>
                    <a:gd name="T32" fmla="*/ 9 w 115"/>
                    <a:gd name="T33" fmla="*/ 30 h 40"/>
                    <a:gd name="T34" fmla="*/ 0 w 115"/>
                    <a:gd name="T35" fmla="*/ 15 h 40"/>
                    <a:gd name="T36" fmla="*/ 29 w 115"/>
                    <a:gd name="T37" fmla="*/ 15 h 40"/>
                    <a:gd name="T38" fmla="*/ 29 w 115"/>
                    <a:gd name="T39" fmla="*/ 1 h 40"/>
                    <a:gd name="T40" fmla="*/ 42 w 115"/>
                    <a:gd name="T41" fmla="*/ 1 h 40"/>
                    <a:gd name="T42" fmla="*/ 42 w 115"/>
                    <a:gd name="T43" fmla="*/ 15 h 40"/>
                    <a:gd name="T44" fmla="*/ 90 w 115"/>
                    <a:gd name="T45" fmla="*/ 15 h 40"/>
                    <a:gd name="T46" fmla="*/ 94 w 115"/>
                    <a:gd name="T47" fmla="*/ 14 h 40"/>
                    <a:gd name="T48" fmla="*/ 96 w 115"/>
                    <a:gd name="T49" fmla="*/ 14 h 40"/>
                    <a:gd name="T50" fmla="*/ 97 w 115"/>
                    <a:gd name="T51" fmla="*/ 14 h 40"/>
                    <a:gd name="T52" fmla="*/ 100 w 115"/>
                    <a:gd name="T53" fmla="*/ 13 h 40"/>
                    <a:gd name="T54" fmla="*/ 101 w 115"/>
                    <a:gd name="T55" fmla="*/ 12 h 40"/>
                    <a:gd name="T56" fmla="*/ 102 w 115"/>
                    <a:gd name="T57" fmla="*/ 10 h 40"/>
                    <a:gd name="T58" fmla="*/ 102 w 115"/>
                    <a:gd name="T59" fmla="*/ 7 h 40"/>
                    <a:gd name="T60" fmla="*/ 102 w 115"/>
                    <a:gd name="T61" fmla="*/ 4 h 40"/>
                    <a:gd name="T62" fmla="*/ 102 w 115"/>
                    <a:gd name="T63" fmla="*/ 1 h 40"/>
                    <a:gd name="T64" fmla="*/ 114 w 115"/>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40">
                      <a:moveTo>
                        <a:pt x="114" y="0"/>
                      </a:moveTo>
                      <a:lnTo>
                        <a:pt x="115" y="5"/>
                      </a:lnTo>
                      <a:lnTo>
                        <a:pt x="115" y="10"/>
                      </a:lnTo>
                      <a:lnTo>
                        <a:pt x="115" y="15"/>
                      </a:lnTo>
                      <a:lnTo>
                        <a:pt x="114" y="18"/>
                      </a:lnTo>
                      <a:lnTo>
                        <a:pt x="113" y="22"/>
                      </a:lnTo>
                      <a:lnTo>
                        <a:pt x="110" y="26"/>
                      </a:lnTo>
                      <a:lnTo>
                        <a:pt x="106" y="28"/>
                      </a:lnTo>
                      <a:lnTo>
                        <a:pt x="104" y="29"/>
                      </a:lnTo>
                      <a:lnTo>
                        <a:pt x="101" y="29"/>
                      </a:lnTo>
                      <a:lnTo>
                        <a:pt x="95" y="29"/>
                      </a:lnTo>
                      <a:lnTo>
                        <a:pt x="90" y="30"/>
                      </a:lnTo>
                      <a:lnTo>
                        <a:pt x="42" y="30"/>
                      </a:lnTo>
                      <a:lnTo>
                        <a:pt x="42" y="40"/>
                      </a:lnTo>
                      <a:lnTo>
                        <a:pt x="29" y="40"/>
                      </a:lnTo>
                      <a:lnTo>
                        <a:pt x="29" y="30"/>
                      </a:lnTo>
                      <a:lnTo>
                        <a:pt x="9" y="30"/>
                      </a:lnTo>
                      <a:lnTo>
                        <a:pt x="0" y="15"/>
                      </a:lnTo>
                      <a:lnTo>
                        <a:pt x="29" y="15"/>
                      </a:lnTo>
                      <a:lnTo>
                        <a:pt x="29" y="1"/>
                      </a:lnTo>
                      <a:lnTo>
                        <a:pt x="42" y="1"/>
                      </a:lnTo>
                      <a:lnTo>
                        <a:pt x="42" y="15"/>
                      </a:lnTo>
                      <a:lnTo>
                        <a:pt x="90" y="15"/>
                      </a:lnTo>
                      <a:lnTo>
                        <a:pt x="94" y="14"/>
                      </a:lnTo>
                      <a:lnTo>
                        <a:pt x="96" y="14"/>
                      </a:lnTo>
                      <a:lnTo>
                        <a:pt x="97" y="14"/>
                      </a:lnTo>
                      <a:lnTo>
                        <a:pt x="100" y="13"/>
                      </a:lnTo>
                      <a:lnTo>
                        <a:pt x="101" y="12"/>
                      </a:lnTo>
                      <a:lnTo>
                        <a:pt x="102" y="10"/>
                      </a:lnTo>
                      <a:lnTo>
                        <a:pt x="102" y="7"/>
                      </a:lnTo>
                      <a:lnTo>
                        <a:pt x="102" y="4"/>
                      </a:lnTo>
                      <a:lnTo>
                        <a:pt x="102" y="1"/>
                      </a:lnTo>
                      <a:lnTo>
                        <a:pt x="1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1980"/>
                <p:cNvSpPr>
                  <a:spLocks/>
                </p:cNvSpPr>
                <p:nvPr/>
              </p:nvSpPr>
              <p:spPr bwMode="auto">
                <a:xfrm>
                  <a:off x="312" y="1360"/>
                  <a:ext cx="58" cy="46"/>
                </a:xfrm>
                <a:custGeom>
                  <a:avLst/>
                  <a:gdLst>
                    <a:gd name="T0" fmla="*/ 0 w 116"/>
                    <a:gd name="T1" fmla="*/ 0 h 92"/>
                    <a:gd name="T2" fmla="*/ 13 w 116"/>
                    <a:gd name="T3" fmla="*/ 0 h 92"/>
                    <a:gd name="T4" fmla="*/ 13 w 116"/>
                    <a:gd name="T5" fmla="*/ 38 h 92"/>
                    <a:gd name="T6" fmla="*/ 116 w 116"/>
                    <a:gd name="T7" fmla="*/ 38 h 92"/>
                    <a:gd name="T8" fmla="*/ 116 w 116"/>
                    <a:gd name="T9" fmla="*/ 53 h 92"/>
                    <a:gd name="T10" fmla="*/ 13 w 116"/>
                    <a:gd name="T11" fmla="*/ 53 h 92"/>
                    <a:gd name="T12" fmla="*/ 13 w 116"/>
                    <a:gd name="T13" fmla="*/ 92 h 92"/>
                    <a:gd name="T14" fmla="*/ 0 w 116"/>
                    <a:gd name="T15" fmla="*/ 92 h 92"/>
                    <a:gd name="T16" fmla="*/ 0 w 116"/>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92">
                      <a:moveTo>
                        <a:pt x="0" y="0"/>
                      </a:moveTo>
                      <a:lnTo>
                        <a:pt x="13" y="0"/>
                      </a:lnTo>
                      <a:lnTo>
                        <a:pt x="13" y="38"/>
                      </a:lnTo>
                      <a:lnTo>
                        <a:pt x="116" y="38"/>
                      </a:lnTo>
                      <a:lnTo>
                        <a:pt x="116" y="53"/>
                      </a:lnTo>
                      <a:lnTo>
                        <a:pt x="13" y="53"/>
                      </a:lnTo>
                      <a:lnTo>
                        <a:pt x="13"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1981"/>
                <p:cNvSpPr>
                  <a:spLocks/>
                </p:cNvSpPr>
                <p:nvPr/>
              </p:nvSpPr>
              <p:spPr bwMode="auto">
                <a:xfrm>
                  <a:off x="328" y="1331"/>
                  <a:ext cx="42" cy="22"/>
                </a:xfrm>
                <a:custGeom>
                  <a:avLst/>
                  <a:gdLst>
                    <a:gd name="T0" fmla="*/ 3 w 86"/>
                    <a:gd name="T1" fmla="*/ 0 h 45"/>
                    <a:gd name="T2" fmla="*/ 16 w 86"/>
                    <a:gd name="T3" fmla="*/ 5 h 45"/>
                    <a:gd name="T4" fmla="*/ 14 w 86"/>
                    <a:gd name="T5" fmla="*/ 10 h 45"/>
                    <a:gd name="T6" fmla="*/ 13 w 86"/>
                    <a:gd name="T7" fmla="*/ 14 h 45"/>
                    <a:gd name="T8" fmla="*/ 14 w 86"/>
                    <a:gd name="T9" fmla="*/ 19 h 45"/>
                    <a:gd name="T10" fmla="*/ 16 w 86"/>
                    <a:gd name="T11" fmla="*/ 22 h 45"/>
                    <a:gd name="T12" fmla="*/ 20 w 86"/>
                    <a:gd name="T13" fmla="*/ 25 h 45"/>
                    <a:gd name="T14" fmla="*/ 24 w 86"/>
                    <a:gd name="T15" fmla="*/ 27 h 45"/>
                    <a:gd name="T16" fmla="*/ 31 w 86"/>
                    <a:gd name="T17" fmla="*/ 29 h 45"/>
                    <a:gd name="T18" fmla="*/ 40 w 86"/>
                    <a:gd name="T19" fmla="*/ 30 h 45"/>
                    <a:gd name="T20" fmla="*/ 86 w 86"/>
                    <a:gd name="T21" fmla="*/ 30 h 45"/>
                    <a:gd name="T22" fmla="*/ 86 w 86"/>
                    <a:gd name="T23" fmla="*/ 45 h 45"/>
                    <a:gd name="T24" fmla="*/ 1 w 86"/>
                    <a:gd name="T25" fmla="*/ 45 h 45"/>
                    <a:gd name="T26" fmla="*/ 1 w 86"/>
                    <a:gd name="T27" fmla="*/ 31 h 45"/>
                    <a:gd name="T28" fmla="*/ 13 w 86"/>
                    <a:gd name="T29" fmla="*/ 31 h 45"/>
                    <a:gd name="T30" fmla="*/ 8 w 86"/>
                    <a:gd name="T31" fmla="*/ 27 h 45"/>
                    <a:gd name="T32" fmla="*/ 4 w 86"/>
                    <a:gd name="T33" fmla="*/ 25 h 45"/>
                    <a:gd name="T34" fmla="*/ 2 w 86"/>
                    <a:gd name="T35" fmla="*/ 22 h 45"/>
                    <a:gd name="T36" fmla="*/ 0 w 86"/>
                    <a:gd name="T37" fmla="*/ 19 h 45"/>
                    <a:gd name="T38" fmla="*/ 0 w 86"/>
                    <a:gd name="T39" fmla="*/ 14 h 45"/>
                    <a:gd name="T40" fmla="*/ 0 w 86"/>
                    <a:gd name="T41" fmla="*/ 9 h 45"/>
                    <a:gd name="T42" fmla="*/ 1 w 86"/>
                    <a:gd name="T43" fmla="*/ 5 h 45"/>
                    <a:gd name="T44" fmla="*/ 3 w 86"/>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45">
                      <a:moveTo>
                        <a:pt x="3" y="0"/>
                      </a:moveTo>
                      <a:lnTo>
                        <a:pt x="16" y="5"/>
                      </a:lnTo>
                      <a:lnTo>
                        <a:pt x="14" y="10"/>
                      </a:lnTo>
                      <a:lnTo>
                        <a:pt x="13" y="14"/>
                      </a:lnTo>
                      <a:lnTo>
                        <a:pt x="14" y="19"/>
                      </a:lnTo>
                      <a:lnTo>
                        <a:pt x="16" y="22"/>
                      </a:lnTo>
                      <a:lnTo>
                        <a:pt x="20" y="25"/>
                      </a:lnTo>
                      <a:lnTo>
                        <a:pt x="24" y="27"/>
                      </a:lnTo>
                      <a:lnTo>
                        <a:pt x="31" y="29"/>
                      </a:lnTo>
                      <a:lnTo>
                        <a:pt x="40" y="30"/>
                      </a:lnTo>
                      <a:lnTo>
                        <a:pt x="86" y="30"/>
                      </a:lnTo>
                      <a:lnTo>
                        <a:pt x="86" y="45"/>
                      </a:lnTo>
                      <a:lnTo>
                        <a:pt x="1" y="45"/>
                      </a:lnTo>
                      <a:lnTo>
                        <a:pt x="1" y="31"/>
                      </a:lnTo>
                      <a:lnTo>
                        <a:pt x="13" y="31"/>
                      </a:lnTo>
                      <a:lnTo>
                        <a:pt x="8" y="27"/>
                      </a:lnTo>
                      <a:lnTo>
                        <a:pt x="4" y="25"/>
                      </a:lnTo>
                      <a:lnTo>
                        <a:pt x="2" y="22"/>
                      </a:lnTo>
                      <a:lnTo>
                        <a:pt x="0" y="19"/>
                      </a:lnTo>
                      <a:lnTo>
                        <a:pt x="0" y="14"/>
                      </a:lnTo>
                      <a:lnTo>
                        <a:pt x="0" y="9"/>
                      </a:lnTo>
                      <a:lnTo>
                        <a:pt x="1" y="5"/>
                      </a:lnTo>
                      <a:lnTo>
                        <a:pt x="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1982"/>
                <p:cNvSpPr>
                  <a:spLocks noEditPoints="1"/>
                </p:cNvSpPr>
                <p:nvPr/>
              </p:nvSpPr>
              <p:spPr bwMode="auto">
                <a:xfrm>
                  <a:off x="328" y="1291"/>
                  <a:ext cx="43" cy="37"/>
                </a:xfrm>
                <a:custGeom>
                  <a:avLst/>
                  <a:gdLst>
                    <a:gd name="T0" fmla="*/ 48 w 87"/>
                    <a:gd name="T1" fmla="*/ 31 h 75"/>
                    <a:gd name="T2" fmla="*/ 50 w 87"/>
                    <a:gd name="T3" fmla="*/ 47 h 75"/>
                    <a:gd name="T4" fmla="*/ 52 w 87"/>
                    <a:gd name="T5" fmla="*/ 53 h 75"/>
                    <a:gd name="T6" fmla="*/ 56 w 87"/>
                    <a:gd name="T7" fmla="*/ 59 h 75"/>
                    <a:gd name="T8" fmla="*/ 62 w 87"/>
                    <a:gd name="T9" fmla="*/ 60 h 75"/>
                    <a:gd name="T10" fmla="*/ 68 w 87"/>
                    <a:gd name="T11" fmla="*/ 59 h 75"/>
                    <a:gd name="T12" fmla="*/ 73 w 87"/>
                    <a:gd name="T13" fmla="*/ 53 h 75"/>
                    <a:gd name="T14" fmla="*/ 74 w 87"/>
                    <a:gd name="T15" fmla="*/ 46 h 75"/>
                    <a:gd name="T16" fmla="*/ 72 w 87"/>
                    <a:gd name="T17" fmla="*/ 36 h 75"/>
                    <a:gd name="T18" fmla="*/ 67 w 87"/>
                    <a:gd name="T19" fmla="*/ 28 h 75"/>
                    <a:gd name="T20" fmla="*/ 62 w 87"/>
                    <a:gd name="T21" fmla="*/ 24 h 75"/>
                    <a:gd name="T22" fmla="*/ 54 w 87"/>
                    <a:gd name="T23" fmla="*/ 22 h 75"/>
                    <a:gd name="T24" fmla="*/ 44 w 87"/>
                    <a:gd name="T25" fmla="*/ 22 h 75"/>
                    <a:gd name="T26" fmla="*/ 86 w 87"/>
                    <a:gd name="T27" fmla="*/ 15 h 75"/>
                    <a:gd name="T28" fmla="*/ 75 w 87"/>
                    <a:gd name="T29" fmla="*/ 20 h 75"/>
                    <a:gd name="T30" fmla="*/ 82 w 87"/>
                    <a:gd name="T31" fmla="*/ 29 h 75"/>
                    <a:gd name="T32" fmla="*/ 87 w 87"/>
                    <a:gd name="T33" fmla="*/ 41 h 75"/>
                    <a:gd name="T34" fmla="*/ 86 w 87"/>
                    <a:gd name="T35" fmla="*/ 60 h 75"/>
                    <a:gd name="T36" fmla="*/ 73 w 87"/>
                    <a:gd name="T37" fmla="*/ 74 h 75"/>
                    <a:gd name="T38" fmla="*/ 56 w 87"/>
                    <a:gd name="T39" fmla="*/ 75 h 75"/>
                    <a:gd name="T40" fmla="*/ 47 w 87"/>
                    <a:gd name="T41" fmla="*/ 70 h 75"/>
                    <a:gd name="T42" fmla="*/ 40 w 87"/>
                    <a:gd name="T43" fmla="*/ 62 h 75"/>
                    <a:gd name="T44" fmla="*/ 38 w 87"/>
                    <a:gd name="T45" fmla="*/ 52 h 75"/>
                    <a:gd name="T46" fmla="*/ 34 w 87"/>
                    <a:gd name="T47" fmla="*/ 32 h 75"/>
                    <a:gd name="T48" fmla="*/ 29 w 87"/>
                    <a:gd name="T49" fmla="*/ 22 h 75"/>
                    <a:gd name="T50" fmla="*/ 24 w 87"/>
                    <a:gd name="T51" fmla="*/ 22 h 75"/>
                    <a:gd name="T52" fmla="*/ 17 w 87"/>
                    <a:gd name="T53" fmla="*/ 25 h 75"/>
                    <a:gd name="T54" fmla="*/ 13 w 87"/>
                    <a:gd name="T55" fmla="*/ 34 h 75"/>
                    <a:gd name="T56" fmla="*/ 13 w 87"/>
                    <a:gd name="T57" fmla="*/ 45 h 75"/>
                    <a:gd name="T58" fmla="*/ 16 w 87"/>
                    <a:gd name="T59" fmla="*/ 52 h 75"/>
                    <a:gd name="T60" fmla="*/ 22 w 87"/>
                    <a:gd name="T61" fmla="*/ 57 h 75"/>
                    <a:gd name="T62" fmla="*/ 25 w 87"/>
                    <a:gd name="T63" fmla="*/ 74 h 75"/>
                    <a:gd name="T64" fmla="*/ 14 w 87"/>
                    <a:gd name="T65" fmla="*/ 71 h 75"/>
                    <a:gd name="T66" fmla="*/ 8 w 87"/>
                    <a:gd name="T67" fmla="*/ 64 h 75"/>
                    <a:gd name="T68" fmla="*/ 2 w 87"/>
                    <a:gd name="T69" fmla="*/ 55 h 75"/>
                    <a:gd name="T70" fmla="*/ 0 w 87"/>
                    <a:gd name="T71" fmla="*/ 37 h 75"/>
                    <a:gd name="T72" fmla="*/ 1 w 87"/>
                    <a:gd name="T73" fmla="*/ 24 h 75"/>
                    <a:gd name="T74" fmla="*/ 4 w 87"/>
                    <a:gd name="T75" fmla="*/ 15 h 75"/>
                    <a:gd name="T76" fmla="*/ 9 w 87"/>
                    <a:gd name="T77" fmla="*/ 10 h 75"/>
                    <a:gd name="T78" fmla="*/ 18 w 87"/>
                    <a:gd name="T79" fmla="*/ 6 h 75"/>
                    <a:gd name="T80" fmla="*/ 25 w 87"/>
                    <a:gd name="T81" fmla="*/ 5 h 75"/>
                    <a:gd name="T82" fmla="*/ 49 w 87"/>
                    <a:gd name="T83" fmla="*/ 5 h 75"/>
                    <a:gd name="T84" fmla="*/ 74 w 87"/>
                    <a:gd name="T85" fmla="*/ 4 h 75"/>
                    <a:gd name="T86" fmla="*/ 86 w 87"/>
                    <a:gd name="T8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5">
                      <a:moveTo>
                        <a:pt x="44" y="22"/>
                      </a:moveTo>
                      <a:lnTo>
                        <a:pt x="48" y="31"/>
                      </a:lnTo>
                      <a:lnTo>
                        <a:pt x="50" y="42"/>
                      </a:lnTo>
                      <a:lnTo>
                        <a:pt x="50" y="47"/>
                      </a:lnTo>
                      <a:lnTo>
                        <a:pt x="51" y="51"/>
                      </a:lnTo>
                      <a:lnTo>
                        <a:pt x="52" y="53"/>
                      </a:lnTo>
                      <a:lnTo>
                        <a:pt x="54" y="57"/>
                      </a:lnTo>
                      <a:lnTo>
                        <a:pt x="56" y="59"/>
                      </a:lnTo>
                      <a:lnTo>
                        <a:pt x="59" y="60"/>
                      </a:lnTo>
                      <a:lnTo>
                        <a:pt x="62" y="60"/>
                      </a:lnTo>
                      <a:lnTo>
                        <a:pt x="65" y="60"/>
                      </a:lnTo>
                      <a:lnTo>
                        <a:pt x="68" y="59"/>
                      </a:lnTo>
                      <a:lnTo>
                        <a:pt x="70" y="57"/>
                      </a:lnTo>
                      <a:lnTo>
                        <a:pt x="73" y="53"/>
                      </a:lnTo>
                      <a:lnTo>
                        <a:pt x="74" y="50"/>
                      </a:lnTo>
                      <a:lnTo>
                        <a:pt x="74" y="46"/>
                      </a:lnTo>
                      <a:lnTo>
                        <a:pt x="74" y="40"/>
                      </a:lnTo>
                      <a:lnTo>
                        <a:pt x="72" y="36"/>
                      </a:lnTo>
                      <a:lnTo>
                        <a:pt x="70" y="32"/>
                      </a:lnTo>
                      <a:lnTo>
                        <a:pt x="67" y="28"/>
                      </a:lnTo>
                      <a:lnTo>
                        <a:pt x="65" y="26"/>
                      </a:lnTo>
                      <a:lnTo>
                        <a:pt x="62" y="24"/>
                      </a:lnTo>
                      <a:lnTo>
                        <a:pt x="59" y="23"/>
                      </a:lnTo>
                      <a:lnTo>
                        <a:pt x="54" y="22"/>
                      </a:lnTo>
                      <a:lnTo>
                        <a:pt x="50" y="22"/>
                      </a:lnTo>
                      <a:lnTo>
                        <a:pt x="44" y="22"/>
                      </a:lnTo>
                      <a:close/>
                      <a:moveTo>
                        <a:pt x="86" y="0"/>
                      </a:moveTo>
                      <a:lnTo>
                        <a:pt x="86" y="15"/>
                      </a:lnTo>
                      <a:lnTo>
                        <a:pt x="80" y="19"/>
                      </a:lnTo>
                      <a:lnTo>
                        <a:pt x="75" y="20"/>
                      </a:lnTo>
                      <a:lnTo>
                        <a:pt x="79" y="25"/>
                      </a:lnTo>
                      <a:lnTo>
                        <a:pt x="82" y="29"/>
                      </a:lnTo>
                      <a:lnTo>
                        <a:pt x="85" y="35"/>
                      </a:lnTo>
                      <a:lnTo>
                        <a:pt x="87" y="41"/>
                      </a:lnTo>
                      <a:lnTo>
                        <a:pt x="87" y="49"/>
                      </a:lnTo>
                      <a:lnTo>
                        <a:pt x="86" y="60"/>
                      </a:lnTo>
                      <a:lnTo>
                        <a:pt x="80" y="68"/>
                      </a:lnTo>
                      <a:lnTo>
                        <a:pt x="73" y="74"/>
                      </a:lnTo>
                      <a:lnTo>
                        <a:pt x="63" y="75"/>
                      </a:lnTo>
                      <a:lnTo>
                        <a:pt x="56" y="75"/>
                      </a:lnTo>
                      <a:lnTo>
                        <a:pt x="51" y="73"/>
                      </a:lnTo>
                      <a:lnTo>
                        <a:pt x="47" y="70"/>
                      </a:lnTo>
                      <a:lnTo>
                        <a:pt x="43" y="66"/>
                      </a:lnTo>
                      <a:lnTo>
                        <a:pt x="40" y="62"/>
                      </a:lnTo>
                      <a:lnTo>
                        <a:pt x="39" y="57"/>
                      </a:lnTo>
                      <a:lnTo>
                        <a:pt x="38" y="52"/>
                      </a:lnTo>
                      <a:lnTo>
                        <a:pt x="37" y="45"/>
                      </a:lnTo>
                      <a:lnTo>
                        <a:pt x="34" y="32"/>
                      </a:lnTo>
                      <a:lnTo>
                        <a:pt x="31" y="22"/>
                      </a:lnTo>
                      <a:lnTo>
                        <a:pt x="29" y="22"/>
                      </a:lnTo>
                      <a:lnTo>
                        <a:pt x="28" y="22"/>
                      </a:lnTo>
                      <a:lnTo>
                        <a:pt x="24" y="22"/>
                      </a:lnTo>
                      <a:lnTo>
                        <a:pt x="20" y="23"/>
                      </a:lnTo>
                      <a:lnTo>
                        <a:pt x="17" y="25"/>
                      </a:lnTo>
                      <a:lnTo>
                        <a:pt x="15" y="28"/>
                      </a:lnTo>
                      <a:lnTo>
                        <a:pt x="13" y="34"/>
                      </a:lnTo>
                      <a:lnTo>
                        <a:pt x="13" y="39"/>
                      </a:lnTo>
                      <a:lnTo>
                        <a:pt x="13" y="45"/>
                      </a:lnTo>
                      <a:lnTo>
                        <a:pt x="14" y="49"/>
                      </a:lnTo>
                      <a:lnTo>
                        <a:pt x="16" y="52"/>
                      </a:lnTo>
                      <a:lnTo>
                        <a:pt x="18" y="55"/>
                      </a:lnTo>
                      <a:lnTo>
                        <a:pt x="22" y="57"/>
                      </a:lnTo>
                      <a:lnTo>
                        <a:pt x="26" y="59"/>
                      </a:lnTo>
                      <a:lnTo>
                        <a:pt x="25" y="74"/>
                      </a:lnTo>
                      <a:lnTo>
                        <a:pt x="20" y="73"/>
                      </a:lnTo>
                      <a:lnTo>
                        <a:pt x="14" y="71"/>
                      </a:lnTo>
                      <a:lnTo>
                        <a:pt x="11" y="67"/>
                      </a:lnTo>
                      <a:lnTo>
                        <a:pt x="8" y="64"/>
                      </a:lnTo>
                      <a:lnTo>
                        <a:pt x="4" y="60"/>
                      </a:lnTo>
                      <a:lnTo>
                        <a:pt x="2" y="55"/>
                      </a:lnTo>
                      <a:lnTo>
                        <a:pt x="0" y="47"/>
                      </a:lnTo>
                      <a:lnTo>
                        <a:pt x="0" y="37"/>
                      </a:lnTo>
                      <a:lnTo>
                        <a:pt x="0" y="31"/>
                      </a:lnTo>
                      <a:lnTo>
                        <a:pt x="1" y="24"/>
                      </a:lnTo>
                      <a:lnTo>
                        <a:pt x="2" y="20"/>
                      </a:lnTo>
                      <a:lnTo>
                        <a:pt x="4" y="15"/>
                      </a:lnTo>
                      <a:lnTo>
                        <a:pt x="5" y="12"/>
                      </a:lnTo>
                      <a:lnTo>
                        <a:pt x="9" y="10"/>
                      </a:lnTo>
                      <a:lnTo>
                        <a:pt x="13" y="7"/>
                      </a:lnTo>
                      <a:lnTo>
                        <a:pt x="18" y="6"/>
                      </a:lnTo>
                      <a:lnTo>
                        <a:pt x="21" y="6"/>
                      </a:lnTo>
                      <a:lnTo>
                        <a:pt x="25" y="5"/>
                      </a:lnTo>
                      <a:lnTo>
                        <a:pt x="30" y="5"/>
                      </a:lnTo>
                      <a:lnTo>
                        <a:pt x="49" y="5"/>
                      </a:lnTo>
                      <a:lnTo>
                        <a:pt x="64" y="5"/>
                      </a:lnTo>
                      <a:lnTo>
                        <a:pt x="74" y="4"/>
                      </a:lnTo>
                      <a:lnTo>
                        <a:pt x="80" y="2"/>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1983"/>
                <p:cNvSpPr>
                  <a:spLocks/>
                </p:cNvSpPr>
                <p:nvPr/>
              </p:nvSpPr>
              <p:spPr bwMode="auto">
                <a:xfrm>
                  <a:off x="311" y="1261"/>
                  <a:ext cx="59" cy="24"/>
                </a:xfrm>
                <a:custGeom>
                  <a:avLst/>
                  <a:gdLst>
                    <a:gd name="T0" fmla="*/ 1 w 118"/>
                    <a:gd name="T1" fmla="*/ 0 h 48"/>
                    <a:gd name="T2" fmla="*/ 14 w 118"/>
                    <a:gd name="T3" fmla="*/ 2 h 48"/>
                    <a:gd name="T4" fmla="*/ 14 w 118"/>
                    <a:gd name="T5" fmla="*/ 6 h 48"/>
                    <a:gd name="T6" fmla="*/ 13 w 118"/>
                    <a:gd name="T7" fmla="*/ 9 h 48"/>
                    <a:gd name="T8" fmla="*/ 14 w 118"/>
                    <a:gd name="T9" fmla="*/ 14 h 48"/>
                    <a:gd name="T10" fmla="*/ 15 w 118"/>
                    <a:gd name="T11" fmla="*/ 17 h 48"/>
                    <a:gd name="T12" fmla="*/ 16 w 118"/>
                    <a:gd name="T13" fmla="*/ 19 h 48"/>
                    <a:gd name="T14" fmla="*/ 18 w 118"/>
                    <a:gd name="T15" fmla="*/ 20 h 48"/>
                    <a:gd name="T16" fmla="*/ 21 w 118"/>
                    <a:gd name="T17" fmla="*/ 21 h 48"/>
                    <a:gd name="T18" fmla="*/ 26 w 118"/>
                    <a:gd name="T19" fmla="*/ 21 h 48"/>
                    <a:gd name="T20" fmla="*/ 33 w 118"/>
                    <a:gd name="T21" fmla="*/ 21 h 48"/>
                    <a:gd name="T22" fmla="*/ 33 w 118"/>
                    <a:gd name="T23" fmla="*/ 6 h 48"/>
                    <a:gd name="T24" fmla="*/ 46 w 118"/>
                    <a:gd name="T25" fmla="*/ 6 h 48"/>
                    <a:gd name="T26" fmla="*/ 46 w 118"/>
                    <a:gd name="T27" fmla="*/ 21 h 48"/>
                    <a:gd name="T28" fmla="*/ 118 w 118"/>
                    <a:gd name="T29" fmla="*/ 21 h 48"/>
                    <a:gd name="T30" fmla="*/ 118 w 118"/>
                    <a:gd name="T31" fmla="*/ 37 h 48"/>
                    <a:gd name="T32" fmla="*/ 46 w 118"/>
                    <a:gd name="T33" fmla="*/ 37 h 48"/>
                    <a:gd name="T34" fmla="*/ 46 w 118"/>
                    <a:gd name="T35" fmla="*/ 48 h 48"/>
                    <a:gd name="T36" fmla="*/ 33 w 118"/>
                    <a:gd name="T37" fmla="*/ 48 h 48"/>
                    <a:gd name="T38" fmla="*/ 33 w 118"/>
                    <a:gd name="T39" fmla="*/ 37 h 48"/>
                    <a:gd name="T40" fmla="*/ 24 w 118"/>
                    <a:gd name="T41" fmla="*/ 37 h 48"/>
                    <a:gd name="T42" fmla="*/ 19 w 118"/>
                    <a:gd name="T43" fmla="*/ 37 h 48"/>
                    <a:gd name="T44" fmla="*/ 15 w 118"/>
                    <a:gd name="T45" fmla="*/ 37 h 48"/>
                    <a:gd name="T46" fmla="*/ 11 w 118"/>
                    <a:gd name="T47" fmla="*/ 35 h 48"/>
                    <a:gd name="T48" fmla="*/ 8 w 118"/>
                    <a:gd name="T49" fmla="*/ 33 h 48"/>
                    <a:gd name="T50" fmla="*/ 5 w 118"/>
                    <a:gd name="T51" fmla="*/ 31 h 48"/>
                    <a:gd name="T52" fmla="*/ 3 w 118"/>
                    <a:gd name="T53" fmla="*/ 28 h 48"/>
                    <a:gd name="T54" fmla="*/ 1 w 118"/>
                    <a:gd name="T55" fmla="*/ 24 h 48"/>
                    <a:gd name="T56" fmla="*/ 0 w 118"/>
                    <a:gd name="T57" fmla="*/ 18 h 48"/>
                    <a:gd name="T58" fmla="*/ 0 w 118"/>
                    <a:gd name="T59" fmla="*/ 13 h 48"/>
                    <a:gd name="T60" fmla="*/ 0 w 118"/>
                    <a:gd name="T61" fmla="*/ 6 h 48"/>
                    <a:gd name="T62" fmla="*/ 1 w 118"/>
                    <a:gd name="T6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48">
                      <a:moveTo>
                        <a:pt x="1" y="0"/>
                      </a:moveTo>
                      <a:lnTo>
                        <a:pt x="14" y="2"/>
                      </a:lnTo>
                      <a:lnTo>
                        <a:pt x="14" y="6"/>
                      </a:lnTo>
                      <a:lnTo>
                        <a:pt x="13" y="9"/>
                      </a:lnTo>
                      <a:lnTo>
                        <a:pt x="14" y="14"/>
                      </a:lnTo>
                      <a:lnTo>
                        <a:pt x="15" y="17"/>
                      </a:lnTo>
                      <a:lnTo>
                        <a:pt x="16" y="19"/>
                      </a:lnTo>
                      <a:lnTo>
                        <a:pt x="18" y="20"/>
                      </a:lnTo>
                      <a:lnTo>
                        <a:pt x="21" y="21"/>
                      </a:lnTo>
                      <a:lnTo>
                        <a:pt x="26" y="21"/>
                      </a:lnTo>
                      <a:lnTo>
                        <a:pt x="33" y="21"/>
                      </a:lnTo>
                      <a:lnTo>
                        <a:pt x="33" y="6"/>
                      </a:lnTo>
                      <a:lnTo>
                        <a:pt x="46" y="6"/>
                      </a:lnTo>
                      <a:lnTo>
                        <a:pt x="46" y="21"/>
                      </a:lnTo>
                      <a:lnTo>
                        <a:pt x="118" y="21"/>
                      </a:lnTo>
                      <a:lnTo>
                        <a:pt x="118" y="37"/>
                      </a:lnTo>
                      <a:lnTo>
                        <a:pt x="46" y="37"/>
                      </a:lnTo>
                      <a:lnTo>
                        <a:pt x="46" y="48"/>
                      </a:lnTo>
                      <a:lnTo>
                        <a:pt x="33" y="48"/>
                      </a:lnTo>
                      <a:lnTo>
                        <a:pt x="33" y="37"/>
                      </a:lnTo>
                      <a:lnTo>
                        <a:pt x="24" y="37"/>
                      </a:lnTo>
                      <a:lnTo>
                        <a:pt x="19" y="37"/>
                      </a:lnTo>
                      <a:lnTo>
                        <a:pt x="15" y="37"/>
                      </a:lnTo>
                      <a:lnTo>
                        <a:pt x="11" y="35"/>
                      </a:lnTo>
                      <a:lnTo>
                        <a:pt x="8" y="33"/>
                      </a:lnTo>
                      <a:lnTo>
                        <a:pt x="5" y="31"/>
                      </a:lnTo>
                      <a:lnTo>
                        <a:pt x="3" y="28"/>
                      </a:lnTo>
                      <a:lnTo>
                        <a:pt x="1" y="24"/>
                      </a:lnTo>
                      <a:lnTo>
                        <a:pt x="0" y="18"/>
                      </a:lnTo>
                      <a:lnTo>
                        <a:pt x="0" y="13"/>
                      </a:lnTo>
                      <a:lnTo>
                        <a:pt x="0" y="6"/>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1984"/>
                <p:cNvSpPr>
                  <a:spLocks/>
                </p:cNvSpPr>
                <p:nvPr/>
              </p:nvSpPr>
              <p:spPr bwMode="auto">
                <a:xfrm>
                  <a:off x="311" y="1237"/>
                  <a:ext cx="59" cy="25"/>
                </a:xfrm>
                <a:custGeom>
                  <a:avLst/>
                  <a:gdLst>
                    <a:gd name="T0" fmla="*/ 1 w 118"/>
                    <a:gd name="T1" fmla="*/ 0 h 50"/>
                    <a:gd name="T2" fmla="*/ 14 w 118"/>
                    <a:gd name="T3" fmla="*/ 2 h 50"/>
                    <a:gd name="T4" fmla="*/ 14 w 118"/>
                    <a:gd name="T5" fmla="*/ 7 h 50"/>
                    <a:gd name="T6" fmla="*/ 13 w 118"/>
                    <a:gd name="T7" fmla="*/ 11 h 50"/>
                    <a:gd name="T8" fmla="*/ 14 w 118"/>
                    <a:gd name="T9" fmla="*/ 15 h 50"/>
                    <a:gd name="T10" fmla="*/ 15 w 118"/>
                    <a:gd name="T11" fmla="*/ 17 h 50"/>
                    <a:gd name="T12" fmla="*/ 16 w 118"/>
                    <a:gd name="T13" fmla="*/ 20 h 50"/>
                    <a:gd name="T14" fmla="*/ 18 w 118"/>
                    <a:gd name="T15" fmla="*/ 22 h 50"/>
                    <a:gd name="T16" fmla="*/ 21 w 118"/>
                    <a:gd name="T17" fmla="*/ 23 h 50"/>
                    <a:gd name="T18" fmla="*/ 26 w 118"/>
                    <a:gd name="T19" fmla="*/ 23 h 50"/>
                    <a:gd name="T20" fmla="*/ 33 w 118"/>
                    <a:gd name="T21" fmla="*/ 23 h 50"/>
                    <a:gd name="T22" fmla="*/ 33 w 118"/>
                    <a:gd name="T23" fmla="*/ 8 h 50"/>
                    <a:gd name="T24" fmla="*/ 46 w 118"/>
                    <a:gd name="T25" fmla="*/ 8 h 50"/>
                    <a:gd name="T26" fmla="*/ 46 w 118"/>
                    <a:gd name="T27" fmla="*/ 23 h 50"/>
                    <a:gd name="T28" fmla="*/ 118 w 118"/>
                    <a:gd name="T29" fmla="*/ 23 h 50"/>
                    <a:gd name="T30" fmla="*/ 118 w 118"/>
                    <a:gd name="T31" fmla="*/ 38 h 50"/>
                    <a:gd name="T32" fmla="*/ 46 w 118"/>
                    <a:gd name="T33" fmla="*/ 38 h 50"/>
                    <a:gd name="T34" fmla="*/ 46 w 118"/>
                    <a:gd name="T35" fmla="*/ 50 h 50"/>
                    <a:gd name="T36" fmla="*/ 33 w 118"/>
                    <a:gd name="T37" fmla="*/ 50 h 50"/>
                    <a:gd name="T38" fmla="*/ 33 w 118"/>
                    <a:gd name="T39" fmla="*/ 38 h 50"/>
                    <a:gd name="T40" fmla="*/ 24 w 118"/>
                    <a:gd name="T41" fmla="*/ 38 h 50"/>
                    <a:gd name="T42" fmla="*/ 19 w 118"/>
                    <a:gd name="T43" fmla="*/ 38 h 50"/>
                    <a:gd name="T44" fmla="*/ 15 w 118"/>
                    <a:gd name="T45" fmla="*/ 37 h 50"/>
                    <a:gd name="T46" fmla="*/ 11 w 118"/>
                    <a:gd name="T47" fmla="*/ 36 h 50"/>
                    <a:gd name="T48" fmla="*/ 8 w 118"/>
                    <a:gd name="T49" fmla="*/ 35 h 50"/>
                    <a:gd name="T50" fmla="*/ 5 w 118"/>
                    <a:gd name="T51" fmla="*/ 31 h 50"/>
                    <a:gd name="T52" fmla="*/ 3 w 118"/>
                    <a:gd name="T53" fmla="*/ 28 h 50"/>
                    <a:gd name="T54" fmla="*/ 1 w 118"/>
                    <a:gd name="T55" fmla="*/ 24 h 50"/>
                    <a:gd name="T56" fmla="*/ 0 w 118"/>
                    <a:gd name="T57" fmla="*/ 20 h 50"/>
                    <a:gd name="T58" fmla="*/ 0 w 118"/>
                    <a:gd name="T59" fmla="*/ 13 h 50"/>
                    <a:gd name="T60" fmla="*/ 0 w 118"/>
                    <a:gd name="T61" fmla="*/ 8 h 50"/>
                    <a:gd name="T62" fmla="*/ 1 w 118"/>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50">
                      <a:moveTo>
                        <a:pt x="1" y="0"/>
                      </a:moveTo>
                      <a:lnTo>
                        <a:pt x="14" y="2"/>
                      </a:lnTo>
                      <a:lnTo>
                        <a:pt x="14" y="7"/>
                      </a:lnTo>
                      <a:lnTo>
                        <a:pt x="13" y="11"/>
                      </a:lnTo>
                      <a:lnTo>
                        <a:pt x="14" y="15"/>
                      </a:lnTo>
                      <a:lnTo>
                        <a:pt x="15" y="17"/>
                      </a:lnTo>
                      <a:lnTo>
                        <a:pt x="16" y="20"/>
                      </a:lnTo>
                      <a:lnTo>
                        <a:pt x="18" y="22"/>
                      </a:lnTo>
                      <a:lnTo>
                        <a:pt x="21" y="23"/>
                      </a:lnTo>
                      <a:lnTo>
                        <a:pt x="26" y="23"/>
                      </a:lnTo>
                      <a:lnTo>
                        <a:pt x="33" y="23"/>
                      </a:lnTo>
                      <a:lnTo>
                        <a:pt x="33" y="8"/>
                      </a:lnTo>
                      <a:lnTo>
                        <a:pt x="46" y="8"/>
                      </a:lnTo>
                      <a:lnTo>
                        <a:pt x="46" y="23"/>
                      </a:lnTo>
                      <a:lnTo>
                        <a:pt x="118" y="23"/>
                      </a:lnTo>
                      <a:lnTo>
                        <a:pt x="118" y="38"/>
                      </a:lnTo>
                      <a:lnTo>
                        <a:pt x="46" y="38"/>
                      </a:lnTo>
                      <a:lnTo>
                        <a:pt x="46" y="50"/>
                      </a:lnTo>
                      <a:lnTo>
                        <a:pt x="33" y="50"/>
                      </a:lnTo>
                      <a:lnTo>
                        <a:pt x="33" y="38"/>
                      </a:lnTo>
                      <a:lnTo>
                        <a:pt x="24" y="38"/>
                      </a:lnTo>
                      <a:lnTo>
                        <a:pt x="19" y="38"/>
                      </a:lnTo>
                      <a:lnTo>
                        <a:pt x="15" y="37"/>
                      </a:lnTo>
                      <a:lnTo>
                        <a:pt x="11" y="36"/>
                      </a:lnTo>
                      <a:lnTo>
                        <a:pt x="8" y="35"/>
                      </a:lnTo>
                      <a:lnTo>
                        <a:pt x="5" y="31"/>
                      </a:lnTo>
                      <a:lnTo>
                        <a:pt x="3" y="28"/>
                      </a:lnTo>
                      <a:lnTo>
                        <a:pt x="1" y="24"/>
                      </a:lnTo>
                      <a:lnTo>
                        <a:pt x="0" y="20"/>
                      </a:lnTo>
                      <a:lnTo>
                        <a:pt x="0" y="13"/>
                      </a:lnTo>
                      <a:lnTo>
                        <a:pt x="0" y="8"/>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1985"/>
                <p:cNvSpPr>
                  <a:spLocks noEditPoints="1"/>
                </p:cNvSpPr>
                <p:nvPr/>
              </p:nvSpPr>
              <p:spPr bwMode="auto">
                <a:xfrm>
                  <a:off x="312" y="1226"/>
                  <a:ext cx="58" cy="8"/>
                </a:xfrm>
                <a:custGeom>
                  <a:avLst/>
                  <a:gdLst>
                    <a:gd name="T0" fmla="*/ 31 w 116"/>
                    <a:gd name="T1" fmla="*/ 0 h 16"/>
                    <a:gd name="T2" fmla="*/ 116 w 116"/>
                    <a:gd name="T3" fmla="*/ 0 h 16"/>
                    <a:gd name="T4" fmla="*/ 116 w 116"/>
                    <a:gd name="T5" fmla="*/ 16 h 16"/>
                    <a:gd name="T6" fmla="*/ 31 w 116"/>
                    <a:gd name="T7" fmla="*/ 16 h 16"/>
                    <a:gd name="T8" fmla="*/ 31 w 116"/>
                    <a:gd name="T9" fmla="*/ 0 h 16"/>
                    <a:gd name="T10" fmla="*/ 0 w 116"/>
                    <a:gd name="T11" fmla="*/ 0 h 16"/>
                    <a:gd name="T12" fmla="*/ 15 w 116"/>
                    <a:gd name="T13" fmla="*/ 0 h 16"/>
                    <a:gd name="T14" fmla="*/ 15 w 116"/>
                    <a:gd name="T15" fmla="*/ 16 h 16"/>
                    <a:gd name="T16" fmla="*/ 0 w 116"/>
                    <a:gd name="T17" fmla="*/ 16 h 16"/>
                    <a:gd name="T18" fmla="*/ 0 w 11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6">
                      <a:moveTo>
                        <a:pt x="31" y="0"/>
                      </a:moveTo>
                      <a:lnTo>
                        <a:pt x="116" y="0"/>
                      </a:lnTo>
                      <a:lnTo>
                        <a:pt x="116" y="16"/>
                      </a:lnTo>
                      <a:lnTo>
                        <a:pt x="31" y="16"/>
                      </a:lnTo>
                      <a:lnTo>
                        <a:pt x="31" y="0"/>
                      </a:lnTo>
                      <a:close/>
                      <a:moveTo>
                        <a:pt x="0" y="0"/>
                      </a:moveTo>
                      <a:lnTo>
                        <a:pt x="15" y="0"/>
                      </a:lnTo>
                      <a:lnTo>
                        <a:pt x="15"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1986"/>
                <p:cNvSpPr>
                  <a:spLocks/>
                </p:cNvSpPr>
                <p:nvPr/>
              </p:nvSpPr>
              <p:spPr bwMode="auto">
                <a:xfrm>
                  <a:off x="328" y="1183"/>
                  <a:ext cx="43" cy="36"/>
                </a:xfrm>
                <a:custGeom>
                  <a:avLst/>
                  <a:gdLst>
                    <a:gd name="T0" fmla="*/ 56 w 87"/>
                    <a:gd name="T1" fmla="*/ 0 h 71"/>
                    <a:gd name="T2" fmla="*/ 69 w 87"/>
                    <a:gd name="T3" fmla="*/ 3 h 71"/>
                    <a:gd name="T4" fmla="*/ 79 w 87"/>
                    <a:gd name="T5" fmla="*/ 11 h 71"/>
                    <a:gd name="T6" fmla="*/ 85 w 87"/>
                    <a:gd name="T7" fmla="*/ 21 h 71"/>
                    <a:gd name="T8" fmla="*/ 87 w 87"/>
                    <a:gd name="T9" fmla="*/ 34 h 71"/>
                    <a:gd name="T10" fmla="*/ 86 w 87"/>
                    <a:gd name="T11" fmla="*/ 44 h 71"/>
                    <a:gd name="T12" fmla="*/ 82 w 87"/>
                    <a:gd name="T13" fmla="*/ 54 h 71"/>
                    <a:gd name="T14" fmla="*/ 76 w 87"/>
                    <a:gd name="T15" fmla="*/ 62 h 71"/>
                    <a:gd name="T16" fmla="*/ 67 w 87"/>
                    <a:gd name="T17" fmla="*/ 67 h 71"/>
                    <a:gd name="T18" fmla="*/ 56 w 87"/>
                    <a:gd name="T19" fmla="*/ 70 h 71"/>
                    <a:gd name="T20" fmla="*/ 43 w 87"/>
                    <a:gd name="T21" fmla="*/ 71 h 71"/>
                    <a:gd name="T22" fmla="*/ 30 w 87"/>
                    <a:gd name="T23" fmla="*/ 70 h 71"/>
                    <a:gd name="T24" fmla="*/ 20 w 87"/>
                    <a:gd name="T25" fmla="*/ 67 h 71"/>
                    <a:gd name="T26" fmla="*/ 14 w 87"/>
                    <a:gd name="T27" fmla="*/ 64 h 71"/>
                    <a:gd name="T28" fmla="*/ 9 w 87"/>
                    <a:gd name="T29" fmla="*/ 59 h 71"/>
                    <a:gd name="T30" fmla="*/ 4 w 87"/>
                    <a:gd name="T31" fmla="*/ 54 h 71"/>
                    <a:gd name="T32" fmla="*/ 1 w 87"/>
                    <a:gd name="T33" fmla="*/ 44 h 71"/>
                    <a:gd name="T34" fmla="*/ 0 w 87"/>
                    <a:gd name="T35" fmla="*/ 34 h 71"/>
                    <a:gd name="T36" fmla="*/ 1 w 87"/>
                    <a:gd name="T37" fmla="*/ 21 h 71"/>
                    <a:gd name="T38" fmla="*/ 7 w 87"/>
                    <a:gd name="T39" fmla="*/ 12 h 71"/>
                    <a:gd name="T40" fmla="*/ 15 w 87"/>
                    <a:gd name="T41" fmla="*/ 5 h 71"/>
                    <a:gd name="T42" fmla="*/ 26 w 87"/>
                    <a:gd name="T43" fmla="*/ 1 h 71"/>
                    <a:gd name="T44" fmla="*/ 28 w 87"/>
                    <a:gd name="T45" fmla="*/ 16 h 71"/>
                    <a:gd name="T46" fmla="*/ 24 w 87"/>
                    <a:gd name="T47" fmla="*/ 18 h 71"/>
                    <a:gd name="T48" fmla="*/ 20 w 87"/>
                    <a:gd name="T49" fmla="*/ 20 h 71"/>
                    <a:gd name="T50" fmla="*/ 16 w 87"/>
                    <a:gd name="T51" fmla="*/ 23 h 71"/>
                    <a:gd name="T52" fmla="*/ 14 w 87"/>
                    <a:gd name="T53" fmla="*/ 26 h 71"/>
                    <a:gd name="T54" fmla="*/ 13 w 87"/>
                    <a:gd name="T55" fmla="*/ 30 h 71"/>
                    <a:gd name="T56" fmla="*/ 13 w 87"/>
                    <a:gd name="T57" fmla="*/ 34 h 71"/>
                    <a:gd name="T58" fmla="*/ 13 w 87"/>
                    <a:gd name="T59" fmla="*/ 39 h 71"/>
                    <a:gd name="T60" fmla="*/ 15 w 87"/>
                    <a:gd name="T61" fmla="*/ 43 h 71"/>
                    <a:gd name="T62" fmla="*/ 17 w 87"/>
                    <a:gd name="T63" fmla="*/ 47 h 71"/>
                    <a:gd name="T64" fmla="*/ 21 w 87"/>
                    <a:gd name="T65" fmla="*/ 51 h 71"/>
                    <a:gd name="T66" fmla="*/ 29 w 87"/>
                    <a:gd name="T67" fmla="*/ 55 h 71"/>
                    <a:gd name="T68" fmla="*/ 43 w 87"/>
                    <a:gd name="T69" fmla="*/ 57 h 71"/>
                    <a:gd name="T70" fmla="*/ 57 w 87"/>
                    <a:gd name="T71" fmla="*/ 55 h 71"/>
                    <a:gd name="T72" fmla="*/ 66 w 87"/>
                    <a:gd name="T73" fmla="*/ 51 h 71"/>
                    <a:gd name="T74" fmla="*/ 69 w 87"/>
                    <a:gd name="T75" fmla="*/ 47 h 71"/>
                    <a:gd name="T76" fmla="*/ 72 w 87"/>
                    <a:gd name="T77" fmla="*/ 43 h 71"/>
                    <a:gd name="T78" fmla="*/ 73 w 87"/>
                    <a:gd name="T79" fmla="*/ 39 h 71"/>
                    <a:gd name="T80" fmla="*/ 74 w 87"/>
                    <a:gd name="T81" fmla="*/ 34 h 71"/>
                    <a:gd name="T82" fmla="*/ 73 w 87"/>
                    <a:gd name="T83" fmla="*/ 29 h 71"/>
                    <a:gd name="T84" fmla="*/ 72 w 87"/>
                    <a:gd name="T85" fmla="*/ 25 h 71"/>
                    <a:gd name="T86" fmla="*/ 69 w 87"/>
                    <a:gd name="T87" fmla="*/ 21 h 71"/>
                    <a:gd name="T88" fmla="*/ 65 w 87"/>
                    <a:gd name="T89" fmla="*/ 18 h 71"/>
                    <a:gd name="T90" fmla="*/ 61 w 87"/>
                    <a:gd name="T91" fmla="*/ 16 h 71"/>
                    <a:gd name="T92" fmla="*/ 55 w 87"/>
                    <a:gd name="T93" fmla="*/ 15 h 71"/>
                    <a:gd name="T94" fmla="*/ 56 w 87"/>
                    <a:gd name="T9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71">
                      <a:moveTo>
                        <a:pt x="56" y="0"/>
                      </a:moveTo>
                      <a:lnTo>
                        <a:pt x="69" y="3"/>
                      </a:lnTo>
                      <a:lnTo>
                        <a:pt x="79" y="11"/>
                      </a:lnTo>
                      <a:lnTo>
                        <a:pt x="85" y="21"/>
                      </a:lnTo>
                      <a:lnTo>
                        <a:pt x="87" y="34"/>
                      </a:lnTo>
                      <a:lnTo>
                        <a:pt x="86" y="44"/>
                      </a:lnTo>
                      <a:lnTo>
                        <a:pt x="82" y="54"/>
                      </a:lnTo>
                      <a:lnTo>
                        <a:pt x="76" y="62"/>
                      </a:lnTo>
                      <a:lnTo>
                        <a:pt x="67" y="67"/>
                      </a:lnTo>
                      <a:lnTo>
                        <a:pt x="56" y="70"/>
                      </a:lnTo>
                      <a:lnTo>
                        <a:pt x="43" y="71"/>
                      </a:lnTo>
                      <a:lnTo>
                        <a:pt x="30" y="70"/>
                      </a:lnTo>
                      <a:lnTo>
                        <a:pt x="20" y="67"/>
                      </a:lnTo>
                      <a:lnTo>
                        <a:pt x="14" y="64"/>
                      </a:lnTo>
                      <a:lnTo>
                        <a:pt x="9" y="59"/>
                      </a:lnTo>
                      <a:lnTo>
                        <a:pt x="4" y="54"/>
                      </a:lnTo>
                      <a:lnTo>
                        <a:pt x="1" y="44"/>
                      </a:lnTo>
                      <a:lnTo>
                        <a:pt x="0" y="34"/>
                      </a:lnTo>
                      <a:lnTo>
                        <a:pt x="1" y="21"/>
                      </a:lnTo>
                      <a:lnTo>
                        <a:pt x="7" y="12"/>
                      </a:lnTo>
                      <a:lnTo>
                        <a:pt x="15" y="5"/>
                      </a:lnTo>
                      <a:lnTo>
                        <a:pt x="26" y="1"/>
                      </a:lnTo>
                      <a:lnTo>
                        <a:pt x="28" y="16"/>
                      </a:lnTo>
                      <a:lnTo>
                        <a:pt x="24" y="18"/>
                      </a:lnTo>
                      <a:lnTo>
                        <a:pt x="20" y="20"/>
                      </a:lnTo>
                      <a:lnTo>
                        <a:pt x="16" y="23"/>
                      </a:lnTo>
                      <a:lnTo>
                        <a:pt x="14" y="26"/>
                      </a:lnTo>
                      <a:lnTo>
                        <a:pt x="13" y="30"/>
                      </a:lnTo>
                      <a:lnTo>
                        <a:pt x="13" y="34"/>
                      </a:lnTo>
                      <a:lnTo>
                        <a:pt x="13" y="39"/>
                      </a:lnTo>
                      <a:lnTo>
                        <a:pt x="15" y="43"/>
                      </a:lnTo>
                      <a:lnTo>
                        <a:pt x="17" y="47"/>
                      </a:lnTo>
                      <a:lnTo>
                        <a:pt x="21" y="51"/>
                      </a:lnTo>
                      <a:lnTo>
                        <a:pt x="29" y="55"/>
                      </a:lnTo>
                      <a:lnTo>
                        <a:pt x="43" y="57"/>
                      </a:lnTo>
                      <a:lnTo>
                        <a:pt x="57" y="55"/>
                      </a:lnTo>
                      <a:lnTo>
                        <a:pt x="66" y="51"/>
                      </a:lnTo>
                      <a:lnTo>
                        <a:pt x="69" y="47"/>
                      </a:lnTo>
                      <a:lnTo>
                        <a:pt x="72" y="43"/>
                      </a:lnTo>
                      <a:lnTo>
                        <a:pt x="73" y="39"/>
                      </a:lnTo>
                      <a:lnTo>
                        <a:pt x="74" y="34"/>
                      </a:lnTo>
                      <a:lnTo>
                        <a:pt x="73" y="29"/>
                      </a:lnTo>
                      <a:lnTo>
                        <a:pt x="72" y="25"/>
                      </a:lnTo>
                      <a:lnTo>
                        <a:pt x="69" y="21"/>
                      </a:lnTo>
                      <a:lnTo>
                        <a:pt x="65" y="18"/>
                      </a:lnTo>
                      <a:lnTo>
                        <a:pt x="61" y="16"/>
                      </a:lnTo>
                      <a:lnTo>
                        <a:pt x="55" y="15"/>
                      </a:lnTo>
                      <a:lnTo>
                        <a:pt x="5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1987"/>
                <p:cNvSpPr>
                  <a:spLocks/>
                </p:cNvSpPr>
                <p:nvPr/>
              </p:nvSpPr>
              <p:spPr bwMode="auto">
                <a:xfrm>
                  <a:off x="312" y="1135"/>
                  <a:ext cx="74" cy="19"/>
                </a:xfrm>
                <a:custGeom>
                  <a:avLst/>
                  <a:gdLst>
                    <a:gd name="T0" fmla="*/ 0 w 147"/>
                    <a:gd name="T1" fmla="*/ 0 h 39"/>
                    <a:gd name="T2" fmla="*/ 13 w 147"/>
                    <a:gd name="T3" fmla="*/ 8 h 39"/>
                    <a:gd name="T4" fmla="*/ 22 w 147"/>
                    <a:gd name="T5" fmla="*/ 13 h 39"/>
                    <a:gd name="T6" fmla="*/ 44 w 147"/>
                    <a:gd name="T7" fmla="*/ 21 h 39"/>
                    <a:gd name="T8" fmla="*/ 73 w 147"/>
                    <a:gd name="T9" fmla="*/ 24 h 39"/>
                    <a:gd name="T10" fmla="*/ 98 w 147"/>
                    <a:gd name="T11" fmla="*/ 21 h 39"/>
                    <a:gd name="T12" fmla="*/ 122 w 147"/>
                    <a:gd name="T13" fmla="*/ 13 h 39"/>
                    <a:gd name="T14" fmla="*/ 147 w 147"/>
                    <a:gd name="T15" fmla="*/ 0 h 39"/>
                    <a:gd name="T16" fmla="*/ 147 w 147"/>
                    <a:gd name="T17" fmla="*/ 10 h 39"/>
                    <a:gd name="T18" fmla="*/ 132 w 147"/>
                    <a:gd name="T19" fmla="*/ 22 h 39"/>
                    <a:gd name="T20" fmla="*/ 113 w 147"/>
                    <a:gd name="T21" fmla="*/ 31 h 39"/>
                    <a:gd name="T22" fmla="*/ 94 w 147"/>
                    <a:gd name="T23" fmla="*/ 37 h 39"/>
                    <a:gd name="T24" fmla="*/ 73 w 147"/>
                    <a:gd name="T25" fmla="*/ 39 h 39"/>
                    <a:gd name="T26" fmla="*/ 55 w 147"/>
                    <a:gd name="T27" fmla="*/ 37 h 39"/>
                    <a:gd name="T28" fmla="*/ 38 w 147"/>
                    <a:gd name="T29" fmla="*/ 33 h 39"/>
                    <a:gd name="T30" fmla="*/ 18 w 147"/>
                    <a:gd name="T31" fmla="*/ 24 h 39"/>
                    <a:gd name="T32" fmla="*/ 0 w 147"/>
                    <a:gd name="T33" fmla="*/ 10 h 39"/>
                    <a:gd name="T34" fmla="*/ 0 w 147"/>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9">
                      <a:moveTo>
                        <a:pt x="0" y="0"/>
                      </a:moveTo>
                      <a:lnTo>
                        <a:pt x="13" y="8"/>
                      </a:lnTo>
                      <a:lnTo>
                        <a:pt x="22" y="13"/>
                      </a:lnTo>
                      <a:lnTo>
                        <a:pt x="44" y="21"/>
                      </a:lnTo>
                      <a:lnTo>
                        <a:pt x="73" y="24"/>
                      </a:lnTo>
                      <a:lnTo>
                        <a:pt x="98" y="21"/>
                      </a:lnTo>
                      <a:lnTo>
                        <a:pt x="122" y="13"/>
                      </a:lnTo>
                      <a:lnTo>
                        <a:pt x="147" y="0"/>
                      </a:lnTo>
                      <a:lnTo>
                        <a:pt x="147" y="10"/>
                      </a:lnTo>
                      <a:lnTo>
                        <a:pt x="132" y="22"/>
                      </a:lnTo>
                      <a:lnTo>
                        <a:pt x="113" y="31"/>
                      </a:lnTo>
                      <a:lnTo>
                        <a:pt x="94" y="37"/>
                      </a:lnTo>
                      <a:lnTo>
                        <a:pt x="73" y="39"/>
                      </a:lnTo>
                      <a:lnTo>
                        <a:pt x="55" y="37"/>
                      </a:lnTo>
                      <a:lnTo>
                        <a:pt x="38" y="33"/>
                      </a:lnTo>
                      <a:lnTo>
                        <a:pt x="18" y="24"/>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988"/>
                <p:cNvSpPr>
                  <a:spLocks/>
                </p:cNvSpPr>
                <p:nvPr/>
              </p:nvSpPr>
              <p:spPr bwMode="auto">
                <a:xfrm>
                  <a:off x="312" y="1072"/>
                  <a:ext cx="58" cy="55"/>
                </a:xfrm>
                <a:custGeom>
                  <a:avLst/>
                  <a:gdLst>
                    <a:gd name="T0" fmla="*/ 0 w 116"/>
                    <a:gd name="T1" fmla="*/ 0 h 109"/>
                    <a:gd name="T2" fmla="*/ 116 w 116"/>
                    <a:gd name="T3" fmla="*/ 0 h 109"/>
                    <a:gd name="T4" fmla="*/ 116 w 116"/>
                    <a:gd name="T5" fmla="*/ 15 h 109"/>
                    <a:gd name="T6" fmla="*/ 16 w 116"/>
                    <a:gd name="T7" fmla="*/ 15 h 109"/>
                    <a:gd name="T8" fmla="*/ 116 w 116"/>
                    <a:gd name="T9" fmla="*/ 45 h 109"/>
                    <a:gd name="T10" fmla="*/ 116 w 116"/>
                    <a:gd name="T11" fmla="*/ 63 h 109"/>
                    <a:gd name="T12" fmla="*/ 16 w 116"/>
                    <a:gd name="T13" fmla="*/ 94 h 109"/>
                    <a:gd name="T14" fmla="*/ 116 w 116"/>
                    <a:gd name="T15" fmla="*/ 94 h 109"/>
                    <a:gd name="T16" fmla="*/ 116 w 116"/>
                    <a:gd name="T17" fmla="*/ 109 h 109"/>
                    <a:gd name="T18" fmla="*/ 0 w 116"/>
                    <a:gd name="T19" fmla="*/ 109 h 109"/>
                    <a:gd name="T20" fmla="*/ 0 w 116"/>
                    <a:gd name="T21" fmla="*/ 85 h 109"/>
                    <a:gd name="T22" fmla="*/ 81 w 116"/>
                    <a:gd name="T23" fmla="*/ 59 h 109"/>
                    <a:gd name="T24" fmla="*/ 89 w 116"/>
                    <a:gd name="T25" fmla="*/ 57 h 109"/>
                    <a:gd name="T26" fmla="*/ 94 w 116"/>
                    <a:gd name="T27" fmla="*/ 55 h 109"/>
                    <a:gd name="T28" fmla="*/ 98 w 116"/>
                    <a:gd name="T29" fmla="*/ 54 h 109"/>
                    <a:gd name="T30" fmla="*/ 91 w 116"/>
                    <a:gd name="T31" fmla="*/ 52 h 109"/>
                    <a:gd name="T32" fmla="*/ 80 w 116"/>
                    <a:gd name="T33" fmla="*/ 49 h 109"/>
                    <a:gd name="T34" fmla="*/ 0 w 116"/>
                    <a:gd name="T35" fmla="*/ 23 h 109"/>
                    <a:gd name="T36" fmla="*/ 0 w 116"/>
                    <a:gd name="T3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09">
                      <a:moveTo>
                        <a:pt x="0" y="0"/>
                      </a:moveTo>
                      <a:lnTo>
                        <a:pt x="116" y="0"/>
                      </a:lnTo>
                      <a:lnTo>
                        <a:pt x="116" y="15"/>
                      </a:lnTo>
                      <a:lnTo>
                        <a:pt x="16" y="15"/>
                      </a:lnTo>
                      <a:lnTo>
                        <a:pt x="116" y="45"/>
                      </a:lnTo>
                      <a:lnTo>
                        <a:pt x="116" y="63"/>
                      </a:lnTo>
                      <a:lnTo>
                        <a:pt x="16" y="94"/>
                      </a:lnTo>
                      <a:lnTo>
                        <a:pt x="116" y="94"/>
                      </a:lnTo>
                      <a:lnTo>
                        <a:pt x="116" y="109"/>
                      </a:lnTo>
                      <a:lnTo>
                        <a:pt x="0" y="109"/>
                      </a:lnTo>
                      <a:lnTo>
                        <a:pt x="0" y="85"/>
                      </a:lnTo>
                      <a:lnTo>
                        <a:pt x="81" y="59"/>
                      </a:lnTo>
                      <a:lnTo>
                        <a:pt x="89" y="57"/>
                      </a:lnTo>
                      <a:lnTo>
                        <a:pt x="94" y="55"/>
                      </a:lnTo>
                      <a:lnTo>
                        <a:pt x="98" y="54"/>
                      </a:lnTo>
                      <a:lnTo>
                        <a:pt x="91" y="52"/>
                      </a:lnTo>
                      <a:lnTo>
                        <a:pt x="80" y="49"/>
                      </a:lnTo>
                      <a:lnTo>
                        <a:pt x="0" y="2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1989"/>
                <p:cNvSpPr>
                  <a:spLocks noEditPoints="1"/>
                </p:cNvSpPr>
                <p:nvPr/>
              </p:nvSpPr>
              <p:spPr bwMode="auto">
                <a:xfrm>
                  <a:off x="312" y="1025"/>
                  <a:ext cx="59" cy="36"/>
                </a:xfrm>
                <a:custGeom>
                  <a:avLst/>
                  <a:gdLst>
                    <a:gd name="T0" fmla="*/ 73 w 117"/>
                    <a:gd name="T1" fmla="*/ 15 h 71"/>
                    <a:gd name="T2" fmla="*/ 59 w 117"/>
                    <a:gd name="T3" fmla="*/ 16 h 71"/>
                    <a:gd name="T4" fmla="*/ 51 w 117"/>
                    <a:gd name="T5" fmla="*/ 20 h 71"/>
                    <a:gd name="T6" fmla="*/ 47 w 117"/>
                    <a:gd name="T7" fmla="*/ 23 h 71"/>
                    <a:gd name="T8" fmla="*/ 45 w 117"/>
                    <a:gd name="T9" fmla="*/ 27 h 71"/>
                    <a:gd name="T10" fmla="*/ 43 w 117"/>
                    <a:gd name="T11" fmla="*/ 31 h 71"/>
                    <a:gd name="T12" fmla="*/ 43 w 117"/>
                    <a:gd name="T13" fmla="*/ 35 h 71"/>
                    <a:gd name="T14" fmla="*/ 43 w 117"/>
                    <a:gd name="T15" fmla="*/ 40 h 71"/>
                    <a:gd name="T16" fmla="*/ 45 w 117"/>
                    <a:gd name="T17" fmla="*/ 43 h 71"/>
                    <a:gd name="T18" fmla="*/ 47 w 117"/>
                    <a:gd name="T19" fmla="*/ 47 h 71"/>
                    <a:gd name="T20" fmla="*/ 51 w 117"/>
                    <a:gd name="T21" fmla="*/ 51 h 71"/>
                    <a:gd name="T22" fmla="*/ 60 w 117"/>
                    <a:gd name="T23" fmla="*/ 55 h 71"/>
                    <a:gd name="T24" fmla="*/ 72 w 117"/>
                    <a:gd name="T25" fmla="*/ 56 h 71"/>
                    <a:gd name="T26" fmla="*/ 85 w 117"/>
                    <a:gd name="T27" fmla="*/ 56 h 71"/>
                    <a:gd name="T28" fmla="*/ 93 w 117"/>
                    <a:gd name="T29" fmla="*/ 53 h 71"/>
                    <a:gd name="T30" fmla="*/ 97 w 117"/>
                    <a:gd name="T31" fmla="*/ 49 h 71"/>
                    <a:gd name="T32" fmla="*/ 100 w 117"/>
                    <a:gd name="T33" fmla="*/ 45 h 71"/>
                    <a:gd name="T34" fmla="*/ 103 w 117"/>
                    <a:gd name="T35" fmla="*/ 41 h 71"/>
                    <a:gd name="T36" fmla="*/ 104 w 117"/>
                    <a:gd name="T37" fmla="*/ 35 h 71"/>
                    <a:gd name="T38" fmla="*/ 103 w 117"/>
                    <a:gd name="T39" fmla="*/ 31 h 71"/>
                    <a:gd name="T40" fmla="*/ 102 w 117"/>
                    <a:gd name="T41" fmla="*/ 28 h 71"/>
                    <a:gd name="T42" fmla="*/ 99 w 117"/>
                    <a:gd name="T43" fmla="*/ 23 h 71"/>
                    <a:gd name="T44" fmla="*/ 96 w 117"/>
                    <a:gd name="T45" fmla="*/ 20 h 71"/>
                    <a:gd name="T46" fmla="*/ 86 w 117"/>
                    <a:gd name="T47" fmla="*/ 16 h 71"/>
                    <a:gd name="T48" fmla="*/ 73 w 117"/>
                    <a:gd name="T49" fmla="*/ 15 h 71"/>
                    <a:gd name="T50" fmla="*/ 72 w 117"/>
                    <a:gd name="T51" fmla="*/ 0 h 71"/>
                    <a:gd name="T52" fmla="*/ 85 w 117"/>
                    <a:gd name="T53" fmla="*/ 1 h 71"/>
                    <a:gd name="T54" fmla="*/ 96 w 117"/>
                    <a:gd name="T55" fmla="*/ 4 h 71"/>
                    <a:gd name="T56" fmla="*/ 105 w 117"/>
                    <a:gd name="T57" fmla="*/ 9 h 71"/>
                    <a:gd name="T58" fmla="*/ 115 w 117"/>
                    <a:gd name="T59" fmla="*/ 20 h 71"/>
                    <a:gd name="T60" fmla="*/ 117 w 117"/>
                    <a:gd name="T61" fmla="*/ 34 h 71"/>
                    <a:gd name="T62" fmla="*/ 116 w 117"/>
                    <a:gd name="T63" fmla="*/ 43 h 71"/>
                    <a:gd name="T64" fmla="*/ 110 w 117"/>
                    <a:gd name="T65" fmla="*/ 51 h 71"/>
                    <a:gd name="T66" fmla="*/ 103 w 117"/>
                    <a:gd name="T67" fmla="*/ 56 h 71"/>
                    <a:gd name="T68" fmla="*/ 116 w 117"/>
                    <a:gd name="T69" fmla="*/ 56 h 71"/>
                    <a:gd name="T70" fmla="*/ 116 w 117"/>
                    <a:gd name="T71" fmla="*/ 71 h 71"/>
                    <a:gd name="T72" fmla="*/ 0 w 117"/>
                    <a:gd name="T73" fmla="*/ 71 h 71"/>
                    <a:gd name="T74" fmla="*/ 0 w 117"/>
                    <a:gd name="T75" fmla="*/ 56 h 71"/>
                    <a:gd name="T76" fmla="*/ 43 w 117"/>
                    <a:gd name="T77" fmla="*/ 56 h 71"/>
                    <a:gd name="T78" fmla="*/ 35 w 117"/>
                    <a:gd name="T79" fmla="*/ 49 h 71"/>
                    <a:gd name="T80" fmla="*/ 31 w 117"/>
                    <a:gd name="T81" fmla="*/ 43 h 71"/>
                    <a:gd name="T82" fmla="*/ 30 w 117"/>
                    <a:gd name="T83" fmla="*/ 34 h 71"/>
                    <a:gd name="T84" fmla="*/ 30 w 117"/>
                    <a:gd name="T85" fmla="*/ 27 h 71"/>
                    <a:gd name="T86" fmla="*/ 32 w 117"/>
                    <a:gd name="T87" fmla="*/ 19 h 71"/>
                    <a:gd name="T88" fmla="*/ 35 w 117"/>
                    <a:gd name="T89" fmla="*/ 16 h 71"/>
                    <a:gd name="T90" fmla="*/ 38 w 117"/>
                    <a:gd name="T91" fmla="*/ 12 h 71"/>
                    <a:gd name="T92" fmla="*/ 41 w 117"/>
                    <a:gd name="T93" fmla="*/ 8 h 71"/>
                    <a:gd name="T94" fmla="*/ 47 w 117"/>
                    <a:gd name="T95" fmla="*/ 5 h 71"/>
                    <a:gd name="T96" fmla="*/ 55 w 117"/>
                    <a:gd name="T97" fmla="*/ 2 h 71"/>
                    <a:gd name="T98" fmla="*/ 64 w 117"/>
                    <a:gd name="T99" fmla="*/ 0 h 71"/>
                    <a:gd name="T100" fmla="*/ 72 w 117"/>
                    <a:gd name="T10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 h="71">
                      <a:moveTo>
                        <a:pt x="73" y="15"/>
                      </a:moveTo>
                      <a:lnTo>
                        <a:pt x="59" y="16"/>
                      </a:lnTo>
                      <a:lnTo>
                        <a:pt x="51" y="20"/>
                      </a:lnTo>
                      <a:lnTo>
                        <a:pt x="47" y="23"/>
                      </a:lnTo>
                      <a:lnTo>
                        <a:pt x="45" y="27"/>
                      </a:lnTo>
                      <a:lnTo>
                        <a:pt x="43" y="31"/>
                      </a:lnTo>
                      <a:lnTo>
                        <a:pt x="43" y="35"/>
                      </a:lnTo>
                      <a:lnTo>
                        <a:pt x="43" y="40"/>
                      </a:lnTo>
                      <a:lnTo>
                        <a:pt x="45" y="43"/>
                      </a:lnTo>
                      <a:lnTo>
                        <a:pt x="47" y="47"/>
                      </a:lnTo>
                      <a:lnTo>
                        <a:pt x="51" y="51"/>
                      </a:lnTo>
                      <a:lnTo>
                        <a:pt x="60" y="55"/>
                      </a:lnTo>
                      <a:lnTo>
                        <a:pt x="72" y="56"/>
                      </a:lnTo>
                      <a:lnTo>
                        <a:pt x="85" y="56"/>
                      </a:lnTo>
                      <a:lnTo>
                        <a:pt x="93" y="53"/>
                      </a:lnTo>
                      <a:lnTo>
                        <a:pt x="97" y="49"/>
                      </a:lnTo>
                      <a:lnTo>
                        <a:pt x="100" y="45"/>
                      </a:lnTo>
                      <a:lnTo>
                        <a:pt x="103" y="41"/>
                      </a:lnTo>
                      <a:lnTo>
                        <a:pt x="104" y="35"/>
                      </a:lnTo>
                      <a:lnTo>
                        <a:pt x="103" y="31"/>
                      </a:lnTo>
                      <a:lnTo>
                        <a:pt x="102" y="28"/>
                      </a:lnTo>
                      <a:lnTo>
                        <a:pt x="99" y="23"/>
                      </a:lnTo>
                      <a:lnTo>
                        <a:pt x="96" y="20"/>
                      </a:lnTo>
                      <a:lnTo>
                        <a:pt x="86" y="16"/>
                      </a:lnTo>
                      <a:lnTo>
                        <a:pt x="73" y="15"/>
                      </a:lnTo>
                      <a:close/>
                      <a:moveTo>
                        <a:pt x="72" y="0"/>
                      </a:moveTo>
                      <a:lnTo>
                        <a:pt x="85" y="1"/>
                      </a:lnTo>
                      <a:lnTo>
                        <a:pt x="96" y="4"/>
                      </a:lnTo>
                      <a:lnTo>
                        <a:pt x="105" y="9"/>
                      </a:lnTo>
                      <a:lnTo>
                        <a:pt x="115" y="20"/>
                      </a:lnTo>
                      <a:lnTo>
                        <a:pt x="117" y="34"/>
                      </a:lnTo>
                      <a:lnTo>
                        <a:pt x="116" y="43"/>
                      </a:lnTo>
                      <a:lnTo>
                        <a:pt x="110" y="51"/>
                      </a:lnTo>
                      <a:lnTo>
                        <a:pt x="103" y="56"/>
                      </a:lnTo>
                      <a:lnTo>
                        <a:pt x="116" y="56"/>
                      </a:lnTo>
                      <a:lnTo>
                        <a:pt x="116" y="71"/>
                      </a:lnTo>
                      <a:lnTo>
                        <a:pt x="0" y="71"/>
                      </a:lnTo>
                      <a:lnTo>
                        <a:pt x="0" y="56"/>
                      </a:lnTo>
                      <a:lnTo>
                        <a:pt x="43" y="56"/>
                      </a:lnTo>
                      <a:lnTo>
                        <a:pt x="35" y="49"/>
                      </a:lnTo>
                      <a:lnTo>
                        <a:pt x="31" y="43"/>
                      </a:lnTo>
                      <a:lnTo>
                        <a:pt x="30" y="34"/>
                      </a:lnTo>
                      <a:lnTo>
                        <a:pt x="30" y="27"/>
                      </a:lnTo>
                      <a:lnTo>
                        <a:pt x="32" y="19"/>
                      </a:lnTo>
                      <a:lnTo>
                        <a:pt x="35" y="16"/>
                      </a:lnTo>
                      <a:lnTo>
                        <a:pt x="38" y="12"/>
                      </a:lnTo>
                      <a:lnTo>
                        <a:pt x="41" y="8"/>
                      </a:lnTo>
                      <a:lnTo>
                        <a:pt x="47" y="5"/>
                      </a:lnTo>
                      <a:lnTo>
                        <a:pt x="55" y="2"/>
                      </a:lnTo>
                      <a:lnTo>
                        <a:pt x="64" y="0"/>
                      </a:lnTo>
                      <a:lnTo>
                        <a:pt x="7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990"/>
                <p:cNvSpPr>
                  <a:spLocks noEditPoints="1"/>
                </p:cNvSpPr>
                <p:nvPr/>
              </p:nvSpPr>
              <p:spPr bwMode="auto">
                <a:xfrm>
                  <a:off x="328" y="980"/>
                  <a:ext cx="58" cy="36"/>
                </a:xfrm>
                <a:custGeom>
                  <a:avLst/>
                  <a:gdLst>
                    <a:gd name="T0" fmla="*/ 43 w 117"/>
                    <a:gd name="T1" fmla="*/ 15 h 72"/>
                    <a:gd name="T2" fmla="*/ 29 w 117"/>
                    <a:gd name="T3" fmla="*/ 17 h 72"/>
                    <a:gd name="T4" fmla="*/ 21 w 117"/>
                    <a:gd name="T5" fmla="*/ 21 h 72"/>
                    <a:gd name="T6" fmla="*/ 17 w 117"/>
                    <a:gd name="T7" fmla="*/ 25 h 72"/>
                    <a:gd name="T8" fmla="*/ 15 w 117"/>
                    <a:gd name="T9" fmla="*/ 28 h 72"/>
                    <a:gd name="T10" fmla="*/ 13 w 117"/>
                    <a:gd name="T11" fmla="*/ 32 h 72"/>
                    <a:gd name="T12" fmla="*/ 13 w 117"/>
                    <a:gd name="T13" fmla="*/ 35 h 72"/>
                    <a:gd name="T14" fmla="*/ 13 w 117"/>
                    <a:gd name="T15" fmla="*/ 40 h 72"/>
                    <a:gd name="T16" fmla="*/ 15 w 117"/>
                    <a:gd name="T17" fmla="*/ 44 h 72"/>
                    <a:gd name="T18" fmla="*/ 17 w 117"/>
                    <a:gd name="T19" fmla="*/ 47 h 72"/>
                    <a:gd name="T20" fmla="*/ 21 w 117"/>
                    <a:gd name="T21" fmla="*/ 51 h 72"/>
                    <a:gd name="T22" fmla="*/ 30 w 117"/>
                    <a:gd name="T23" fmla="*/ 56 h 72"/>
                    <a:gd name="T24" fmla="*/ 44 w 117"/>
                    <a:gd name="T25" fmla="*/ 57 h 72"/>
                    <a:gd name="T26" fmla="*/ 57 w 117"/>
                    <a:gd name="T27" fmla="*/ 56 h 72"/>
                    <a:gd name="T28" fmla="*/ 66 w 117"/>
                    <a:gd name="T29" fmla="*/ 51 h 72"/>
                    <a:gd name="T30" fmla="*/ 69 w 117"/>
                    <a:gd name="T31" fmla="*/ 48 h 72"/>
                    <a:gd name="T32" fmla="*/ 72 w 117"/>
                    <a:gd name="T33" fmla="*/ 44 h 72"/>
                    <a:gd name="T34" fmla="*/ 73 w 117"/>
                    <a:gd name="T35" fmla="*/ 41 h 72"/>
                    <a:gd name="T36" fmla="*/ 74 w 117"/>
                    <a:gd name="T37" fmla="*/ 37 h 72"/>
                    <a:gd name="T38" fmla="*/ 73 w 117"/>
                    <a:gd name="T39" fmla="*/ 32 h 72"/>
                    <a:gd name="T40" fmla="*/ 72 w 117"/>
                    <a:gd name="T41" fmla="*/ 28 h 72"/>
                    <a:gd name="T42" fmla="*/ 69 w 117"/>
                    <a:gd name="T43" fmla="*/ 25 h 72"/>
                    <a:gd name="T44" fmla="*/ 66 w 117"/>
                    <a:gd name="T45" fmla="*/ 21 h 72"/>
                    <a:gd name="T46" fmla="*/ 56 w 117"/>
                    <a:gd name="T47" fmla="*/ 17 h 72"/>
                    <a:gd name="T48" fmla="*/ 43 w 117"/>
                    <a:gd name="T49" fmla="*/ 15 h 72"/>
                    <a:gd name="T50" fmla="*/ 42 w 117"/>
                    <a:gd name="T51" fmla="*/ 0 h 72"/>
                    <a:gd name="T52" fmla="*/ 55 w 117"/>
                    <a:gd name="T53" fmla="*/ 1 h 72"/>
                    <a:gd name="T54" fmla="*/ 66 w 117"/>
                    <a:gd name="T55" fmla="*/ 4 h 72"/>
                    <a:gd name="T56" fmla="*/ 73 w 117"/>
                    <a:gd name="T57" fmla="*/ 8 h 72"/>
                    <a:gd name="T58" fmla="*/ 77 w 117"/>
                    <a:gd name="T59" fmla="*/ 13 h 72"/>
                    <a:gd name="T60" fmla="*/ 81 w 117"/>
                    <a:gd name="T61" fmla="*/ 18 h 72"/>
                    <a:gd name="T62" fmla="*/ 86 w 117"/>
                    <a:gd name="T63" fmla="*/ 27 h 72"/>
                    <a:gd name="T64" fmla="*/ 87 w 117"/>
                    <a:gd name="T65" fmla="*/ 35 h 72"/>
                    <a:gd name="T66" fmla="*/ 87 w 117"/>
                    <a:gd name="T67" fmla="*/ 40 h 72"/>
                    <a:gd name="T68" fmla="*/ 86 w 117"/>
                    <a:gd name="T69" fmla="*/ 44 h 72"/>
                    <a:gd name="T70" fmla="*/ 83 w 117"/>
                    <a:gd name="T71" fmla="*/ 48 h 72"/>
                    <a:gd name="T72" fmla="*/ 79 w 117"/>
                    <a:gd name="T73" fmla="*/ 53 h 72"/>
                    <a:gd name="T74" fmla="*/ 75 w 117"/>
                    <a:gd name="T75" fmla="*/ 57 h 72"/>
                    <a:gd name="T76" fmla="*/ 117 w 117"/>
                    <a:gd name="T77" fmla="*/ 57 h 72"/>
                    <a:gd name="T78" fmla="*/ 117 w 117"/>
                    <a:gd name="T79" fmla="*/ 72 h 72"/>
                    <a:gd name="T80" fmla="*/ 1 w 117"/>
                    <a:gd name="T81" fmla="*/ 72 h 72"/>
                    <a:gd name="T82" fmla="*/ 1 w 117"/>
                    <a:gd name="T83" fmla="*/ 57 h 72"/>
                    <a:gd name="T84" fmla="*/ 14 w 117"/>
                    <a:gd name="T85" fmla="*/ 57 h 72"/>
                    <a:gd name="T86" fmla="*/ 10 w 117"/>
                    <a:gd name="T87" fmla="*/ 54 h 72"/>
                    <a:gd name="T88" fmla="*/ 7 w 117"/>
                    <a:gd name="T89" fmla="*/ 51 h 72"/>
                    <a:gd name="T90" fmla="*/ 3 w 117"/>
                    <a:gd name="T91" fmla="*/ 47 h 72"/>
                    <a:gd name="T92" fmla="*/ 1 w 117"/>
                    <a:gd name="T93" fmla="*/ 43 h 72"/>
                    <a:gd name="T94" fmla="*/ 0 w 117"/>
                    <a:gd name="T95" fmla="*/ 39 h 72"/>
                    <a:gd name="T96" fmla="*/ 0 w 117"/>
                    <a:gd name="T97" fmla="*/ 34 h 72"/>
                    <a:gd name="T98" fmla="*/ 1 w 117"/>
                    <a:gd name="T99" fmla="*/ 25 h 72"/>
                    <a:gd name="T100" fmla="*/ 5 w 117"/>
                    <a:gd name="T101" fmla="*/ 16 h 72"/>
                    <a:gd name="T102" fmla="*/ 9 w 117"/>
                    <a:gd name="T103" fmla="*/ 11 h 72"/>
                    <a:gd name="T104" fmla="*/ 14 w 117"/>
                    <a:gd name="T105" fmla="*/ 7 h 72"/>
                    <a:gd name="T106" fmla="*/ 21 w 117"/>
                    <a:gd name="T107" fmla="*/ 4 h 72"/>
                    <a:gd name="T108" fmla="*/ 31 w 117"/>
                    <a:gd name="T109" fmla="*/ 1 h 72"/>
                    <a:gd name="T110" fmla="*/ 42 w 117"/>
                    <a:gd name="T11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 h="72">
                      <a:moveTo>
                        <a:pt x="43" y="15"/>
                      </a:moveTo>
                      <a:lnTo>
                        <a:pt x="29" y="17"/>
                      </a:lnTo>
                      <a:lnTo>
                        <a:pt x="21" y="21"/>
                      </a:lnTo>
                      <a:lnTo>
                        <a:pt x="17" y="25"/>
                      </a:lnTo>
                      <a:lnTo>
                        <a:pt x="15" y="28"/>
                      </a:lnTo>
                      <a:lnTo>
                        <a:pt x="13" y="32"/>
                      </a:lnTo>
                      <a:lnTo>
                        <a:pt x="13" y="35"/>
                      </a:lnTo>
                      <a:lnTo>
                        <a:pt x="13" y="40"/>
                      </a:lnTo>
                      <a:lnTo>
                        <a:pt x="15" y="44"/>
                      </a:lnTo>
                      <a:lnTo>
                        <a:pt x="17" y="47"/>
                      </a:lnTo>
                      <a:lnTo>
                        <a:pt x="21" y="51"/>
                      </a:lnTo>
                      <a:lnTo>
                        <a:pt x="30" y="56"/>
                      </a:lnTo>
                      <a:lnTo>
                        <a:pt x="44" y="57"/>
                      </a:lnTo>
                      <a:lnTo>
                        <a:pt x="57" y="56"/>
                      </a:lnTo>
                      <a:lnTo>
                        <a:pt x="66" y="51"/>
                      </a:lnTo>
                      <a:lnTo>
                        <a:pt x="69" y="48"/>
                      </a:lnTo>
                      <a:lnTo>
                        <a:pt x="72" y="44"/>
                      </a:lnTo>
                      <a:lnTo>
                        <a:pt x="73" y="41"/>
                      </a:lnTo>
                      <a:lnTo>
                        <a:pt x="74" y="37"/>
                      </a:lnTo>
                      <a:lnTo>
                        <a:pt x="73" y="32"/>
                      </a:lnTo>
                      <a:lnTo>
                        <a:pt x="72" y="28"/>
                      </a:lnTo>
                      <a:lnTo>
                        <a:pt x="69" y="25"/>
                      </a:lnTo>
                      <a:lnTo>
                        <a:pt x="66" y="21"/>
                      </a:lnTo>
                      <a:lnTo>
                        <a:pt x="56" y="17"/>
                      </a:lnTo>
                      <a:lnTo>
                        <a:pt x="43" y="15"/>
                      </a:lnTo>
                      <a:close/>
                      <a:moveTo>
                        <a:pt x="42" y="0"/>
                      </a:moveTo>
                      <a:lnTo>
                        <a:pt x="55" y="1"/>
                      </a:lnTo>
                      <a:lnTo>
                        <a:pt x="66" y="4"/>
                      </a:lnTo>
                      <a:lnTo>
                        <a:pt x="73" y="8"/>
                      </a:lnTo>
                      <a:lnTo>
                        <a:pt x="77" y="13"/>
                      </a:lnTo>
                      <a:lnTo>
                        <a:pt x="81" y="18"/>
                      </a:lnTo>
                      <a:lnTo>
                        <a:pt x="86" y="27"/>
                      </a:lnTo>
                      <a:lnTo>
                        <a:pt x="87" y="35"/>
                      </a:lnTo>
                      <a:lnTo>
                        <a:pt x="87" y="40"/>
                      </a:lnTo>
                      <a:lnTo>
                        <a:pt x="86" y="44"/>
                      </a:lnTo>
                      <a:lnTo>
                        <a:pt x="83" y="48"/>
                      </a:lnTo>
                      <a:lnTo>
                        <a:pt x="79" y="53"/>
                      </a:lnTo>
                      <a:lnTo>
                        <a:pt x="75" y="57"/>
                      </a:lnTo>
                      <a:lnTo>
                        <a:pt x="117" y="57"/>
                      </a:lnTo>
                      <a:lnTo>
                        <a:pt x="117" y="72"/>
                      </a:lnTo>
                      <a:lnTo>
                        <a:pt x="1" y="72"/>
                      </a:lnTo>
                      <a:lnTo>
                        <a:pt x="1" y="57"/>
                      </a:lnTo>
                      <a:lnTo>
                        <a:pt x="14" y="57"/>
                      </a:lnTo>
                      <a:lnTo>
                        <a:pt x="10" y="54"/>
                      </a:lnTo>
                      <a:lnTo>
                        <a:pt x="7" y="51"/>
                      </a:lnTo>
                      <a:lnTo>
                        <a:pt x="3" y="47"/>
                      </a:lnTo>
                      <a:lnTo>
                        <a:pt x="1" y="43"/>
                      </a:lnTo>
                      <a:lnTo>
                        <a:pt x="0" y="39"/>
                      </a:lnTo>
                      <a:lnTo>
                        <a:pt x="0" y="34"/>
                      </a:lnTo>
                      <a:lnTo>
                        <a:pt x="1" y="25"/>
                      </a:lnTo>
                      <a:lnTo>
                        <a:pt x="5" y="16"/>
                      </a:lnTo>
                      <a:lnTo>
                        <a:pt x="9" y="11"/>
                      </a:lnTo>
                      <a:lnTo>
                        <a:pt x="14" y="7"/>
                      </a:lnTo>
                      <a:lnTo>
                        <a:pt x="21" y="4"/>
                      </a:lnTo>
                      <a:lnTo>
                        <a:pt x="31" y="1"/>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1991"/>
                <p:cNvSpPr>
                  <a:spLocks/>
                </p:cNvSpPr>
                <p:nvPr/>
              </p:nvSpPr>
              <p:spPr bwMode="auto">
                <a:xfrm>
                  <a:off x="328" y="940"/>
                  <a:ext cx="43" cy="34"/>
                </a:xfrm>
                <a:custGeom>
                  <a:avLst/>
                  <a:gdLst>
                    <a:gd name="T0" fmla="*/ 65 w 87"/>
                    <a:gd name="T1" fmla="*/ 0 h 68"/>
                    <a:gd name="T2" fmla="*/ 74 w 87"/>
                    <a:gd name="T3" fmla="*/ 3 h 68"/>
                    <a:gd name="T4" fmla="*/ 81 w 87"/>
                    <a:gd name="T5" fmla="*/ 10 h 68"/>
                    <a:gd name="T6" fmla="*/ 86 w 87"/>
                    <a:gd name="T7" fmla="*/ 23 h 68"/>
                    <a:gd name="T8" fmla="*/ 86 w 87"/>
                    <a:gd name="T9" fmla="*/ 47 h 68"/>
                    <a:gd name="T10" fmla="*/ 72 w 87"/>
                    <a:gd name="T11" fmla="*/ 65 h 68"/>
                    <a:gd name="T12" fmla="*/ 59 w 87"/>
                    <a:gd name="T13" fmla="*/ 53 h 68"/>
                    <a:gd name="T14" fmla="*/ 67 w 87"/>
                    <a:gd name="T15" fmla="*/ 49 h 68"/>
                    <a:gd name="T16" fmla="*/ 72 w 87"/>
                    <a:gd name="T17" fmla="*/ 43 h 68"/>
                    <a:gd name="T18" fmla="*/ 74 w 87"/>
                    <a:gd name="T19" fmla="*/ 32 h 68"/>
                    <a:gd name="T20" fmla="*/ 72 w 87"/>
                    <a:gd name="T21" fmla="*/ 22 h 68"/>
                    <a:gd name="T22" fmla="*/ 67 w 87"/>
                    <a:gd name="T23" fmla="*/ 16 h 68"/>
                    <a:gd name="T24" fmla="*/ 62 w 87"/>
                    <a:gd name="T25" fmla="*/ 15 h 68"/>
                    <a:gd name="T26" fmla="*/ 56 w 87"/>
                    <a:gd name="T27" fmla="*/ 17 h 68"/>
                    <a:gd name="T28" fmla="*/ 53 w 87"/>
                    <a:gd name="T29" fmla="*/ 23 h 68"/>
                    <a:gd name="T30" fmla="*/ 51 w 87"/>
                    <a:gd name="T31" fmla="*/ 33 h 68"/>
                    <a:gd name="T32" fmla="*/ 43 w 87"/>
                    <a:gd name="T33" fmla="*/ 54 h 68"/>
                    <a:gd name="T34" fmla="*/ 39 w 87"/>
                    <a:gd name="T35" fmla="*/ 60 h 68"/>
                    <a:gd name="T36" fmla="*/ 31 w 87"/>
                    <a:gd name="T37" fmla="*/ 65 h 68"/>
                    <a:gd name="T38" fmla="*/ 24 w 87"/>
                    <a:gd name="T39" fmla="*/ 67 h 68"/>
                    <a:gd name="T40" fmla="*/ 13 w 87"/>
                    <a:gd name="T41" fmla="*/ 65 h 68"/>
                    <a:gd name="T42" fmla="*/ 5 w 87"/>
                    <a:gd name="T43" fmla="*/ 57 h 68"/>
                    <a:gd name="T44" fmla="*/ 1 w 87"/>
                    <a:gd name="T45" fmla="*/ 48 h 68"/>
                    <a:gd name="T46" fmla="*/ 0 w 87"/>
                    <a:gd name="T47" fmla="*/ 36 h 68"/>
                    <a:gd name="T48" fmla="*/ 1 w 87"/>
                    <a:gd name="T49" fmla="*/ 25 h 68"/>
                    <a:gd name="T50" fmla="*/ 4 w 87"/>
                    <a:gd name="T51" fmla="*/ 16 h 68"/>
                    <a:gd name="T52" fmla="*/ 10 w 87"/>
                    <a:gd name="T53" fmla="*/ 9 h 68"/>
                    <a:gd name="T54" fmla="*/ 18 w 87"/>
                    <a:gd name="T55" fmla="*/ 5 h 68"/>
                    <a:gd name="T56" fmla="*/ 25 w 87"/>
                    <a:gd name="T57" fmla="*/ 19 h 68"/>
                    <a:gd name="T58" fmla="*/ 18 w 87"/>
                    <a:gd name="T59" fmla="*/ 22 h 68"/>
                    <a:gd name="T60" fmla="*/ 14 w 87"/>
                    <a:gd name="T61" fmla="*/ 28 h 68"/>
                    <a:gd name="T62" fmla="*/ 13 w 87"/>
                    <a:gd name="T63" fmla="*/ 35 h 68"/>
                    <a:gd name="T64" fmla="*/ 14 w 87"/>
                    <a:gd name="T65" fmla="*/ 45 h 68"/>
                    <a:gd name="T66" fmla="*/ 17 w 87"/>
                    <a:gd name="T67" fmla="*/ 49 h 68"/>
                    <a:gd name="T68" fmla="*/ 23 w 87"/>
                    <a:gd name="T69" fmla="*/ 52 h 68"/>
                    <a:gd name="T70" fmla="*/ 27 w 87"/>
                    <a:gd name="T71" fmla="*/ 49 h 68"/>
                    <a:gd name="T72" fmla="*/ 30 w 87"/>
                    <a:gd name="T73" fmla="*/ 45 h 68"/>
                    <a:gd name="T74" fmla="*/ 33 w 87"/>
                    <a:gd name="T75" fmla="*/ 40 h 68"/>
                    <a:gd name="T76" fmla="*/ 37 w 87"/>
                    <a:gd name="T77" fmla="*/ 22 h 68"/>
                    <a:gd name="T78" fmla="*/ 42 w 87"/>
                    <a:gd name="T79" fmla="*/ 9 h 68"/>
                    <a:gd name="T80" fmla="*/ 48 w 87"/>
                    <a:gd name="T81" fmla="*/ 3 h 68"/>
                    <a:gd name="T82" fmla="*/ 55 w 87"/>
                    <a:gd name="T8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8">
                      <a:moveTo>
                        <a:pt x="60" y="0"/>
                      </a:moveTo>
                      <a:lnTo>
                        <a:pt x="65" y="0"/>
                      </a:lnTo>
                      <a:lnTo>
                        <a:pt x="69" y="1"/>
                      </a:lnTo>
                      <a:lnTo>
                        <a:pt x="74" y="3"/>
                      </a:lnTo>
                      <a:lnTo>
                        <a:pt x="78" y="6"/>
                      </a:lnTo>
                      <a:lnTo>
                        <a:pt x="81" y="10"/>
                      </a:lnTo>
                      <a:lnTo>
                        <a:pt x="83" y="15"/>
                      </a:lnTo>
                      <a:lnTo>
                        <a:pt x="86" y="23"/>
                      </a:lnTo>
                      <a:lnTo>
                        <a:pt x="87" y="33"/>
                      </a:lnTo>
                      <a:lnTo>
                        <a:pt x="86" y="47"/>
                      </a:lnTo>
                      <a:lnTo>
                        <a:pt x="80" y="57"/>
                      </a:lnTo>
                      <a:lnTo>
                        <a:pt x="72" y="65"/>
                      </a:lnTo>
                      <a:lnTo>
                        <a:pt x="60" y="68"/>
                      </a:lnTo>
                      <a:lnTo>
                        <a:pt x="59" y="53"/>
                      </a:lnTo>
                      <a:lnTo>
                        <a:pt x="63" y="52"/>
                      </a:lnTo>
                      <a:lnTo>
                        <a:pt x="67" y="49"/>
                      </a:lnTo>
                      <a:lnTo>
                        <a:pt x="69" y="47"/>
                      </a:lnTo>
                      <a:lnTo>
                        <a:pt x="72" y="43"/>
                      </a:lnTo>
                      <a:lnTo>
                        <a:pt x="73" y="39"/>
                      </a:lnTo>
                      <a:lnTo>
                        <a:pt x="74" y="32"/>
                      </a:lnTo>
                      <a:lnTo>
                        <a:pt x="74" y="27"/>
                      </a:lnTo>
                      <a:lnTo>
                        <a:pt x="72" y="22"/>
                      </a:lnTo>
                      <a:lnTo>
                        <a:pt x="70" y="19"/>
                      </a:lnTo>
                      <a:lnTo>
                        <a:pt x="67" y="16"/>
                      </a:lnTo>
                      <a:lnTo>
                        <a:pt x="65" y="15"/>
                      </a:lnTo>
                      <a:lnTo>
                        <a:pt x="62" y="15"/>
                      </a:lnTo>
                      <a:lnTo>
                        <a:pt x="59" y="15"/>
                      </a:lnTo>
                      <a:lnTo>
                        <a:pt x="56" y="17"/>
                      </a:lnTo>
                      <a:lnTo>
                        <a:pt x="55" y="20"/>
                      </a:lnTo>
                      <a:lnTo>
                        <a:pt x="53" y="23"/>
                      </a:lnTo>
                      <a:lnTo>
                        <a:pt x="52" y="28"/>
                      </a:lnTo>
                      <a:lnTo>
                        <a:pt x="51" y="33"/>
                      </a:lnTo>
                      <a:lnTo>
                        <a:pt x="47" y="45"/>
                      </a:lnTo>
                      <a:lnTo>
                        <a:pt x="43" y="54"/>
                      </a:lnTo>
                      <a:lnTo>
                        <a:pt x="41" y="58"/>
                      </a:lnTo>
                      <a:lnTo>
                        <a:pt x="39" y="60"/>
                      </a:lnTo>
                      <a:lnTo>
                        <a:pt x="36" y="63"/>
                      </a:lnTo>
                      <a:lnTo>
                        <a:pt x="31" y="65"/>
                      </a:lnTo>
                      <a:lnTo>
                        <a:pt x="28" y="66"/>
                      </a:lnTo>
                      <a:lnTo>
                        <a:pt x="24" y="67"/>
                      </a:lnTo>
                      <a:lnTo>
                        <a:pt x="18" y="66"/>
                      </a:lnTo>
                      <a:lnTo>
                        <a:pt x="13" y="65"/>
                      </a:lnTo>
                      <a:lnTo>
                        <a:pt x="9" y="61"/>
                      </a:lnTo>
                      <a:lnTo>
                        <a:pt x="5" y="57"/>
                      </a:lnTo>
                      <a:lnTo>
                        <a:pt x="3" y="54"/>
                      </a:lnTo>
                      <a:lnTo>
                        <a:pt x="1" y="48"/>
                      </a:lnTo>
                      <a:lnTo>
                        <a:pt x="0" y="43"/>
                      </a:lnTo>
                      <a:lnTo>
                        <a:pt x="0" y="36"/>
                      </a:lnTo>
                      <a:lnTo>
                        <a:pt x="0" y="30"/>
                      </a:lnTo>
                      <a:lnTo>
                        <a:pt x="1" y="25"/>
                      </a:lnTo>
                      <a:lnTo>
                        <a:pt x="2" y="20"/>
                      </a:lnTo>
                      <a:lnTo>
                        <a:pt x="4" y="16"/>
                      </a:lnTo>
                      <a:lnTo>
                        <a:pt x="7" y="12"/>
                      </a:lnTo>
                      <a:lnTo>
                        <a:pt x="10" y="9"/>
                      </a:lnTo>
                      <a:lnTo>
                        <a:pt x="14" y="7"/>
                      </a:lnTo>
                      <a:lnTo>
                        <a:pt x="18" y="5"/>
                      </a:lnTo>
                      <a:lnTo>
                        <a:pt x="23" y="4"/>
                      </a:lnTo>
                      <a:lnTo>
                        <a:pt x="25" y="19"/>
                      </a:lnTo>
                      <a:lnTo>
                        <a:pt x="22" y="20"/>
                      </a:lnTo>
                      <a:lnTo>
                        <a:pt x="18" y="22"/>
                      </a:lnTo>
                      <a:lnTo>
                        <a:pt x="16" y="25"/>
                      </a:lnTo>
                      <a:lnTo>
                        <a:pt x="14" y="28"/>
                      </a:lnTo>
                      <a:lnTo>
                        <a:pt x="13" y="31"/>
                      </a:lnTo>
                      <a:lnTo>
                        <a:pt x="13" y="35"/>
                      </a:lnTo>
                      <a:lnTo>
                        <a:pt x="13" y="41"/>
                      </a:lnTo>
                      <a:lnTo>
                        <a:pt x="14" y="45"/>
                      </a:lnTo>
                      <a:lnTo>
                        <a:pt x="16" y="47"/>
                      </a:lnTo>
                      <a:lnTo>
                        <a:pt x="17" y="49"/>
                      </a:lnTo>
                      <a:lnTo>
                        <a:pt x="21" y="51"/>
                      </a:lnTo>
                      <a:lnTo>
                        <a:pt x="23" y="52"/>
                      </a:lnTo>
                      <a:lnTo>
                        <a:pt x="25" y="51"/>
                      </a:lnTo>
                      <a:lnTo>
                        <a:pt x="27" y="49"/>
                      </a:lnTo>
                      <a:lnTo>
                        <a:pt x="29" y="48"/>
                      </a:lnTo>
                      <a:lnTo>
                        <a:pt x="30" y="45"/>
                      </a:lnTo>
                      <a:lnTo>
                        <a:pt x="31" y="43"/>
                      </a:lnTo>
                      <a:lnTo>
                        <a:pt x="33" y="40"/>
                      </a:lnTo>
                      <a:lnTo>
                        <a:pt x="34" y="34"/>
                      </a:lnTo>
                      <a:lnTo>
                        <a:pt x="37" y="22"/>
                      </a:lnTo>
                      <a:lnTo>
                        <a:pt x="40" y="14"/>
                      </a:lnTo>
                      <a:lnTo>
                        <a:pt x="42" y="9"/>
                      </a:lnTo>
                      <a:lnTo>
                        <a:pt x="44" y="6"/>
                      </a:lnTo>
                      <a:lnTo>
                        <a:pt x="48" y="3"/>
                      </a:lnTo>
                      <a:lnTo>
                        <a:pt x="51" y="1"/>
                      </a:lnTo>
                      <a:lnTo>
                        <a:pt x="55" y="0"/>
                      </a:lnTo>
                      <a:lnTo>
                        <a:pt x="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992"/>
                <p:cNvSpPr>
                  <a:spLocks/>
                </p:cNvSpPr>
                <p:nvPr/>
              </p:nvSpPr>
              <p:spPr bwMode="auto">
                <a:xfrm>
                  <a:off x="312" y="914"/>
                  <a:ext cx="74" cy="20"/>
                </a:xfrm>
                <a:custGeom>
                  <a:avLst/>
                  <a:gdLst>
                    <a:gd name="T0" fmla="*/ 73 w 147"/>
                    <a:gd name="T1" fmla="*/ 0 h 39"/>
                    <a:gd name="T2" fmla="*/ 94 w 147"/>
                    <a:gd name="T3" fmla="*/ 2 h 39"/>
                    <a:gd name="T4" fmla="*/ 113 w 147"/>
                    <a:gd name="T5" fmla="*/ 8 h 39"/>
                    <a:gd name="T6" fmla="*/ 132 w 147"/>
                    <a:gd name="T7" fmla="*/ 17 h 39"/>
                    <a:gd name="T8" fmla="*/ 147 w 147"/>
                    <a:gd name="T9" fmla="*/ 28 h 39"/>
                    <a:gd name="T10" fmla="*/ 147 w 147"/>
                    <a:gd name="T11" fmla="*/ 39 h 39"/>
                    <a:gd name="T12" fmla="*/ 122 w 147"/>
                    <a:gd name="T13" fmla="*/ 26 h 39"/>
                    <a:gd name="T14" fmla="*/ 98 w 147"/>
                    <a:gd name="T15" fmla="*/ 17 h 39"/>
                    <a:gd name="T16" fmla="*/ 73 w 147"/>
                    <a:gd name="T17" fmla="*/ 15 h 39"/>
                    <a:gd name="T18" fmla="*/ 44 w 147"/>
                    <a:gd name="T19" fmla="*/ 18 h 39"/>
                    <a:gd name="T20" fmla="*/ 22 w 147"/>
                    <a:gd name="T21" fmla="*/ 26 h 39"/>
                    <a:gd name="T22" fmla="*/ 13 w 147"/>
                    <a:gd name="T23" fmla="*/ 30 h 39"/>
                    <a:gd name="T24" fmla="*/ 0 w 147"/>
                    <a:gd name="T25" fmla="*/ 39 h 39"/>
                    <a:gd name="T26" fmla="*/ 0 w 147"/>
                    <a:gd name="T27" fmla="*/ 28 h 39"/>
                    <a:gd name="T28" fmla="*/ 18 w 147"/>
                    <a:gd name="T29" fmla="*/ 15 h 39"/>
                    <a:gd name="T30" fmla="*/ 38 w 147"/>
                    <a:gd name="T31" fmla="*/ 6 h 39"/>
                    <a:gd name="T32" fmla="*/ 55 w 147"/>
                    <a:gd name="T33" fmla="*/ 1 h 39"/>
                    <a:gd name="T34" fmla="*/ 73 w 147"/>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9">
                      <a:moveTo>
                        <a:pt x="73" y="0"/>
                      </a:moveTo>
                      <a:lnTo>
                        <a:pt x="94" y="2"/>
                      </a:lnTo>
                      <a:lnTo>
                        <a:pt x="113" y="8"/>
                      </a:lnTo>
                      <a:lnTo>
                        <a:pt x="132" y="17"/>
                      </a:lnTo>
                      <a:lnTo>
                        <a:pt x="147" y="28"/>
                      </a:lnTo>
                      <a:lnTo>
                        <a:pt x="147" y="39"/>
                      </a:lnTo>
                      <a:lnTo>
                        <a:pt x="122" y="26"/>
                      </a:lnTo>
                      <a:lnTo>
                        <a:pt x="98" y="17"/>
                      </a:lnTo>
                      <a:lnTo>
                        <a:pt x="73" y="15"/>
                      </a:lnTo>
                      <a:lnTo>
                        <a:pt x="44" y="18"/>
                      </a:lnTo>
                      <a:lnTo>
                        <a:pt x="22" y="26"/>
                      </a:lnTo>
                      <a:lnTo>
                        <a:pt x="13" y="30"/>
                      </a:lnTo>
                      <a:lnTo>
                        <a:pt x="0" y="39"/>
                      </a:lnTo>
                      <a:lnTo>
                        <a:pt x="0" y="28"/>
                      </a:lnTo>
                      <a:lnTo>
                        <a:pt x="18" y="15"/>
                      </a:lnTo>
                      <a:lnTo>
                        <a:pt x="38" y="6"/>
                      </a:lnTo>
                      <a:lnTo>
                        <a:pt x="55" y="1"/>
                      </a:lnTo>
                      <a:lnTo>
                        <a:pt x="7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1993"/>
                <p:cNvSpPr>
                  <a:spLocks/>
                </p:cNvSpPr>
                <p:nvPr/>
              </p:nvSpPr>
              <p:spPr bwMode="auto">
                <a:xfrm>
                  <a:off x="1108" y="2047"/>
                  <a:ext cx="46" cy="58"/>
                </a:xfrm>
                <a:custGeom>
                  <a:avLst/>
                  <a:gdLst>
                    <a:gd name="T0" fmla="*/ 0 w 93"/>
                    <a:gd name="T1" fmla="*/ 0 h 116"/>
                    <a:gd name="T2" fmla="*/ 93 w 93"/>
                    <a:gd name="T3" fmla="*/ 0 h 116"/>
                    <a:gd name="T4" fmla="*/ 93 w 93"/>
                    <a:gd name="T5" fmla="*/ 13 h 116"/>
                    <a:gd name="T6" fmla="*/ 54 w 93"/>
                    <a:gd name="T7" fmla="*/ 13 h 116"/>
                    <a:gd name="T8" fmla="*/ 54 w 93"/>
                    <a:gd name="T9" fmla="*/ 116 h 116"/>
                    <a:gd name="T10" fmla="*/ 39 w 93"/>
                    <a:gd name="T11" fmla="*/ 116 h 116"/>
                    <a:gd name="T12" fmla="*/ 39 w 93"/>
                    <a:gd name="T13" fmla="*/ 13 h 116"/>
                    <a:gd name="T14" fmla="*/ 0 w 93"/>
                    <a:gd name="T15" fmla="*/ 13 h 116"/>
                    <a:gd name="T16" fmla="*/ 0 w 9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0" y="0"/>
                      </a:moveTo>
                      <a:lnTo>
                        <a:pt x="93" y="0"/>
                      </a:lnTo>
                      <a:lnTo>
                        <a:pt x="93" y="13"/>
                      </a:lnTo>
                      <a:lnTo>
                        <a:pt x="54" y="13"/>
                      </a:lnTo>
                      <a:lnTo>
                        <a:pt x="54" y="116"/>
                      </a:lnTo>
                      <a:lnTo>
                        <a:pt x="39" y="116"/>
                      </a:lnTo>
                      <a:lnTo>
                        <a:pt x="39"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1994"/>
                <p:cNvSpPr>
                  <a:spLocks noEditPoints="1"/>
                </p:cNvSpPr>
                <p:nvPr/>
              </p:nvSpPr>
              <p:spPr bwMode="auto">
                <a:xfrm>
                  <a:off x="1162" y="2047"/>
                  <a:ext cx="8" cy="58"/>
                </a:xfrm>
                <a:custGeom>
                  <a:avLst/>
                  <a:gdLst>
                    <a:gd name="T0" fmla="*/ 0 w 15"/>
                    <a:gd name="T1" fmla="*/ 31 h 116"/>
                    <a:gd name="T2" fmla="*/ 15 w 15"/>
                    <a:gd name="T3" fmla="*/ 31 h 116"/>
                    <a:gd name="T4" fmla="*/ 15 w 15"/>
                    <a:gd name="T5" fmla="*/ 116 h 116"/>
                    <a:gd name="T6" fmla="*/ 0 w 15"/>
                    <a:gd name="T7" fmla="*/ 116 h 116"/>
                    <a:gd name="T8" fmla="*/ 0 w 15"/>
                    <a:gd name="T9" fmla="*/ 31 h 116"/>
                    <a:gd name="T10" fmla="*/ 0 w 15"/>
                    <a:gd name="T11" fmla="*/ 0 h 116"/>
                    <a:gd name="T12" fmla="*/ 15 w 15"/>
                    <a:gd name="T13" fmla="*/ 0 h 116"/>
                    <a:gd name="T14" fmla="*/ 15 w 15"/>
                    <a:gd name="T15" fmla="*/ 15 h 116"/>
                    <a:gd name="T16" fmla="*/ 0 w 15"/>
                    <a:gd name="T17" fmla="*/ 15 h 116"/>
                    <a:gd name="T18" fmla="*/ 0 w 1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6">
                      <a:moveTo>
                        <a:pt x="0" y="31"/>
                      </a:moveTo>
                      <a:lnTo>
                        <a:pt x="15" y="31"/>
                      </a:lnTo>
                      <a:lnTo>
                        <a:pt x="15" y="116"/>
                      </a:lnTo>
                      <a:lnTo>
                        <a:pt x="0" y="116"/>
                      </a:lnTo>
                      <a:lnTo>
                        <a:pt x="0" y="31"/>
                      </a:lnTo>
                      <a:close/>
                      <a:moveTo>
                        <a:pt x="0" y="0"/>
                      </a:moveTo>
                      <a:lnTo>
                        <a:pt x="15" y="0"/>
                      </a:lnTo>
                      <a:lnTo>
                        <a:pt x="15"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5" name="Freeform 1996"/>
              <p:cNvSpPr>
                <a:spLocks/>
              </p:cNvSpPr>
              <p:nvPr/>
            </p:nvSpPr>
            <p:spPr bwMode="auto">
              <a:xfrm>
                <a:off x="1179" y="2062"/>
                <a:ext cx="58" cy="43"/>
              </a:xfrm>
              <a:custGeom>
                <a:avLst/>
                <a:gdLst>
                  <a:gd name="T0" fmla="*/ 40 w 115"/>
                  <a:gd name="T1" fmla="*/ 0 h 86"/>
                  <a:gd name="T2" fmla="*/ 45 w 115"/>
                  <a:gd name="T3" fmla="*/ 0 h 86"/>
                  <a:gd name="T4" fmla="*/ 50 w 115"/>
                  <a:gd name="T5" fmla="*/ 2 h 86"/>
                  <a:gd name="T6" fmla="*/ 55 w 115"/>
                  <a:gd name="T7" fmla="*/ 5 h 86"/>
                  <a:gd name="T8" fmla="*/ 58 w 115"/>
                  <a:gd name="T9" fmla="*/ 8 h 86"/>
                  <a:gd name="T10" fmla="*/ 60 w 115"/>
                  <a:gd name="T11" fmla="*/ 11 h 86"/>
                  <a:gd name="T12" fmla="*/ 62 w 115"/>
                  <a:gd name="T13" fmla="*/ 15 h 86"/>
                  <a:gd name="T14" fmla="*/ 70 w 115"/>
                  <a:gd name="T15" fmla="*/ 7 h 86"/>
                  <a:gd name="T16" fmla="*/ 79 w 115"/>
                  <a:gd name="T17" fmla="*/ 1 h 86"/>
                  <a:gd name="T18" fmla="*/ 89 w 115"/>
                  <a:gd name="T19" fmla="*/ 0 h 86"/>
                  <a:gd name="T20" fmla="*/ 100 w 115"/>
                  <a:gd name="T21" fmla="*/ 1 h 86"/>
                  <a:gd name="T22" fmla="*/ 109 w 115"/>
                  <a:gd name="T23" fmla="*/ 7 h 86"/>
                  <a:gd name="T24" fmla="*/ 113 w 115"/>
                  <a:gd name="T25" fmla="*/ 15 h 86"/>
                  <a:gd name="T26" fmla="*/ 115 w 115"/>
                  <a:gd name="T27" fmla="*/ 28 h 86"/>
                  <a:gd name="T28" fmla="*/ 115 w 115"/>
                  <a:gd name="T29" fmla="*/ 86 h 86"/>
                  <a:gd name="T30" fmla="*/ 100 w 115"/>
                  <a:gd name="T31" fmla="*/ 86 h 86"/>
                  <a:gd name="T32" fmla="*/ 100 w 115"/>
                  <a:gd name="T33" fmla="*/ 34 h 86"/>
                  <a:gd name="T34" fmla="*/ 100 w 115"/>
                  <a:gd name="T35" fmla="*/ 28 h 86"/>
                  <a:gd name="T36" fmla="*/ 99 w 115"/>
                  <a:gd name="T37" fmla="*/ 25 h 86"/>
                  <a:gd name="T38" fmla="*/ 99 w 115"/>
                  <a:gd name="T39" fmla="*/ 22 h 86"/>
                  <a:gd name="T40" fmla="*/ 97 w 115"/>
                  <a:gd name="T41" fmla="*/ 19 h 86"/>
                  <a:gd name="T42" fmla="*/ 94 w 115"/>
                  <a:gd name="T43" fmla="*/ 15 h 86"/>
                  <a:gd name="T44" fmla="*/ 91 w 115"/>
                  <a:gd name="T45" fmla="*/ 14 h 86"/>
                  <a:gd name="T46" fmla="*/ 85 w 115"/>
                  <a:gd name="T47" fmla="*/ 13 h 86"/>
                  <a:gd name="T48" fmla="*/ 80 w 115"/>
                  <a:gd name="T49" fmla="*/ 14 h 86"/>
                  <a:gd name="T50" fmla="*/ 75 w 115"/>
                  <a:gd name="T51" fmla="*/ 16 h 86"/>
                  <a:gd name="T52" fmla="*/ 71 w 115"/>
                  <a:gd name="T53" fmla="*/ 20 h 86"/>
                  <a:gd name="T54" fmla="*/ 67 w 115"/>
                  <a:gd name="T55" fmla="*/ 27 h 86"/>
                  <a:gd name="T56" fmla="*/ 65 w 115"/>
                  <a:gd name="T57" fmla="*/ 38 h 86"/>
                  <a:gd name="T58" fmla="*/ 65 w 115"/>
                  <a:gd name="T59" fmla="*/ 86 h 86"/>
                  <a:gd name="T60" fmla="*/ 49 w 115"/>
                  <a:gd name="T61" fmla="*/ 86 h 86"/>
                  <a:gd name="T62" fmla="*/ 49 w 115"/>
                  <a:gd name="T63" fmla="*/ 32 h 86"/>
                  <a:gd name="T64" fmla="*/ 49 w 115"/>
                  <a:gd name="T65" fmla="*/ 26 h 86"/>
                  <a:gd name="T66" fmla="*/ 48 w 115"/>
                  <a:gd name="T67" fmla="*/ 22 h 86"/>
                  <a:gd name="T68" fmla="*/ 46 w 115"/>
                  <a:gd name="T69" fmla="*/ 19 h 86"/>
                  <a:gd name="T70" fmla="*/ 44 w 115"/>
                  <a:gd name="T71" fmla="*/ 15 h 86"/>
                  <a:gd name="T72" fmla="*/ 40 w 115"/>
                  <a:gd name="T73" fmla="*/ 14 h 86"/>
                  <a:gd name="T74" fmla="*/ 35 w 115"/>
                  <a:gd name="T75" fmla="*/ 13 h 86"/>
                  <a:gd name="T76" fmla="*/ 30 w 115"/>
                  <a:gd name="T77" fmla="*/ 14 h 86"/>
                  <a:gd name="T78" fmla="*/ 24 w 115"/>
                  <a:gd name="T79" fmla="*/ 16 h 86"/>
                  <a:gd name="T80" fmla="*/ 21 w 115"/>
                  <a:gd name="T81" fmla="*/ 19 h 86"/>
                  <a:gd name="T82" fmla="*/ 19 w 115"/>
                  <a:gd name="T83" fmla="*/ 22 h 86"/>
                  <a:gd name="T84" fmla="*/ 17 w 115"/>
                  <a:gd name="T85" fmla="*/ 26 h 86"/>
                  <a:gd name="T86" fmla="*/ 16 w 115"/>
                  <a:gd name="T87" fmla="*/ 31 h 86"/>
                  <a:gd name="T88" fmla="*/ 15 w 115"/>
                  <a:gd name="T89" fmla="*/ 36 h 86"/>
                  <a:gd name="T90" fmla="*/ 15 w 115"/>
                  <a:gd name="T91" fmla="*/ 42 h 86"/>
                  <a:gd name="T92" fmla="*/ 15 w 115"/>
                  <a:gd name="T93" fmla="*/ 86 h 86"/>
                  <a:gd name="T94" fmla="*/ 0 w 115"/>
                  <a:gd name="T95" fmla="*/ 86 h 86"/>
                  <a:gd name="T96" fmla="*/ 0 w 115"/>
                  <a:gd name="T97" fmla="*/ 1 h 86"/>
                  <a:gd name="T98" fmla="*/ 15 w 115"/>
                  <a:gd name="T99" fmla="*/ 1 h 86"/>
                  <a:gd name="T100" fmla="*/ 15 w 115"/>
                  <a:gd name="T101" fmla="*/ 14 h 86"/>
                  <a:gd name="T102" fmla="*/ 17 w 115"/>
                  <a:gd name="T103" fmla="*/ 11 h 86"/>
                  <a:gd name="T104" fmla="*/ 21 w 115"/>
                  <a:gd name="T105" fmla="*/ 7 h 86"/>
                  <a:gd name="T106" fmla="*/ 24 w 115"/>
                  <a:gd name="T107" fmla="*/ 5 h 86"/>
                  <a:gd name="T108" fmla="*/ 29 w 115"/>
                  <a:gd name="T109" fmla="*/ 1 h 86"/>
                  <a:gd name="T110" fmla="*/ 34 w 115"/>
                  <a:gd name="T111" fmla="*/ 0 h 86"/>
                  <a:gd name="T112" fmla="*/ 40 w 115"/>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 h="86">
                    <a:moveTo>
                      <a:pt x="40" y="0"/>
                    </a:moveTo>
                    <a:lnTo>
                      <a:pt x="45" y="0"/>
                    </a:lnTo>
                    <a:lnTo>
                      <a:pt x="50" y="2"/>
                    </a:lnTo>
                    <a:lnTo>
                      <a:pt x="55" y="5"/>
                    </a:lnTo>
                    <a:lnTo>
                      <a:pt x="58" y="8"/>
                    </a:lnTo>
                    <a:lnTo>
                      <a:pt x="60" y="11"/>
                    </a:lnTo>
                    <a:lnTo>
                      <a:pt x="62" y="15"/>
                    </a:lnTo>
                    <a:lnTo>
                      <a:pt x="70" y="7"/>
                    </a:lnTo>
                    <a:lnTo>
                      <a:pt x="79" y="1"/>
                    </a:lnTo>
                    <a:lnTo>
                      <a:pt x="89" y="0"/>
                    </a:lnTo>
                    <a:lnTo>
                      <a:pt x="100" y="1"/>
                    </a:lnTo>
                    <a:lnTo>
                      <a:pt x="109" y="7"/>
                    </a:lnTo>
                    <a:lnTo>
                      <a:pt x="113" y="15"/>
                    </a:lnTo>
                    <a:lnTo>
                      <a:pt x="115" y="28"/>
                    </a:lnTo>
                    <a:lnTo>
                      <a:pt x="115" y="86"/>
                    </a:lnTo>
                    <a:lnTo>
                      <a:pt x="100" y="86"/>
                    </a:lnTo>
                    <a:lnTo>
                      <a:pt x="100" y="34"/>
                    </a:lnTo>
                    <a:lnTo>
                      <a:pt x="100" y="28"/>
                    </a:lnTo>
                    <a:lnTo>
                      <a:pt x="99" y="25"/>
                    </a:lnTo>
                    <a:lnTo>
                      <a:pt x="99" y="22"/>
                    </a:lnTo>
                    <a:lnTo>
                      <a:pt x="97" y="19"/>
                    </a:lnTo>
                    <a:lnTo>
                      <a:pt x="94" y="15"/>
                    </a:lnTo>
                    <a:lnTo>
                      <a:pt x="91" y="14"/>
                    </a:lnTo>
                    <a:lnTo>
                      <a:pt x="85" y="13"/>
                    </a:lnTo>
                    <a:lnTo>
                      <a:pt x="80" y="14"/>
                    </a:lnTo>
                    <a:lnTo>
                      <a:pt x="75" y="16"/>
                    </a:lnTo>
                    <a:lnTo>
                      <a:pt x="71" y="20"/>
                    </a:lnTo>
                    <a:lnTo>
                      <a:pt x="67" y="27"/>
                    </a:lnTo>
                    <a:lnTo>
                      <a:pt x="65" y="38"/>
                    </a:lnTo>
                    <a:lnTo>
                      <a:pt x="65" y="86"/>
                    </a:lnTo>
                    <a:lnTo>
                      <a:pt x="49" y="86"/>
                    </a:lnTo>
                    <a:lnTo>
                      <a:pt x="49" y="32"/>
                    </a:lnTo>
                    <a:lnTo>
                      <a:pt x="49" y="26"/>
                    </a:lnTo>
                    <a:lnTo>
                      <a:pt x="48" y="22"/>
                    </a:lnTo>
                    <a:lnTo>
                      <a:pt x="46" y="19"/>
                    </a:lnTo>
                    <a:lnTo>
                      <a:pt x="44" y="15"/>
                    </a:lnTo>
                    <a:lnTo>
                      <a:pt x="40" y="14"/>
                    </a:lnTo>
                    <a:lnTo>
                      <a:pt x="35" y="13"/>
                    </a:lnTo>
                    <a:lnTo>
                      <a:pt x="30" y="14"/>
                    </a:lnTo>
                    <a:lnTo>
                      <a:pt x="24" y="16"/>
                    </a:lnTo>
                    <a:lnTo>
                      <a:pt x="21" y="19"/>
                    </a:lnTo>
                    <a:lnTo>
                      <a:pt x="19" y="22"/>
                    </a:lnTo>
                    <a:lnTo>
                      <a:pt x="17" y="26"/>
                    </a:lnTo>
                    <a:lnTo>
                      <a:pt x="16" y="31"/>
                    </a:lnTo>
                    <a:lnTo>
                      <a:pt x="15" y="36"/>
                    </a:lnTo>
                    <a:lnTo>
                      <a:pt x="15" y="42"/>
                    </a:lnTo>
                    <a:lnTo>
                      <a:pt x="15" y="86"/>
                    </a:lnTo>
                    <a:lnTo>
                      <a:pt x="0" y="86"/>
                    </a:lnTo>
                    <a:lnTo>
                      <a:pt x="0" y="1"/>
                    </a:lnTo>
                    <a:lnTo>
                      <a:pt x="15" y="1"/>
                    </a:lnTo>
                    <a:lnTo>
                      <a:pt x="15" y="14"/>
                    </a:lnTo>
                    <a:lnTo>
                      <a:pt x="17" y="11"/>
                    </a:lnTo>
                    <a:lnTo>
                      <a:pt x="21" y="7"/>
                    </a:lnTo>
                    <a:lnTo>
                      <a:pt x="24" y="5"/>
                    </a:lnTo>
                    <a:lnTo>
                      <a:pt x="29" y="1"/>
                    </a:lnTo>
                    <a:lnTo>
                      <a:pt x="34"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997"/>
              <p:cNvSpPr>
                <a:spLocks noEditPoints="1"/>
              </p:cNvSpPr>
              <p:nvPr/>
            </p:nvSpPr>
            <p:spPr bwMode="auto">
              <a:xfrm>
                <a:off x="1245" y="2062"/>
                <a:ext cx="39" cy="44"/>
              </a:xfrm>
              <a:custGeom>
                <a:avLst/>
                <a:gdLst>
                  <a:gd name="T0" fmla="*/ 39 w 77"/>
                  <a:gd name="T1" fmla="*/ 13 h 88"/>
                  <a:gd name="T2" fmla="*/ 32 w 77"/>
                  <a:gd name="T3" fmla="*/ 14 h 88"/>
                  <a:gd name="T4" fmla="*/ 27 w 77"/>
                  <a:gd name="T5" fmla="*/ 15 h 88"/>
                  <a:gd name="T6" fmla="*/ 21 w 77"/>
                  <a:gd name="T7" fmla="*/ 19 h 88"/>
                  <a:gd name="T8" fmla="*/ 18 w 77"/>
                  <a:gd name="T9" fmla="*/ 23 h 88"/>
                  <a:gd name="T10" fmla="*/ 16 w 77"/>
                  <a:gd name="T11" fmla="*/ 28 h 88"/>
                  <a:gd name="T12" fmla="*/ 15 w 77"/>
                  <a:gd name="T13" fmla="*/ 34 h 88"/>
                  <a:gd name="T14" fmla="*/ 62 w 77"/>
                  <a:gd name="T15" fmla="*/ 34 h 88"/>
                  <a:gd name="T16" fmla="*/ 60 w 77"/>
                  <a:gd name="T17" fmla="*/ 28 h 88"/>
                  <a:gd name="T18" fmla="*/ 58 w 77"/>
                  <a:gd name="T19" fmla="*/ 24 h 88"/>
                  <a:gd name="T20" fmla="*/ 56 w 77"/>
                  <a:gd name="T21" fmla="*/ 21 h 88"/>
                  <a:gd name="T22" fmla="*/ 49 w 77"/>
                  <a:gd name="T23" fmla="*/ 15 h 88"/>
                  <a:gd name="T24" fmla="*/ 39 w 77"/>
                  <a:gd name="T25" fmla="*/ 13 h 88"/>
                  <a:gd name="T26" fmla="*/ 39 w 77"/>
                  <a:gd name="T27" fmla="*/ 0 h 88"/>
                  <a:gd name="T28" fmla="*/ 50 w 77"/>
                  <a:gd name="T29" fmla="*/ 1 h 88"/>
                  <a:gd name="T30" fmla="*/ 58 w 77"/>
                  <a:gd name="T31" fmla="*/ 5 h 88"/>
                  <a:gd name="T32" fmla="*/ 66 w 77"/>
                  <a:gd name="T33" fmla="*/ 11 h 88"/>
                  <a:gd name="T34" fmla="*/ 72 w 77"/>
                  <a:gd name="T35" fmla="*/ 20 h 88"/>
                  <a:gd name="T36" fmla="*/ 76 w 77"/>
                  <a:gd name="T37" fmla="*/ 31 h 88"/>
                  <a:gd name="T38" fmla="*/ 77 w 77"/>
                  <a:gd name="T39" fmla="*/ 44 h 88"/>
                  <a:gd name="T40" fmla="*/ 77 w 77"/>
                  <a:gd name="T41" fmla="*/ 45 h 88"/>
                  <a:gd name="T42" fmla="*/ 77 w 77"/>
                  <a:gd name="T43" fmla="*/ 47 h 88"/>
                  <a:gd name="T44" fmla="*/ 15 w 77"/>
                  <a:gd name="T45" fmla="*/ 47 h 88"/>
                  <a:gd name="T46" fmla="*/ 17 w 77"/>
                  <a:gd name="T47" fmla="*/ 59 h 88"/>
                  <a:gd name="T48" fmla="*/ 23 w 77"/>
                  <a:gd name="T49" fmla="*/ 67 h 88"/>
                  <a:gd name="T50" fmla="*/ 30 w 77"/>
                  <a:gd name="T51" fmla="*/ 73 h 88"/>
                  <a:gd name="T52" fmla="*/ 40 w 77"/>
                  <a:gd name="T53" fmla="*/ 74 h 88"/>
                  <a:gd name="T54" fmla="*/ 44 w 77"/>
                  <a:gd name="T55" fmla="*/ 74 h 88"/>
                  <a:gd name="T56" fmla="*/ 49 w 77"/>
                  <a:gd name="T57" fmla="*/ 73 h 88"/>
                  <a:gd name="T58" fmla="*/ 53 w 77"/>
                  <a:gd name="T59" fmla="*/ 71 h 88"/>
                  <a:gd name="T60" fmla="*/ 56 w 77"/>
                  <a:gd name="T61" fmla="*/ 68 h 88"/>
                  <a:gd name="T62" fmla="*/ 59 w 77"/>
                  <a:gd name="T63" fmla="*/ 65 h 88"/>
                  <a:gd name="T64" fmla="*/ 62 w 77"/>
                  <a:gd name="T65" fmla="*/ 61 h 88"/>
                  <a:gd name="T66" fmla="*/ 77 w 77"/>
                  <a:gd name="T67" fmla="*/ 62 h 88"/>
                  <a:gd name="T68" fmla="*/ 71 w 77"/>
                  <a:gd name="T69" fmla="*/ 73 h 88"/>
                  <a:gd name="T70" fmla="*/ 64 w 77"/>
                  <a:gd name="T71" fmla="*/ 80 h 88"/>
                  <a:gd name="T72" fmla="*/ 53 w 77"/>
                  <a:gd name="T73" fmla="*/ 86 h 88"/>
                  <a:gd name="T74" fmla="*/ 40 w 77"/>
                  <a:gd name="T75" fmla="*/ 88 h 88"/>
                  <a:gd name="T76" fmla="*/ 28 w 77"/>
                  <a:gd name="T77" fmla="*/ 86 h 88"/>
                  <a:gd name="T78" fmla="*/ 18 w 77"/>
                  <a:gd name="T79" fmla="*/ 83 h 88"/>
                  <a:gd name="T80" fmla="*/ 11 w 77"/>
                  <a:gd name="T81" fmla="*/ 76 h 88"/>
                  <a:gd name="T82" fmla="*/ 4 w 77"/>
                  <a:gd name="T83" fmla="*/ 67 h 88"/>
                  <a:gd name="T84" fmla="*/ 1 w 77"/>
                  <a:gd name="T85" fmla="*/ 57 h 88"/>
                  <a:gd name="T86" fmla="*/ 0 w 77"/>
                  <a:gd name="T87" fmla="*/ 45 h 88"/>
                  <a:gd name="T88" fmla="*/ 1 w 77"/>
                  <a:gd name="T89" fmla="*/ 32 h 88"/>
                  <a:gd name="T90" fmla="*/ 4 w 77"/>
                  <a:gd name="T91" fmla="*/ 21 h 88"/>
                  <a:gd name="T92" fmla="*/ 11 w 77"/>
                  <a:gd name="T93" fmla="*/ 12 h 88"/>
                  <a:gd name="T94" fmla="*/ 18 w 77"/>
                  <a:gd name="T95" fmla="*/ 6 h 88"/>
                  <a:gd name="T96" fmla="*/ 28 w 77"/>
                  <a:gd name="T97" fmla="*/ 1 h 88"/>
                  <a:gd name="T98" fmla="*/ 39 w 77"/>
                  <a:gd name="T9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88">
                    <a:moveTo>
                      <a:pt x="39" y="13"/>
                    </a:moveTo>
                    <a:lnTo>
                      <a:pt x="32" y="14"/>
                    </a:lnTo>
                    <a:lnTo>
                      <a:pt x="27" y="15"/>
                    </a:lnTo>
                    <a:lnTo>
                      <a:pt x="21" y="19"/>
                    </a:lnTo>
                    <a:lnTo>
                      <a:pt x="18" y="23"/>
                    </a:lnTo>
                    <a:lnTo>
                      <a:pt x="16" y="28"/>
                    </a:lnTo>
                    <a:lnTo>
                      <a:pt x="15" y="34"/>
                    </a:lnTo>
                    <a:lnTo>
                      <a:pt x="62" y="34"/>
                    </a:lnTo>
                    <a:lnTo>
                      <a:pt x="60" y="28"/>
                    </a:lnTo>
                    <a:lnTo>
                      <a:pt x="58" y="24"/>
                    </a:lnTo>
                    <a:lnTo>
                      <a:pt x="56" y="21"/>
                    </a:lnTo>
                    <a:lnTo>
                      <a:pt x="49" y="15"/>
                    </a:lnTo>
                    <a:lnTo>
                      <a:pt x="39" y="13"/>
                    </a:lnTo>
                    <a:close/>
                    <a:moveTo>
                      <a:pt x="39" y="0"/>
                    </a:moveTo>
                    <a:lnTo>
                      <a:pt x="50" y="1"/>
                    </a:lnTo>
                    <a:lnTo>
                      <a:pt x="58" y="5"/>
                    </a:lnTo>
                    <a:lnTo>
                      <a:pt x="66" y="11"/>
                    </a:lnTo>
                    <a:lnTo>
                      <a:pt x="72" y="20"/>
                    </a:lnTo>
                    <a:lnTo>
                      <a:pt x="76" y="31"/>
                    </a:lnTo>
                    <a:lnTo>
                      <a:pt x="77" y="44"/>
                    </a:lnTo>
                    <a:lnTo>
                      <a:pt x="77" y="45"/>
                    </a:lnTo>
                    <a:lnTo>
                      <a:pt x="77" y="47"/>
                    </a:lnTo>
                    <a:lnTo>
                      <a:pt x="15" y="47"/>
                    </a:lnTo>
                    <a:lnTo>
                      <a:pt x="17" y="59"/>
                    </a:lnTo>
                    <a:lnTo>
                      <a:pt x="23" y="67"/>
                    </a:lnTo>
                    <a:lnTo>
                      <a:pt x="30" y="73"/>
                    </a:lnTo>
                    <a:lnTo>
                      <a:pt x="40" y="74"/>
                    </a:lnTo>
                    <a:lnTo>
                      <a:pt x="44" y="74"/>
                    </a:lnTo>
                    <a:lnTo>
                      <a:pt x="49" y="73"/>
                    </a:lnTo>
                    <a:lnTo>
                      <a:pt x="53" y="71"/>
                    </a:lnTo>
                    <a:lnTo>
                      <a:pt x="56" y="68"/>
                    </a:lnTo>
                    <a:lnTo>
                      <a:pt x="59" y="65"/>
                    </a:lnTo>
                    <a:lnTo>
                      <a:pt x="62" y="61"/>
                    </a:lnTo>
                    <a:lnTo>
                      <a:pt x="77" y="62"/>
                    </a:lnTo>
                    <a:lnTo>
                      <a:pt x="71" y="73"/>
                    </a:lnTo>
                    <a:lnTo>
                      <a:pt x="64" y="80"/>
                    </a:lnTo>
                    <a:lnTo>
                      <a:pt x="53" y="86"/>
                    </a:lnTo>
                    <a:lnTo>
                      <a:pt x="40" y="88"/>
                    </a:lnTo>
                    <a:lnTo>
                      <a:pt x="28" y="86"/>
                    </a:lnTo>
                    <a:lnTo>
                      <a:pt x="18" y="83"/>
                    </a:lnTo>
                    <a:lnTo>
                      <a:pt x="11" y="76"/>
                    </a:lnTo>
                    <a:lnTo>
                      <a:pt x="4" y="67"/>
                    </a:lnTo>
                    <a:lnTo>
                      <a:pt x="1" y="57"/>
                    </a:lnTo>
                    <a:lnTo>
                      <a:pt x="0" y="45"/>
                    </a:lnTo>
                    <a:lnTo>
                      <a:pt x="1" y="32"/>
                    </a:lnTo>
                    <a:lnTo>
                      <a:pt x="4" y="21"/>
                    </a:lnTo>
                    <a:lnTo>
                      <a:pt x="11" y="12"/>
                    </a:lnTo>
                    <a:lnTo>
                      <a:pt x="18" y="6"/>
                    </a:lnTo>
                    <a:lnTo>
                      <a:pt x="28" y="1"/>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998"/>
              <p:cNvSpPr>
                <a:spLocks/>
              </p:cNvSpPr>
              <p:nvPr/>
            </p:nvSpPr>
            <p:spPr bwMode="auto">
              <a:xfrm>
                <a:off x="1315" y="2047"/>
                <a:ext cx="19" cy="74"/>
              </a:xfrm>
              <a:custGeom>
                <a:avLst/>
                <a:gdLst>
                  <a:gd name="T0" fmla="*/ 28 w 37"/>
                  <a:gd name="T1" fmla="*/ 0 h 148"/>
                  <a:gd name="T2" fmla="*/ 37 w 37"/>
                  <a:gd name="T3" fmla="*/ 0 h 148"/>
                  <a:gd name="T4" fmla="*/ 30 w 37"/>
                  <a:gd name="T5" fmla="*/ 13 h 148"/>
                  <a:gd name="T6" fmla="*/ 26 w 37"/>
                  <a:gd name="T7" fmla="*/ 23 h 148"/>
                  <a:gd name="T8" fmla="*/ 18 w 37"/>
                  <a:gd name="T9" fmla="*/ 44 h 148"/>
                  <a:gd name="T10" fmla="*/ 14 w 37"/>
                  <a:gd name="T11" fmla="*/ 74 h 148"/>
                  <a:gd name="T12" fmla="*/ 17 w 37"/>
                  <a:gd name="T13" fmla="*/ 98 h 148"/>
                  <a:gd name="T14" fmla="*/ 24 w 37"/>
                  <a:gd name="T15" fmla="*/ 123 h 148"/>
                  <a:gd name="T16" fmla="*/ 37 w 37"/>
                  <a:gd name="T17" fmla="*/ 148 h 148"/>
                  <a:gd name="T18" fmla="*/ 28 w 37"/>
                  <a:gd name="T19" fmla="*/ 148 h 148"/>
                  <a:gd name="T20" fmla="*/ 17 w 37"/>
                  <a:gd name="T21" fmla="*/ 132 h 148"/>
                  <a:gd name="T22" fmla="*/ 7 w 37"/>
                  <a:gd name="T23" fmla="*/ 114 h 148"/>
                  <a:gd name="T24" fmla="*/ 1 w 37"/>
                  <a:gd name="T25" fmla="*/ 94 h 148"/>
                  <a:gd name="T26" fmla="*/ 0 w 37"/>
                  <a:gd name="T27" fmla="*/ 74 h 148"/>
                  <a:gd name="T28" fmla="*/ 1 w 37"/>
                  <a:gd name="T29" fmla="*/ 56 h 148"/>
                  <a:gd name="T30" fmla="*/ 5 w 37"/>
                  <a:gd name="T31" fmla="*/ 39 h 148"/>
                  <a:gd name="T32" fmla="*/ 15 w 37"/>
                  <a:gd name="T33" fmla="*/ 19 h 148"/>
                  <a:gd name="T34" fmla="*/ 28 w 37"/>
                  <a:gd name="T3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48">
                    <a:moveTo>
                      <a:pt x="28" y="0"/>
                    </a:moveTo>
                    <a:lnTo>
                      <a:pt x="37" y="0"/>
                    </a:lnTo>
                    <a:lnTo>
                      <a:pt x="30" y="13"/>
                    </a:lnTo>
                    <a:lnTo>
                      <a:pt x="26" y="23"/>
                    </a:lnTo>
                    <a:lnTo>
                      <a:pt x="18" y="44"/>
                    </a:lnTo>
                    <a:lnTo>
                      <a:pt x="14" y="74"/>
                    </a:lnTo>
                    <a:lnTo>
                      <a:pt x="17" y="98"/>
                    </a:lnTo>
                    <a:lnTo>
                      <a:pt x="24" y="123"/>
                    </a:lnTo>
                    <a:lnTo>
                      <a:pt x="37" y="148"/>
                    </a:lnTo>
                    <a:lnTo>
                      <a:pt x="28" y="148"/>
                    </a:lnTo>
                    <a:lnTo>
                      <a:pt x="17" y="132"/>
                    </a:lnTo>
                    <a:lnTo>
                      <a:pt x="7" y="114"/>
                    </a:lnTo>
                    <a:lnTo>
                      <a:pt x="1" y="94"/>
                    </a:lnTo>
                    <a:lnTo>
                      <a:pt x="0" y="74"/>
                    </a:lnTo>
                    <a:lnTo>
                      <a:pt x="1" y="56"/>
                    </a:lnTo>
                    <a:lnTo>
                      <a:pt x="5" y="39"/>
                    </a:lnTo>
                    <a:lnTo>
                      <a:pt x="15" y="19"/>
                    </a:lnTo>
                    <a:lnTo>
                      <a:pt x="2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999"/>
              <p:cNvSpPr>
                <a:spLocks/>
              </p:cNvSpPr>
              <p:nvPr/>
            </p:nvSpPr>
            <p:spPr bwMode="auto">
              <a:xfrm>
                <a:off x="1340" y="2062"/>
                <a:ext cx="34" cy="44"/>
              </a:xfrm>
              <a:custGeom>
                <a:avLst/>
                <a:gdLst>
                  <a:gd name="T0" fmla="*/ 37 w 68"/>
                  <a:gd name="T1" fmla="*/ 0 h 88"/>
                  <a:gd name="T2" fmla="*/ 48 w 68"/>
                  <a:gd name="T3" fmla="*/ 2 h 88"/>
                  <a:gd name="T4" fmla="*/ 57 w 68"/>
                  <a:gd name="T5" fmla="*/ 8 h 88"/>
                  <a:gd name="T6" fmla="*/ 61 w 68"/>
                  <a:gd name="T7" fmla="*/ 14 h 88"/>
                  <a:gd name="T8" fmla="*/ 64 w 68"/>
                  <a:gd name="T9" fmla="*/ 24 h 88"/>
                  <a:gd name="T10" fmla="*/ 48 w 68"/>
                  <a:gd name="T11" fmla="*/ 22 h 88"/>
                  <a:gd name="T12" fmla="*/ 44 w 68"/>
                  <a:gd name="T13" fmla="*/ 16 h 88"/>
                  <a:gd name="T14" fmla="*/ 37 w 68"/>
                  <a:gd name="T15" fmla="*/ 14 h 88"/>
                  <a:gd name="T16" fmla="*/ 27 w 68"/>
                  <a:gd name="T17" fmla="*/ 14 h 88"/>
                  <a:gd name="T18" fmla="*/ 20 w 68"/>
                  <a:gd name="T19" fmla="*/ 16 h 88"/>
                  <a:gd name="T20" fmla="*/ 16 w 68"/>
                  <a:gd name="T21" fmla="*/ 21 h 88"/>
                  <a:gd name="T22" fmla="*/ 16 w 68"/>
                  <a:gd name="T23" fmla="*/ 25 h 88"/>
                  <a:gd name="T24" fmla="*/ 20 w 68"/>
                  <a:gd name="T25" fmla="*/ 29 h 88"/>
                  <a:gd name="T26" fmla="*/ 25 w 68"/>
                  <a:gd name="T27" fmla="*/ 32 h 88"/>
                  <a:gd name="T28" fmla="*/ 34 w 68"/>
                  <a:gd name="T29" fmla="*/ 34 h 88"/>
                  <a:gd name="T30" fmla="*/ 54 w 68"/>
                  <a:gd name="T31" fmla="*/ 40 h 88"/>
                  <a:gd name="T32" fmla="*/ 62 w 68"/>
                  <a:gd name="T33" fmla="*/ 46 h 88"/>
                  <a:gd name="T34" fmla="*/ 67 w 68"/>
                  <a:gd name="T35" fmla="*/ 52 h 88"/>
                  <a:gd name="T36" fmla="*/ 68 w 68"/>
                  <a:gd name="T37" fmla="*/ 61 h 88"/>
                  <a:gd name="T38" fmla="*/ 67 w 68"/>
                  <a:gd name="T39" fmla="*/ 70 h 88"/>
                  <a:gd name="T40" fmla="*/ 62 w 68"/>
                  <a:gd name="T41" fmla="*/ 78 h 88"/>
                  <a:gd name="T42" fmla="*/ 53 w 68"/>
                  <a:gd name="T43" fmla="*/ 84 h 88"/>
                  <a:gd name="T44" fmla="*/ 35 w 68"/>
                  <a:gd name="T45" fmla="*/ 88 h 88"/>
                  <a:gd name="T46" fmla="*/ 11 w 68"/>
                  <a:gd name="T47" fmla="*/ 80 h 88"/>
                  <a:gd name="T48" fmla="*/ 0 w 68"/>
                  <a:gd name="T49" fmla="*/ 61 h 88"/>
                  <a:gd name="T50" fmla="*/ 16 w 68"/>
                  <a:gd name="T51" fmla="*/ 63 h 88"/>
                  <a:gd name="T52" fmla="*/ 21 w 68"/>
                  <a:gd name="T53" fmla="*/ 71 h 88"/>
                  <a:gd name="T54" fmla="*/ 29 w 68"/>
                  <a:gd name="T55" fmla="*/ 74 h 88"/>
                  <a:gd name="T56" fmla="*/ 41 w 68"/>
                  <a:gd name="T57" fmla="*/ 74 h 88"/>
                  <a:gd name="T58" fmla="*/ 49 w 68"/>
                  <a:gd name="T59" fmla="*/ 71 h 88"/>
                  <a:gd name="T60" fmla="*/ 53 w 68"/>
                  <a:gd name="T61" fmla="*/ 65 h 88"/>
                  <a:gd name="T62" fmla="*/ 53 w 68"/>
                  <a:gd name="T63" fmla="*/ 60 h 88"/>
                  <a:gd name="T64" fmla="*/ 48 w 68"/>
                  <a:gd name="T65" fmla="*/ 55 h 88"/>
                  <a:gd name="T66" fmla="*/ 40 w 68"/>
                  <a:gd name="T67" fmla="*/ 52 h 88"/>
                  <a:gd name="T68" fmla="*/ 23 w 68"/>
                  <a:gd name="T69" fmla="*/ 47 h 88"/>
                  <a:gd name="T70" fmla="*/ 10 w 68"/>
                  <a:gd name="T71" fmla="*/ 41 h 88"/>
                  <a:gd name="T72" fmla="*/ 5 w 68"/>
                  <a:gd name="T73" fmla="*/ 36 h 88"/>
                  <a:gd name="T74" fmla="*/ 1 w 68"/>
                  <a:gd name="T75" fmla="*/ 28 h 88"/>
                  <a:gd name="T76" fmla="*/ 2 w 68"/>
                  <a:gd name="T77" fmla="*/ 19 h 88"/>
                  <a:gd name="T78" fmla="*/ 7 w 68"/>
                  <a:gd name="T79" fmla="*/ 10 h 88"/>
                  <a:gd name="T80" fmla="*/ 14 w 68"/>
                  <a:gd name="T81" fmla="*/ 3 h 88"/>
                  <a:gd name="T82" fmla="*/ 25 w 68"/>
                  <a:gd name="T8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88">
                    <a:moveTo>
                      <a:pt x="32" y="0"/>
                    </a:moveTo>
                    <a:lnTo>
                      <a:pt x="37" y="0"/>
                    </a:lnTo>
                    <a:lnTo>
                      <a:pt x="44" y="1"/>
                    </a:lnTo>
                    <a:lnTo>
                      <a:pt x="48" y="2"/>
                    </a:lnTo>
                    <a:lnTo>
                      <a:pt x="52" y="5"/>
                    </a:lnTo>
                    <a:lnTo>
                      <a:pt x="57" y="8"/>
                    </a:lnTo>
                    <a:lnTo>
                      <a:pt x="59" y="11"/>
                    </a:lnTo>
                    <a:lnTo>
                      <a:pt x="61" y="14"/>
                    </a:lnTo>
                    <a:lnTo>
                      <a:pt x="63" y="19"/>
                    </a:lnTo>
                    <a:lnTo>
                      <a:pt x="64" y="24"/>
                    </a:lnTo>
                    <a:lnTo>
                      <a:pt x="49" y="25"/>
                    </a:lnTo>
                    <a:lnTo>
                      <a:pt x="48" y="22"/>
                    </a:lnTo>
                    <a:lnTo>
                      <a:pt x="46" y="19"/>
                    </a:lnTo>
                    <a:lnTo>
                      <a:pt x="44" y="16"/>
                    </a:lnTo>
                    <a:lnTo>
                      <a:pt x="40" y="14"/>
                    </a:lnTo>
                    <a:lnTo>
                      <a:pt x="37" y="14"/>
                    </a:lnTo>
                    <a:lnTo>
                      <a:pt x="33" y="13"/>
                    </a:lnTo>
                    <a:lnTo>
                      <a:pt x="27" y="14"/>
                    </a:lnTo>
                    <a:lnTo>
                      <a:pt x="23" y="14"/>
                    </a:lnTo>
                    <a:lnTo>
                      <a:pt x="20" y="16"/>
                    </a:lnTo>
                    <a:lnTo>
                      <a:pt x="19" y="19"/>
                    </a:lnTo>
                    <a:lnTo>
                      <a:pt x="16" y="21"/>
                    </a:lnTo>
                    <a:lnTo>
                      <a:pt x="16" y="23"/>
                    </a:lnTo>
                    <a:lnTo>
                      <a:pt x="16" y="25"/>
                    </a:lnTo>
                    <a:lnTo>
                      <a:pt x="19" y="27"/>
                    </a:lnTo>
                    <a:lnTo>
                      <a:pt x="20" y="29"/>
                    </a:lnTo>
                    <a:lnTo>
                      <a:pt x="23" y="31"/>
                    </a:lnTo>
                    <a:lnTo>
                      <a:pt x="25" y="32"/>
                    </a:lnTo>
                    <a:lnTo>
                      <a:pt x="28" y="33"/>
                    </a:lnTo>
                    <a:lnTo>
                      <a:pt x="34" y="34"/>
                    </a:lnTo>
                    <a:lnTo>
                      <a:pt x="46" y="38"/>
                    </a:lnTo>
                    <a:lnTo>
                      <a:pt x="54" y="40"/>
                    </a:lnTo>
                    <a:lnTo>
                      <a:pt x="59" y="42"/>
                    </a:lnTo>
                    <a:lnTo>
                      <a:pt x="62" y="46"/>
                    </a:lnTo>
                    <a:lnTo>
                      <a:pt x="65" y="48"/>
                    </a:lnTo>
                    <a:lnTo>
                      <a:pt x="67" y="52"/>
                    </a:lnTo>
                    <a:lnTo>
                      <a:pt x="68" y="55"/>
                    </a:lnTo>
                    <a:lnTo>
                      <a:pt x="68" y="61"/>
                    </a:lnTo>
                    <a:lnTo>
                      <a:pt x="68" y="65"/>
                    </a:lnTo>
                    <a:lnTo>
                      <a:pt x="67" y="70"/>
                    </a:lnTo>
                    <a:lnTo>
                      <a:pt x="64" y="74"/>
                    </a:lnTo>
                    <a:lnTo>
                      <a:pt x="62" y="78"/>
                    </a:lnTo>
                    <a:lnTo>
                      <a:pt x="58" y="81"/>
                    </a:lnTo>
                    <a:lnTo>
                      <a:pt x="53" y="84"/>
                    </a:lnTo>
                    <a:lnTo>
                      <a:pt x="45" y="87"/>
                    </a:lnTo>
                    <a:lnTo>
                      <a:pt x="35" y="88"/>
                    </a:lnTo>
                    <a:lnTo>
                      <a:pt x="21" y="86"/>
                    </a:lnTo>
                    <a:lnTo>
                      <a:pt x="11" y="80"/>
                    </a:lnTo>
                    <a:lnTo>
                      <a:pt x="3" y="73"/>
                    </a:lnTo>
                    <a:lnTo>
                      <a:pt x="0" y="61"/>
                    </a:lnTo>
                    <a:lnTo>
                      <a:pt x="15" y="59"/>
                    </a:lnTo>
                    <a:lnTo>
                      <a:pt x="16" y="63"/>
                    </a:lnTo>
                    <a:lnTo>
                      <a:pt x="19" y="67"/>
                    </a:lnTo>
                    <a:lnTo>
                      <a:pt x="21" y="71"/>
                    </a:lnTo>
                    <a:lnTo>
                      <a:pt x="25" y="73"/>
                    </a:lnTo>
                    <a:lnTo>
                      <a:pt x="29" y="74"/>
                    </a:lnTo>
                    <a:lnTo>
                      <a:pt x="35" y="74"/>
                    </a:lnTo>
                    <a:lnTo>
                      <a:pt x="41" y="74"/>
                    </a:lnTo>
                    <a:lnTo>
                      <a:pt x="46" y="73"/>
                    </a:lnTo>
                    <a:lnTo>
                      <a:pt x="49" y="71"/>
                    </a:lnTo>
                    <a:lnTo>
                      <a:pt x="51" y="68"/>
                    </a:lnTo>
                    <a:lnTo>
                      <a:pt x="53" y="65"/>
                    </a:lnTo>
                    <a:lnTo>
                      <a:pt x="53" y="62"/>
                    </a:lnTo>
                    <a:lnTo>
                      <a:pt x="53" y="60"/>
                    </a:lnTo>
                    <a:lnTo>
                      <a:pt x="51" y="58"/>
                    </a:lnTo>
                    <a:lnTo>
                      <a:pt x="48" y="55"/>
                    </a:lnTo>
                    <a:lnTo>
                      <a:pt x="45" y="54"/>
                    </a:lnTo>
                    <a:lnTo>
                      <a:pt x="40" y="52"/>
                    </a:lnTo>
                    <a:lnTo>
                      <a:pt x="34" y="51"/>
                    </a:lnTo>
                    <a:lnTo>
                      <a:pt x="23" y="47"/>
                    </a:lnTo>
                    <a:lnTo>
                      <a:pt x="14" y="44"/>
                    </a:lnTo>
                    <a:lnTo>
                      <a:pt x="10" y="41"/>
                    </a:lnTo>
                    <a:lnTo>
                      <a:pt x="7" y="39"/>
                    </a:lnTo>
                    <a:lnTo>
                      <a:pt x="5" y="36"/>
                    </a:lnTo>
                    <a:lnTo>
                      <a:pt x="2" y="33"/>
                    </a:lnTo>
                    <a:lnTo>
                      <a:pt x="1" y="28"/>
                    </a:lnTo>
                    <a:lnTo>
                      <a:pt x="1" y="24"/>
                    </a:lnTo>
                    <a:lnTo>
                      <a:pt x="2" y="19"/>
                    </a:lnTo>
                    <a:lnTo>
                      <a:pt x="3" y="14"/>
                    </a:lnTo>
                    <a:lnTo>
                      <a:pt x="7" y="10"/>
                    </a:lnTo>
                    <a:lnTo>
                      <a:pt x="11" y="6"/>
                    </a:lnTo>
                    <a:lnTo>
                      <a:pt x="14" y="3"/>
                    </a:lnTo>
                    <a:lnTo>
                      <a:pt x="20" y="1"/>
                    </a:lnTo>
                    <a:lnTo>
                      <a:pt x="25" y="0"/>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2000"/>
              <p:cNvSpPr>
                <a:spLocks/>
              </p:cNvSpPr>
              <p:nvPr/>
            </p:nvSpPr>
            <p:spPr bwMode="auto">
              <a:xfrm>
                <a:off x="1380" y="2047"/>
                <a:ext cx="19" cy="74"/>
              </a:xfrm>
              <a:custGeom>
                <a:avLst/>
                <a:gdLst>
                  <a:gd name="T0" fmla="*/ 0 w 39"/>
                  <a:gd name="T1" fmla="*/ 0 h 148"/>
                  <a:gd name="T2" fmla="*/ 10 w 39"/>
                  <a:gd name="T3" fmla="*/ 0 h 148"/>
                  <a:gd name="T4" fmla="*/ 24 w 39"/>
                  <a:gd name="T5" fmla="*/ 19 h 148"/>
                  <a:gd name="T6" fmla="*/ 33 w 39"/>
                  <a:gd name="T7" fmla="*/ 39 h 148"/>
                  <a:gd name="T8" fmla="*/ 37 w 39"/>
                  <a:gd name="T9" fmla="*/ 56 h 148"/>
                  <a:gd name="T10" fmla="*/ 39 w 39"/>
                  <a:gd name="T11" fmla="*/ 74 h 148"/>
                  <a:gd name="T12" fmla="*/ 37 w 39"/>
                  <a:gd name="T13" fmla="*/ 94 h 148"/>
                  <a:gd name="T14" fmla="*/ 31 w 39"/>
                  <a:gd name="T15" fmla="*/ 114 h 148"/>
                  <a:gd name="T16" fmla="*/ 22 w 39"/>
                  <a:gd name="T17" fmla="*/ 132 h 148"/>
                  <a:gd name="T18" fmla="*/ 10 w 39"/>
                  <a:gd name="T19" fmla="*/ 148 h 148"/>
                  <a:gd name="T20" fmla="*/ 0 w 39"/>
                  <a:gd name="T21" fmla="*/ 148 h 148"/>
                  <a:gd name="T22" fmla="*/ 13 w 39"/>
                  <a:gd name="T23" fmla="*/ 123 h 148"/>
                  <a:gd name="T24" fmla="*/ 21 w 39"/>
                  <a:gd name="T25" fmla="*/ 98 h 148"/>
                  <a:gd name="T26" fmla="*/ 24 w 39"/>
                  <a:gd name="T27" fmla="*/ 74 h 148"/>
                  <a:gd name="T28" fmla="*/ 21 w 39"/>
                  <a:gd name="T29" fmla="*/ 45 h 148"/>
                  <a:gd name="T30" fmla="*/ 13 w 39"/>
                  <a:gd name="T31" fmla="*/ 23 h 148"/>
                  <a:gd name="T32" fmla="*/ 9 w 39"/>
                  <a:gd name="T33" fmla="*/ 14 h 148"/>
                  <a:gd name="T34" fmla="*/ 0 w 39"/>
                  <a:gd name="T3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48">
                    <a:moveTo>
                      <a:pt x="0" y="0"/>
                    </a:moveTo>
                    <a:lnTo>
                      <a:pt x="10" y="0"/>
                    </a:lnTo>
                    <a:lnTo>
                      <a:pt x="24" y="19"/>
                    </a:lnTo>
                    <a:lnTo>
                      <a:pt x="33" y="39"/>
                    </a:lnTo>
                    <a:lnTo>
                      <a:pt x="37" y="56"/>
                    </a:lnTo>
                    <a:lnTo>
                      <a:pt x="39" y="74"/>
                    </a:lnTo>
                    <a:lnTo>
                      <a:pt x="37" y="94"/>
                    </a:lnTo>
                    <a:lnTo>
                      <a:pt x="31" y="114"/>
                    </a:lnTo>
                    <a:lnTo>
                      <a:pt x="22" y="132"/>
                    </a:lnTo>
                    <a:lnTo>
                      <a:pt x="10" y="148"/>
                    </a:lnTo>
                    <a:lnTo>
                      <a:pt x="0" y="148"/>
                    </a:lnTo>
                    <a:lnTo>
                      <a:pt x="13" y="123"/>
                    </a:lnTo>
                    <a:lnTo>
                      <a:pt x="21" y="98"/>
                    </a:lnTo>
                    <a:lnTo>
                      <a:pt x="24" y="74"/>
                    </a:lnTo>
                    <a:lnTo>
                      <a:pt x="21" y="45"/>
                    </a:lnTo>
                    <a:lnTo>
                      <a:pt x="13" y="23"/>
                    </a:lnTo>
                    <a:lnTo>
                      <a:pt x="9"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4"/>
            <p:cNvGrpSpPr>
              <a:grpSpLocks noChangeAspect="1"/>
            </p:cNvGrpSpPr>
            <p:nvPr/>
          </p:nvGrpSpPr>
          <p:grpSpPr bwMode="auto">
            <a:xfrm>
              <a:off x="6051550" y="1103313"/>
              <a:ext cx="2863850" cy="2249487"/>
              <a:chOff x="3812" y="695"/>
              <a:chExt cx="1804" cy="1417"/>
            </a:xfrm>
          </p:grpSpPr>
          <p:sp>
            <p:nvSpPr>
              <p:cNvPr id="44" name="AutoShape 3"/>
              <p:cNvSpPr>
                <a:spLocks noChangeAspect="1" noChangeArrowheads="1" noTextEdit="1"/>
              </p:cNvSpPr>
              <p:nvPr/>
            </p:nvSpPr>
            <p:spPr bwMode="auto">
              <a:xfrm>
                <a:off x="3812" y="695"/>
                <a:ext cx="1804"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5" name="Group 205"/>
              <p:cNvGrpSpPr>
                <a:grpSpLocks/>
              </p:cNvGrpSpPr>
              <p:nvPr/>
            </p:nvGrpSpPr>
            <p:grpSpPr bwMode="auto">
              <a:xfrm>
                <a:off x="3812" y="695"/>
                <a:ext cx="1804" cy="1417"/>
                <a:chOff x="3812" y="695"/>
                <a:chExt cx="1804" cy="1417"/>
              </a:xfrm>
            </p:grpSpPr>
            <p:sp>
              <p:nvSpPr>
                <p:cNvPr id="828" name="Rectangle 5"/>
                <p:cNvSpPr>
                  <a:spLocks noChangeArrowheads="1"/>
                </p:cNvSpPr>
                <p:nvPr/>
              </p:nvSpPr>
              <p:spPr bwMode="auto">
                <a:xfrm>
                  <a:off x="3812" y="695"/>
                  <a:ext cx="1803" cy="141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 name="Rectangle 6"/>
                <p:cNvSpPr>
                  <a:spLocks noChangeArrowheads="1"/>
                </p:cNvSpPr>
                <p:nvPr/>
              </p:nvSpPr>
              <p:spPr bwMode="auto">
                <a:xfrm>
                  <a:off x="3812" y="695"/>
                  <a:ext cx="1804" cy="1415"/>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 name="Rectangle 7"/>
                <p:cNvSpPr>
                  <a:spLocks noChangeArrowheads="1"/>
                </p:cNvSpPr>
                <p:nvPr/>
              </p:nvSpPr>
              <p:spPr bwMode="auto">
                <a:xfrm>
                  <a:off x="4028" y="754"/>
                  <a:ext cx="1515" cy="117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 name="Line 8"/>
                <p:cNvSpPr>
                  <a:spLocks noChangeShapeType="1"/>
                </p:cNvSpPr>
                <p:nvPr/>
              </p:nvSpPr>
              <p:spPr bwMode="auto">
                <a:xfrm flipV="1">
                  <a:off x="4028" y="754"/>
                  <a:ext cx="0" cy="1177"/>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 name="Line 9"/>
                <p:cNvSpPr>
                  <a:spLocks noChangeShapeType="1"/>
                </p:cNvSpPr>
                <p:nvPr/>
              </p:nvSpPr>
              <p:spPr bwMode="auto">
                <a:xfrm>
                  <a:off x="4028" y="754"/>
                  <a:ext cx="1515"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 name="Line 10"/>
                <p:cNvSpPr>
                  <a:spLocks noChangeShapeType="1"/>
                </p:cNvSpPr>
                <p:nvPr/>
              </p:nvSpPr>
              <p:spPr bwMode="auto">
                <a:xfrm>
                  <a:off x="5543" y="754"/>
                  <a:ext cx="0" cy="1177"/>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 name="Line 11"/>
                <p:cNvSpPr>
                  <a:spLocks noChangeShapeType="1"/>
                </p:cNvSpPr>
                <p:nvPr/>
              </p:nvSpPr>
              <p:spPr bwMode="auto">
                <a:xfrm flipH="1">
                  <a:off x="4028" y="1931"/>
                  <a:ext cx="1515"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 name="Line 12"/>
                <p:cNvSpPr>
                  <a:spLocks noChangeShapeType="1"/>
                </p:cNvSpPr>
                <p:nvPr/>
              </p:nvSpPr>
              <p:spPr bwMode="auto">
                <a:xfrm flipV="1">
                  <a:off x="4318" y="192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 name="Line 13"/>
                <p:cNvSpPr>
                  <a:spLocks noChangeShapeType="1"/>
                </p:cNvSpPr>
                <p:nvPr/>
              </p:nvSpPr>
              <p:spPr bwMode="auto">
                <a:xfrm flipV="1">
                  <a:off x="4318" y="191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 name="Line 14"/>
                <p:cNvSpPr>
                  <a:spLocks noChangeShapeType="1"/>
                </p:cNvSpPr>
                <p:nvPr/>
              </p:nvSpPr>
              <p:spPr bwMode="auto">
                <a:xfrm flipV="1">
                  <a:off x="4318"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 name="Line 15"/>
                <p:cNvSpPr>
                  <a:spLocks noChangeShapeType="1"/>
                </p:cNvSpPr>
                <p:nvPr/>
              </p:nvSpPr>
              <p:spPr bwMode="auto">
                <a:xfrm flipV="1">
                  <a:off x="4318"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 name="Line 16"/>
                <p:cNvSpPr>
                  <a:spLocks noChangeShapeType="1"/>
                </p:cNvSpPr>
                <p:nvPr/>
              </p:nvSpPr>
              <p:spPr bwMode="auto">
                <a:xfrm flipV="1">
                  <a:off x="4318" y="18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 name="Line 17"/>
                <p:cNvSpPr>
                  <a:spLocks noChangeShapeType="1"/>
                </p:cNvSpPr>
                <p:nvPr/>
              </p:nvSpPr>
              <p:spPr bwMode="auto">
                <a:xfrm flipV="1">
                  <a:off x="4318" y="18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 name="Line 18"/>
                <p:cNvSpPr>
                  <a:spLocks noChangeShapeType="1"/>
                </p:cNvSpPr>
                <p:nvPr/>
              </p:nvSpPr>
              <p:spPr bwMode="auto">
                <a:xfrm flipV="1">
                  <a:off x="4318" y="18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 name="Line 19"/>
                <p:cNvSpPr>
                  <a:spLocks noChangeShapeType="1"/>
                </p:cNvSpPr>
                <p:nvPr/>
              </p:nvSpPr>
              <p:spPr bwMode="auto">
                <a:xfrm flipV="1">
                  <a:off x="4318" y="182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 name="Line 20"/>
                <p:cNvSpPr>
                  <a:spLocks noChangeShapeType="1"/>
                </p:cNvSpPr>
                <p:nvPr/>
              </p:nvSpPr>
              <p:spPr bwMode="auto">
                <a:xfrm flipV="1">
                  <a:off x="4318" y="18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 name="Line 21"/>
                <p:cNvSpPr>
                  <a:spLocks noChangeShapeType="1"/>
                </p:cNvSpPr>
                <p:nvPr/>
              </p:nvSpPr>
              <p:spPr bwMode="auto">
                <a:xfrm flipV="1">
                  <a:off x="4318" y="17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 name="Line 22"/>
                <p:cNvSpPr>
                  <a:spLocks noChangeShapeType="1"/>
                </p:cNvSpPr>
                <p:nvPr/>
              </p:nvSpPr>
              <p:spPr bwMode="auto">
                <a:xfrm flipV="1">
                  <a:off x="4318" y="177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 name="Line 23"/>
                <p:cNvSpPr>
                  <a:spLocks noChangeShapeType="1"/>
                </p:cNvSpPr>
                <p:nvPr/>
              </p:nvSpPr>
              <p:spPr bwMode="auto">
                <a:xfrm flipV="1">
                  <a:off x="4318" y="17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 name="Line 24"/>
                <p:cNvSpPr>
                  <a:spLocks noChangeShapeType="1"/>
                </p:cNvSpPr>
                <p:nvPr/>
              </p:nvSpPr>
              <p:spPr bwMode="auto">
                <a:xfrm flipV="1">
                  <a:off x="4318" y="17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 name="Line 25"/>
                <p:cNvSpPr>
                  <a:spLocks noChangeShapeType="1"/>
                </p:cNvSpPr>
                <p:nvPr/>
              </p:nvSpPr>
              <p:spPr bwMode="auto">
                <a:xfrm flipV="1">
                  <a:off x="4318" y="17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 name="Line 26"/>
                <p:cNvSpPr>
                  <a:spLocks noChangeShapeType="1"/>
                </p:cNvSpPr>
                <p:nvPr/>
              </p:nvSpPr>
              <p:spPr bwMode="auto">
                <a:xfrm flipV="1">
                  <a:off x="4318" y="17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 name="Line 27"/>
                <p:cNvSpPr>
                  <a:spLocks noChangeShapeType="1"/>
                </p:cNvSpPr>
                <p:nvPr/>
              </p:nvSpPr>
              <p:spPr bwMode="auto">
                <a:xfrm flipV="1">
                  <a:off x="4318" y="17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 name="Line 28"/>
                <p:cNvSpPr>
                  <a:spLocks noChangeShapeType="1"/>
                </p:cNvSpPr>
                <p:nvPr/>
              </p:nvSpPr>
              <p:spPr bwMode="auto">
                <a:xfrm flipV="1">
                  <a:off x="4318" y="16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 name="Line 29"/>
                <p:cNvSpPr>
                  <a:spLocks noChangeShapeType="1"/>
                </p:cNvSpPr>
                <p:nvPr/>
              </p:nvSpPr>
              <p:spPr bwMode="auto">
                <a:xfrm flipV="1">
                  <a:off x="4318" y="16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 name="Line 30"/>
                <p:cNvSpPr>
                  <a:spLocks noChangeShapeType="1"/>
                </p:cNvSpPr>
                <p:nvPr/>
              </p:nvSpPr>
              <p:spPr bwMode="auto">
                <a:xfrm flipV="1">
                  <a:off x="4318" y="16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 name="Line 31"/>
                <p:cNvSpPr>
                  <a:spLocks noChangeShapeType="1"/>
                </p:cNvSpPr>
                <p:nvPr/>
              </p:nvSpPr>
              <p:spPr bwMode="auto">
                <a:xfrm flipV="1">
                  <a:off x="4318" y="16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 name="Line 32"/>
                <p:cNvSpPr>
                  <a:spLocks noChangeShapeType="1"/>
                </p:cNvSpPr>
                <p:nvPr/>
              </p:nvSpPr>
              <p:spPr bwMode="auto">
                <a:xfrm flipV="1">
                  <a:off x="4318" y="16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 name="Line 33"/>
                <p:cNvSpPr>
                  <a:spLocks noChangeShapeType="1"/>
                </p:cNvSpPr>
                <p:nvPr/>
              </p:nvSpPr>
              <p:spPr bwMode="auto">
                <a:xfrm flipV="1">
                  <a:off x="4318" y="16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 name="Line 34"/>
                <p:cNvSpPr>
                  <a:spLocks noChangeShapeType="1"/>
                </p:cNvSpPr>
                <p:nvPr/>
              </p:nvSpPr>
              <p:spPr bwMode="auto">
                <a:xfrm flipV="1">
                  <a:off x="4318" y="15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 name="Line 35"/>
                <p:cNvSpPr>
                  <a:spLocks noChangeShapeType="1"/>
                </p:cNvSpPr>
                <p:nvPr/>
              </p:nvSpPr>
              <p:spPr bwMode="auto">
                <a:xfrm flipV="1">
                  <a:off x="4318" y="157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 name="Line 36"/>
                <p:cNvSpPr>
                  <a:spLocks noChangeShapeType="1"/>
                </p:cNvSpPr>
                <p:nvPr/>
              </p:nvSpPr>
              <p:spPr bwMode="auto">
                <a:xfrm flipV="1">
                  <a:off x="4318" y="15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 name="Line 37"/>
                <p:cNvSpPr>
                  <a:spLocks noChangeShapeType="1"/>
                </p:cNvSpPr>
                <p:nvPr/>
              </p:nvSpPr>
              <p:spPr bwMode="auto">
                <a:xfrm flipV="1">
                  <a:off x="4318" y="15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 name="Line 38"/>
                <p:cNvSpPr>
                  <a:spLocks noChangeShapeType="1"/>
                </p:cNvSpPr>
                <p:nvPr/>
              </p:nvSpPr>
              <p:spPr bwMode="auto">
                <a:xfrm flipV="1">
                  <a:off x="4318" y="15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 name="Line 39"/>
                <p:cNvSpPr>
                  <a:spLocks noChangeShapeType="1"/>
                </p:cNvSpPr>
                <p:nvPr/>
              </p:nvSpPr>
              <p:spPr bwMode="auto">
                <a:xfrm flipV="1">
                  <a:off x="4318" y="15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 name="Line 40"/>
                <p:cNvSpPr>
                  <a:spLocks noChangeShapeType="1"/>
                </p:cNvSpPr>
                <p:nvPr/>
              </p:nvSpPr>
              <p:spPr bwMode="auto">
                <a:xfrm flipV="1">
                  <a:off x="4318" y="150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 name="Line 41"/>
                <p:cNvSpPr>
                  <a:spLocks noChangeShapeType="1"/>
                </p:cNvSpPr>
                <p:nvPr/>
              </p:nvSpPr>
              <p:spPr bwMode="auto">
                <a:xfrm flipV="1">
                  <a:off x="4318" y="14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 name="Line 42"/>
                <p:cNvSpPr>
                  <a:spLocks noChangeShapeType="1"/>
                </p:cNvSpPr>
                <p:nvPr/>
              </p:nvSpPr>
              <p:spPr bwMode="auto">
                <a:xfrm flipV="1">
                  <a:off x="4318" y="147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 name="Line 43"/>
                <p:cNvSpPr>
                  <a:spLocks noChangeShapeType="1"/>
                </p:cNvSpPr>
                <p:nvPr/>
              </p:nvSpPr>
              <p:spPr bwMode="auto">
                <a:xfrm flipV="1">
                  <a:off x="4318" y="145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 name="Line 44"/>
                <p:cNvSpPr>
                  <a:spLocks noChangeShapeType="1"/>
                </p:cNvSpPr>
                <p:nvPr/>
              </p:nvSpPr>
              <p:spPr bwMode="auto">
                <a:xfrm flipV="1">
                  <a:off x="4318" y="144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Line 45"/>
                <p:cNvSpPr>
                  <a:spLocks noChangeShapeType="1"/>
                </p:cNvSpPr>
                <p:nvPr/>
              </p:nvSpPr>
              <p:spPr bwMode="auto">
                <a:xfrm flipV="1">
                  <a:off x="4318" y="142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 name="Line 46"/>
                <p:cNvSpPr>
                  <a:spLocks noChangeShapeType="1"/>
                </p:cNvSpPr>
                <p:nvPr/>
              </p:nvSpPr>
              <p:spPr bwMode="auto">
                <a:xfrm flipV="1">
                  <a:off x="4318" y="141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 name="Line 47"/>
                <p:cNvSpPr>
                  <a:spLocks noChangeShapeType="1"/>
                </p:cNvSpPr>
                <p:nvPr/>
              </p:nvSpPr>
              <p:spPr bwMode="auto">
                <a:xfrm flipV="1">
                  <a:off x="4318" y="139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 name="Line 48"/>
                <p:cNvSpPr>
                  <a:spLocks noChangeShapeType="1"/>
                </p:cNvSpPr>
                <p:nvPr/>
              </p:nvSpPr>
              <p:spPr bwMode="auto">
                <a:xfrm flipV="1">
                  <a:off x="4318" y="137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 name="Line 49"/>
                <p:cNvSpPr>
                  <a:spLocks noChangeShapeType="1"/>
                </p:cNvSpPr>
                <p:nvPr/>
              </p:nvSpPr>
              <p:spPr bwMode="auto">
                <a:xfrm flipV="1">
                  <a:off x="4318" y="13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 name="Line 50"/>
                <p:cNvSpPr>
                  <a:spLocks noChangeShapeType="1"/>
                </p:cNvSpPr>
                <p:nvPr/>
              </p:nvSpPr>
              <p:spPr bwMode="auto">
                <a:xfrm flipV="1">
                  <a:off x="4318" y="134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 name="Line 51"/>
                <p:cNvSpPr>
                  <a:spLocks noChangeShapeType="1"/>
                </p:cNvSpPr>
                <p:nvPr/>
              </p:nvSpPr>
              <p:spPr bwMode="auto">
                <a:xfrm flipV="1">
                  <a:off x="4318" y="133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 name="Line 52"/>
                <p:cNvSpPr>
                  <a:spLocks noChangeShapeType="1"/>
                </p:cNvSpPr>
                <p:nvPr/>
              </p:nvSpPr>
              <p:spPr bwMode="auto">
                <a:xfrm flipV="1">
                  <a:off x="4318" y="131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6" name="Line 53"/>
                <p:cNvSpPr>
                  <a:spLocks noChangeShapeType="1"/>
                </p:cNvSpPr>
                <p:nvPr/>
              </p:nvSpPr>
              <p:spPr bwMode="auto">
                <a:xfrm flipV="1">
                  <a:off x="4318" y="130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7" name="Line 54"/>
                <p:cNvSpPr>
                  <a:spLocks noChangeShapeType="1"/>
                </p:cNvSpPr>
                <p:nvPr/>
              </p:nvSpPr>
              <p:spPr bwMode="auto">
                <a:xfrm flipV="1">
                  <a:off x="4318" y="128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8" name="Line 55"/>
                <p:cNvSpPr>
                  <a:spLocks noChangeShapeType="1"/>
                </p:cNvSpPr>
                <p:nvPr/>
              </p:nvSpPr>
              <p:spPr bwMode="auto">
                <a:xfrm flipV="1">
                  <a:off x="4318" y="127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9" name="Line 56"/>
                <p:cNvSpPr>
                  <a:spLocks noChangeShapeType="1"/>
                </p:cNvSpPr>
                <p:nvPr/>
              </p:nvSpPr>
              <p:spPr bwMode="auto">
                <a:xfrm flipV="1">
                  <a:off x="4318" y="125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0" name="Line 57"/>
                <p:cNvSpPr>
                  <a:spLocks noChangeShapeType="1"/>
                </p:cNvSpPr>
                <p:nvPr/>
              </p:nvSpPr>
              <p:spPr bwMode="auto">
                <a:xfrm flipV="1">
                  <a:off x="4318" y="124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1" name="Line 58"/>
                <p:cNvSpPr>
                  <a:spLocks noChangeShapeType="1"/>
                </p:cNvSpPr>
                <p:nvPr/>
              </p:nvSpPr>
              <p:spPr bwMode="auto">
                <a:xfrm flipV="1">
                  <a:off x="4318" y="1226"/>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2" name="Line 59"/>
                <p:cNvSpPr>
                  <a:spLocks noChangeShapeType="1"/>
                </p:cNvSpPr>
                <p:nvPr/>
              </p:nvSpPr>
              <p:spPr bwMode="auto">
                <a:xfrm flipV="1">
                  <a:off x="4318" y="12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3" name="Line 60"/>
                <p:cNvSpPr>
                  <a:spLocks noChangeShapeType="1"/>
                </p:cNvSpPr>
                <p:nvPr/>
              </p:nvSpPr>
              <p:spPr bwMode="auto">
                <a:xfrm flipV="1">
                  <a:off x="4318" y="11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4" name="Line 61"/>
                <p:cNvSpPr>
                  <a:spLocks noChangeShapeType="1"/>
                </p:cNvSpPr>
                <p:nvPr/>
              </p:nvSpPr>
              <p:spPr bwMode="auto">
                <a:xfrm flipV="1">
                  <a:off x="4318" y="11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5" name="Line 62"/>
                <p:cNvSpPr>
                  <a:spLocks noChangeShapeType="1"/>
                </p:cNvSpPr>
                <p:nvPr/>
              </p:nvSpPr>
              <p:spPr bwMode="auto">
                <a:xfrm flipV="1">
                  <a:off x="4318" y="116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6" name="Line 63"/>
                <p:cNvSpPr>
                  <a:spLocks noChangeShapeType="1"/>
                </p:cNvSpPr>
                <p:nvPr/>
              </p:nvSpPr>
              <p:spPr bwMode="auto">
                <a:xfrm flipV="1">
                  <a:off x="4318" y="11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7" name="Line 64"/>
                <p:cNvSpPr>
                  <a:spLocks noChangeShapeType="1"/>
                </p:cNvSpPr>
                <p:nvPr/>
              </p:nvSpPr>
              <p:spPr bwMode="auto">
                <a:xfrm flipV="1">
                  <a:off x="4318" y="11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8" name="Line 65"/>
                <p:cNvSpPr>
                  <a:spLocks noChangeShapeType="1"/>
                </p:cNvSpPr>
                <p:nvPr/>
              </p:nvSpPr>
              <p:spPr bwMode="auto">
                <a:xfrm flipV="1">
                  <a:off x="4318" y="11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9" name="Line 66"/>
                <p:cNvSpPr>
                  <a:spLocks noChangeShapeType="1"/>
                </p:cNvSpPr>
                <p:nvPr/>
              </p:nvSpPr>
              <p:spPr bwMode="auto">
                <a:xfrm flipV="1">
                  <a:off x="4318" y="11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 name="Line 67"/>
                <p:cNvSpPr>
                  <a:spLocks noChangeShapeType="1"/>
                </p:cNvSpPr>
                <p:nvPr/>
              </p:nvSpPr>
              <p:spPr bwMode="auto">
                <a:xfrm flipV="1">
                  <a:off x="4318" y="10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 name="Line 68"/>
                <p:cNvSpPr>
                  <a:spLocks noChangeShapeType="1"/>
                </p:cNvSpPr>
                <p:nvPr/>
              </p:nvSpPr>
              <p:spPr bwMode="auto">
                <a:xfrm flipV="1">
                  <a:off x="4318" y="107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Line 69"/>
                <p:cNvSpPr>
                  <a:spLocks noChangeShapeType="1"/>
                </p:cNvSpPr>
                <p:nvPr/>
              </p:nvSpPr>
              <p:spPr bwMode="auto">
                <a:xfrm flipV="1">
                  <a:off x="4318" y="105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 name="Line 70"/>
                <p:cNvSpPr>
                  <a:spLocks noChangeShapeType="1"/>
                </p:cNvSpPr>
                <p:nvPr/>
              </p:nvSpPr>
              <p:spPr bwMode="auto">
                <a:xfrm flipV="1">
                  <a:off x="4318" y="104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 name="Line 71"/>
                <p:cNvSpPr>
                  <a:spLocks noChangeShapeType="1"/>
                </p:cNvSpPr>
                <p:nvPr/>
              </p:nvSpPr>
              <p:spPr bwMode="auto">
                <a:xfrm flipV="1">
                  <a:off x="4318" y="10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 name="Line 72"/>
                <p:cNvSpPr>
                  <a:spLocks noChangeShapeType="1"/>
                </p:cNvSpPr>
                <p:nvPr/>
              </p:nvSpPr>
              <p:spPr bwMode="auto">
                <a:xfrm flipV="1">
                  <a:off x="4318" y="10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 name="Line 73"/>
                <p:cNvSpPr>
                  <a:spLocks noChangeShapeType="1"/>
                </p:cNvSpPr>
                <p:nvPr/>
              </p:nvSpPr>
              <p:spPr bwMode="auto">
                <a:xfrm flipV="1">
                  <a:off x="4318" y="9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 name="Line 74"/>
                <p:cNvSpPr>
                  <a:spLocks noChangeShapeType="1"/>
                </p:cNvSpPr>
                <p:nvPr/>
              </p:nvSpPr>
              <p:spPr bwMode="auto">
                <a:xfrm flipV="1">
                  <a:off x="4318" y="98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 name="Line 75"/>
                <p:cNvSpPr>
                  <a:spLocks noChangeShapeType="1"/>
                </p:cNvSpPr>
                <p:nvPr/>
              </p:nvSpPr>
              <p:spPr bwMode="auto">
                <a:xfrm flipV="1">
                  <a:off x="4318" y="96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 name="Line 76"/>
                <p:cNvSpPr>
                  <a:spLocks noChangeShapeType="1"/>
                </p:cNvSpPr>
                <p:nvPr/>
              </p:nvSpPr>
              <p:spPr bwMode="auto">
                <a:xfrm flipV="1">
                  <a:off x="4318" y="9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 name="Line 77"/>
                <p:cNvSpPr>
                  <a:spLocks noChangeShapeType="1"/>
                </p:cNvSpPr>
                <p:nvPr/>
              </p:nvSpPr>
              <p:spPr bwMode="auto">
                <a:xfrm flipV="1">
                  <a:off x="4318" y="93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 name="Line 78"/>
                <p:cNvSpPr>
                  <a:spLocks noChangeShapeType="1"/>
                </p:cNvSpPr>
                <p:nvPr/>
              </p:nvSpPr>
              <p:spPr bwMode="auto">
                <a:xfrm flipV="1">
                  <a:off x="4318" y="92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 name="Line 79"/>
                <p:cNvSpPr>
                  <a:spLocks noChangeShapeType="1"/>
                </p:cNvSpPr>
                <p:nvPr/>
              </p:nvSpPr>
              <p:spPr bwMode="auto">
                <a:xfrm flipV="1">
                  <a:off x="4318" y="9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3" name="Line 80"/>
                <p:cNvSpPr>
                  <a:spLocks noChangeShapeType="1"/>
                </p:cNvSpPr>
                <p:nvPr/>
              </p:nvSpPr>
              <p:spPr bwMode="auto">
                <a:xfrm flipV="1">
                  <a:off x="4318" y="89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 name="Line 81"/>
                <p:cNvSpPr>
                  <a:spLocks noChangeShapeType="1"/>
                </p:cNvSpPr>
                <p:nvPr/>
              </p:nvSpPr>
              <p:spPr bwMode="auto">
                <a:xfrm flipV="1">
                  <a:off x="4318" y="875"/>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5" name="Line 82"/>
                <p:cNvSpPr>
                  <a:spLocks noChangeShapeType="1"/>
                </p:cNvSpPr>
                <p:nvPr/>
              </p:nvSpPr>
              <p:spPr bwMode="auto">
                <a:xfrm flipV="1">
                  <a:off x="4318" y="8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Line 83"/>
                <p:cNvSpPr>
                  <a:spLocks noChangeShapeType="1"/>
                </p:cNvSpPr>
                <p:nvPr/>
              </p:nvSpPr>
              <p:spPr bwMode="auto">
                <a:xfrm flipV="1">
                  <a:off x="4318" y="8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7" name="Line 84"/>
                <p:cNvSpPr>
                  <a:spLocks noChangeShapeType="1"/>
                </p:cNvSpPr>
                <p:nvPr/>
              </p:nvSpPr>
              <p:spPr bwMode="auto">
                <a:xfrm flipV="1">
                  <a:off x="4318" y="8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 name="Line 85"/>
                <p:cNvSpPr>
                  <a:spLocks noChangeShapeType="1"/>
                </p:cNvSpPr>
                <p:nvPr/>
              </p:nvSpPr>
              <p:spPr bwMode="auto">
                <a:xfrm flipV="1">
                  <a:off x="4318" y="81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9" name="Line 86"/>
                <p:cNvSpPr>
                  <a:spLocks noChangeShapeType="1"/>
                </p:cNvSpPr>
                <p:nvPr/>
              </p:nvSpPr>
              <p:spPr bwMode="auto">
                <a:xfrm flipV="1">
                  <a:off x="4318" y="7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 name="Line 87"/>
                <p:cNvSpPr>
                  <a:spLocks noChangeShapeType="1"/>
                </p:cNvSpPr>
                <p:nvPr/>
              </p:nvSpPr>
              <p:spPr bwMode="auto">
                <a:xfrm flipV="1">
                  <a:off x="4318" y="7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1" name="Line 88"/>
                <p:cNvSpPr>
                  <a:spLocks noChangeShapeType="1"/>
                </p:cNvSpPr>
                <p:nvPr/>
              </p:nvSpPr>
              <p:spPr bwMode="auto">
                <a:xfrm flipV="1">
                  <a:off x="4318" y="7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2" name="Line 89"/>
                <p:cNvSpPr>
                  <a:spLocks noChangeShapeType="1"/>
                </p:cNvSpPr>
                <p:nvPr/>
              </p:nvSpPr>
              <p:spPr bwMode="auto">
                <a:xfrm flipV="1">
                  <a:off x="4318" y="7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3" name="Line 90"/>
                <p:cNvSpPr>
                  <a:spLocks noChangeShapeType="1"/>
                </p:cNvSpPr>
                <p:nvPr/>
              </p:nvSpPr>
              <p:spPr bwMode="auto">
                <a:xfrm flipV="1">
                  <a:off x="4622" y="192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4" name="Line 91"/>
                <p:cNvSpPr>
                  <a:spLocks noChangeShapeType="1"/>
                </p:cNvSpPr>
                <p:nvPr/>
              </p:nvSpPr>
              <p:spPr bwMode="auto">
                <a:xfrm flipV="1">
                  <a:off x="4622" y="191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5" name="Line 92"/>
                <p:cNvSpPr>
                  <a:spLocks noChangeShapeType="1"/>
                </p:cNvSpPr>
                <p:nvPr/>
              </p:nvSpPr>
              <p:spPr bwMode="auto">
                <a:xfrm flipV="1">
                  <a:off x="4622"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6" name="Line 93"/>
                <p:cNvSpPr>
                  <a:spLocks noChangeShapeType="1"/>
                </p:cNvSpPr>
                <p:nvPr/>
              </p:nvSpPr>
              <p:spPr bwMode="auto">
                <a:xfrm flipV="1">
                  <a:off x="4622"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7" name="Line 94"/>
                <p:cNvSpPr>
                  <a:spLocks noChangeShapeType="1"/>
                </p:cNvSpPr>
                <p:nvPr/>
              </p:nvSpPr>
              <p:spPr bwMode="auto">
                <a:xfrm flipV="1">
                  <a:off x="4622" y="18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8" name="Line 95"/>
                <p:cNvSpPr>
                  <a:spLocks noChangeShapeType="1"/>
                </p:cNvSpPr>
                <p:nvPr/>
              </p:nvSpPr>
              <p:spPr bwMode="auto">
                <a:xfrm flipV="1">
                  <a:off x="4622" y="18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9" name="Line 96"/>
                <p:cNvSpPr>
                  <a:spLocks noChangeShapeType="1"/>
                </p:cNvSpPr>
                <p:nvPr/>
              </p:nvSpPr>
              <p:spPr bwMode="auto">
                <a:xfrm flipV="1">
                  <a:off x="4622" y="18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0" name="Line 97"/>
                <p:cNvSpPr>
                  <a:spLocks noChangeShapeType="1"/>
                </p:cNvSpPr>
                <p:nvPr/>
              </p:nvSpPr>
              <p:spPr bwMode="auto">
                <a:xfrm flipV="1">
                  <a:off x="4622" y="182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1" name="Line 98"/>
                <p:cNvSpPr>
                  <a:spLocks noChangeShapeType="1"/>
                </p:cNvSpPr>
                <p:nvPr/>
              </p:nvSpPr>
              <p:spPr bwMode="auto">
                <a:xfrm flipV="1">
                  <a:off x="4622" y="18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2" name="Line 99"/>
                <p:cNvSpPr>
                  <a:spLocks noChangeShapeType="1"/>
                </p:cNvSpPr>
                <p:nvPr/>
              </p:nvSpPr>
              <p:spPr bwMode="auto">
                <a:xfrm flipV="1">
                  <a:off x="4622" y="17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3" name="Line 100"/>
                <p:cNvSpPr>
                  <a:spLocks noChangeShapeType="1"/>
                </p:cNvSpPr>
                <p:nvPr/>
              </p:nvSpPr>
              <p:spPr bwMode="auto">
                <a:xfrm flipV="1">
                  <a:off x="4622" y="177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4" name="Line 101"/>
                <p:cNvSpPr>
                  <a:spLocks noChangeShapeType="1"/>
                </p:cNvSpPr>
                <p:nvPr/>
              </p:nvSpPr>
              <p:spPr bwMode="auto">
                <a:xfrm flipV="1">
                  <a:off x="4622" y="17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5" name="Line 102"/>
                <p:cNvSpPr>
                  <a:spLocks noChangeShapeType="1"/>
                </p:cNvSpPr>
                <p:nvPr/>
              </p:nvSpPr>
              <p:spPr bwMode="auto">
                <a:xfrm flipV="1">
                  <a:off x="4622" y="17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6" name="Line 103"/>
                <p:cNvSpPr>
                  <a:spLocks noChangeShapeType="1"/>
                </p:cNvSpPr>
                <p:nvPr/>
              </p:nvSpPr>
              <p:spPr bwMode="auto">
                <a:xfrm flipV="1">
                  <a:off x="4622" y="17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7" name="Line 104"/>
                <p:cNvSpPr>
                  <a:spLocks noChangeShapeType="1"/>
                </p:cNvSpPr>
                <p:nvPr/>
              </p:nvSpPr>
              <p:spPr bwMode="auto">
                <a:xfrm flipV="1">
                  <a:off x="4622" y="17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8" name="Line 105"/>
                <p:cNvSpPr>
                  <a:spLocks noChangeShapeType="1"/>
                </p:cNvSpPr>
                <p:nvPr/>
              </p:nvSpPr>
              <p:spPr bwMode="auto">
                <a:xfrm flipV="1">
                  <a:off x="4622" y="17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9" name="Line 106"/>
                <p:cNvSpPr>
                  <a:spLocks noChangeShapeType="1"/>
                </p:cNvSpPr>
                <p:nvPr/>
              </p:nvSpPr>
              <p:spPr bwMode="auto">
                <a:xfrm flipV="1">
                  <a:off x="4622" y="16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0" name="Line 107"/>
                <p:cNvSpPr>
                  <a:spLocks noChangeShapeType="1"/>
                </p:cNvSpPr>
                <p:nvPr/>
              </p:nvSpPr>
              <p:spPr bwMode="auto">
                <a:xfrm flipV="1">
                  <a:off x="4622" y="16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1" name="Line 108"/>
                <p:cNvSpPr>
                  <a:spLocks noChangeShapeType="1"/>
                </p:cNvSpPr>
                <p:nvPr/>
              </p:nvSpPr>
              <p:spPr bwMode="auto">
                <a:xfrm flipV="1">
                  <a:off x="4622" y="16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2" name="Line 109"/>
                <p:cNvSpPr>
                  <a:spLocks noChangeShapeType="1"/>
                </p:cNvSpPr>
                <p:nvPr/>
              </p:nvSpPr>
              <p:spPr bwMode="auto">
                <a:xfrm flipV="1">
                  <a:off x="4622" y="16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3" name="Line 110"/>
                <p:cNvSpPr>
                  <a:spLocks noChangeShapeType="1"/>
                </p:cNvSpPr>
                <p:nvPr/>
              </p:nvSpPr>
              <p:spPr bwMode="auto">
                <a:xfrm flipV="1">
                  <a:off x="4622" y="16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4" name="Line 111"/>
                <p:cNvSpPr>
                  <a:spLocks noChangeShapeType="1"/>
                </p:cNvSpPr>
                <p:nvPr/>
              </p:nvSpPr>
              <p:spPr bwMode="auto">
                <a:xfrm flipV="1">
                  <a:off x="4622" y="16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5" name="Line 112"/>
                <p:cNvSpPr>
                  <a:spLocks noChangeShapeType="1"/>
                </p:cNvSpPr>
                <p:nvPr/>
              </p:nvSpPr>
              <p:spPr bwMode="auto">
                <a:xfrm flipV="1">
                  <a:off x="4622" y="15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6" name="Line 113"/>
                <p:cNvSpPr>
                  <a:spLocks noChangeShapeType="1"/>
                </p:cNvSpPr>
                <p:nvPr/>
              </p:nvSpPr>
              <p:spPr bwMode="auto">
                <a:xfrm flipV="1">
                  <a:off x="4622" y="157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7" name="Line 114"/>
                <p:cNvSpPr>
                  <a:spLocks noChangeShapeType="1"/>
                </p:cNvSpPr>
                <p:nvPr/>
              </p:nvSpPr>
              <p:spPr bwMode="auto">
                <a:xfrm flipV="1">
                  <a:off x="4622" y="15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8" name="Line 115"/>
                <p:cNvSpPr>
                  <a:spLocks noChangeShapeType="1"/>
                </p:cNvSpPr>
                <p:nvPr/>
              </p:nvSpPr>
              <p:spPr bwMode="auto">
                <a:xfrm flipV="1">
                  <a:off x="4622" y="15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9" name="Line 116"/>
                <p:cNvSpPr>
                  <a:spLocks noChangeShapeType="1"/>
                </p:cNvSpPr>
                <p:nvPr/>
              </p:nvSpPr>
              <p:spPr bwMode="auto">
                <a:xfrm flipV="1">
                  <a:off x="4622" y="15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0" name="Line 117"/>
                <p:cNvSpPr>
                  <a:spLocks noChangeShapeType="1"/>
                </p:cNvSpPr>
                <p:nvPr/>
              </p:nvSpPr>
              <p:spPr bwMode="auto">
                <a:xfrm flipV="1">
                  <a:off x="4622" y="15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1" name="Line 118"/>
                <p:cNvSpPr>
                  <a:spLocks noChangeShapeType="1"/>
                </p:cNvSpPr>
                <p:nvPr/>
              </p:nvSpPr>
              <p:spPr bwMode="auto">
                <a:xfrm flipV="1">
                  <a:off x="4622" y="150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2" name="Line 119"/>
                <p:cNvSpPr>
                  <a:spLocks noChangeShapeType="1"/>
                </p:cNvSpPr>
                <p:nvPr/>
              </p:nvSpPr>
              <p:spPr bwMode="auto">
                <a:xfrm flipV="1">
                  <a:off x="4622" y="14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3" name="Line 120"/>
                <p:cNvSpPr>
                  <a:spLocks noChangeShapeType="1"/>
                </p:cNvSpPr>
                <p:nvPr/>
              </p:nvSpPr>
              <p:spPr bwMode="auto">
                <a:xfrm flipV="1">
                  <a:off x="4622" y="147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4" name="Line 121"/>
                <p:cNvSpPr>
                  <a:spLocks noChangeShapeType="1"/>
                </p:cNvSpPr>
                <p:nvPr/>
              </p:nvSpPr>
              <p:spPr bwMode="auto">
                <a:xfrm flipV="1">
                  <a:off x="4622" y="145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5" name="Line 122"/>
                <p:cNvSpPr>
                  <a:spLocks noChangeShapeType="1"/>
                </p:cNvSpPr>
                <p:nvPr/>
              </p:nvSpPr>
              <p:spPr bwMode="auto">
                <a:xfrm flipV="1">
                  <a:off x="4622" y="144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6" name="Line 123"/>
                <p:cNvSpPr>
                  <a:spLocks noChangeShapeType="1"/>
                </p:cNvSpPr>
                <p:nvPr/>
              </p:nvSpPr>
              <p:spPr bwMode="auto">
                <a:xfrm flipV="1">
                  <a:off x="4622" y="142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7" name="Line 124"/>
                <p:cNvSpPr>
                  <a:spLocks noChangeShapeType="1"/>
                </p:cNvSpPr>
                <p:nvPr/>
              </p:nvSpPr>
              <p:spPr bwMode="auto">
                <a:xfrm flipV="1">
                  <a:off x="4622" y="141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8" name="Line 125"/>
                <p:cNvSpPr>
                  <a:spLocks noChangeShapeType="1"/>
                </p:cNvSpPr>
                <p:nvPr/>
              </p:nvSpPr>
              <p:spPr bwMode="auto">
                <a:xfrm flipV="1">
                  <a:off x="4622" y="139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9" name="Line 126"/>
                <p:cNvSpPr>
                  <a:spLocks noChangeShapeType="1"/>
                </p:cNvSpPr>
                <p:nvPr/>
              </p:nvSpPr>
              <p:spPr bwMode="auto">
                <a:xfrm flipV="1">
                  <a:off x="4622" y="137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0" name="Line 127"/>
                <p:cNvSpPr>
                  <a:spLocks noChangeShapeType="1"/>
                </p:cNvSpPr>
                <p:nvPr/>
              </p:nvSpPr>
              <p:spPr bwMode="auto">
                <a:xfrm flipV="1">
                  <a:off x="4622" y="13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1" name="Line 128"/>
                <p:cNvSpPr>
                  <a:spLocks noChangeShapeType="1"/>
                </p:cNvSpPr>
                <p:nvPr/>
              </p:nvSpPr>
              <p:spPr bwMode="auto">
                <a:xfrm flipV="1">
                  <a:off x="4622" y="134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2" name="Line 129"/>
                <p:cNvSpPr>
                  <a:spLocks noChangeShapeType="1"/>
                </p:cNvSpPr>
                <p:nvPr/>
              </p:nvSpPr>
              <p:spPr bwMode="auto">
                <a:xfrm flipV="1">
                  <a:off x="4622" y="133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3" name="Line 130"/>
                <p:cNvSpPr>
                  <a:spLocks noChangeShapeType="1"/>
                </p:cNvSpPr>
                <p:nvPr/>
              </p:nvSpPr>
              <p:spPr bwMode="auto">
                <a:xfrm flipV="1">
                  <a:off x="4622" y="131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4" name="Line 131"/>
                <p:cNvSpPr>
                  <a:spLocks noChangeShapeType="1"/>
                </p:cNvSpPr>
                <p:nvPr/>
              </p:nvSpPr>
              <p:spPr bwMode="auto">
                <a:xfrm flipV="1">
                  <a:off x="4622" y="130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5" name="Line 132"/>
                <p:cNvSpPr>
                  <a:spLocks noChangeShapeType="1"/>
                </p:cNvSpPr>
                <p:nvPr/>
              </p:nvSpPr>
              <p:spPr bwMode="auto">
                <a:xfrm flipV="1">
                  <a:off x="4622" y="128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6" name="Line 133"/>
                <p:cNvSpPr>
                  <a:spLocks noChangeShapeType="1"/>
                </p:cNvSpPr>
                <p:nvPr/>
              </p:nvSpPr>
              <p:spPr bwMode="auto">
                <a:xfrm flipV="1">
                  <a:off x="4622" y="127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7" name="Line 134"/>
                <p:cNvSpPr>
                  <a:spLocks noChangeShapeType="1"/>
                </p:cNvSpPr>
                <p:nvPr/>
              </p:nvSpPr>
              <p:spPr bwMode="auto">
                <a:xfrm flipV="1">
                  <a:off x="4622" y="125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8" name="Line 135"/>
                <p:cNvSpPr>
                  <a:spLocks noChangeShapeType="1"/>
                </p:cNvSpPr>
                <p:nvPr/>
              </p:nvSpPr>
              <p:spPr bwMode="auto">
                <a:xfrm flipV="1">
                  <a:off x="4622" y="124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9" name="Line 136"/>
                <p:cNvSpPr>
                  <a:spLocks noChangeShapeType="1"/>
                </p:cNvSpPr>
                <p:nvPr/>
              </p:nvSpPr>
              <p:spPr bwMode="auto">
                <a:xfrm flipV="1">
                  <a:off x="4622" y="1226"/>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0" name="Line 137"/>
                <p:cNvSpPr>
                  <a:spLocks noChangeShapeType="1"/>
                </p:cNvSpPr>
                <p:nvPr/>
              </p:nvSpPr>
              <p:spPr bwMode="auto">
                <a:xfrm flipV="1">
                  <a:off x="4622" y="12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1" name="Line 138"/>
                <p:cNvSpPr>
                  <a:spLocks noChangeShapeType="1"/>
                </p:cNvSpPr>
                <p:nvPr/>
              </p:nvSpPr>
              <p:spPr bwMode="auto">
                <a:xfrm flipV="1">
                  <a:off x="4622" y="11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2" name="Line 139"/>
                <p:cNvSpPr>
                  <a:spLocks noChangeShapeType="1"/>
                </p:cNvSpPr>
                <p:nvPr/>
              </p:nvSpPr>
              <p:spPr bwMode="auto">
                <a:xfrm flipV="1">
                  <a:off x="4622" y="11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3" name="Line 140"/>
                <p:cNvSpPr>
                  <a:spLocks noChangeShapeType="1"/>
                </p:cNvSpPr>
                <p:nvPr/>
              </p:nvSpPr>
              <p:spPr bwMode="auto">
                <a:xfrm flipV="1">
                  <a:off x="4622" y="116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4" name="Line 141"/>
                <p:cNvSpPr>
                  <a:spLocks noChangeShapeType="1"/>
                </p:cNvSpPr>
                <p:nvPr/>
              </p:nvSpPr>
              <p:spPr bwMode="auto">
                <a:xfrm flipV="1">
                  <a:off x="4622" y="11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5" name="Line 142"/>
                <p:cNvSpPr>
                  <a:spLocks noChangeShapeType="1"/>
                </p:cNvSpPr>
                <p:nvPr/>
              </p:nvSpPr>
              <p:spPr bwMode="auto">
                <a:xfrm flipV="1">
                  <a:off x="4622" y="11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6" name="Line 143"/>
                <p:cNvSpPr>
                  <a:spLocks noChangeShapeType="1"/>
                </p:cNvSpPr>
                <p:nvPr/>
              </p:nvSpPr>
              <p:spPr bwMode="auto">
                <a:xfrm flipV="1">
                  <a:off x="4622" y="11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7" name="Line 144"/>
                <p:cNvSpPr>
                  <a:spLocks noChangeShapeType="1"/>
                </p:cNvSpPr>
                <p:nvPr/>
              </p:nvSpPr>
              <p:spPr bwMode="auto">
                <a:xfrm flipV="1">
                  <a:off x="4622" y="11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8" name="Line 145"/>
                <p:cNvSpPr>
                  <a:spLocks noChangeShapeType="1"/>
                </p:cNvSpPr>
                <p:nvPr/>
              </p:nvSpPr>
              <p:spPr bwMode="auto">
                <a:xfrm flipV="1">
                  <a:off x="4622" y="10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9" name="Line 146"/>
                <p:cNvSpPr>
                  <a:spLocks noChangeShapeType="1"/>
                </p:cNvSpPr>
                <p:nvPr/>
              </p:nvSpPr>
              <p:spPr bwMode="auto">
                <a:xfrm flipV="1">
                  <a:off x="4622" y="107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0" name="Line 147"/>
                <p:cNvSpPr>
                  <a:spLocks noChangeShapeType="1"/>
                </p:cNvSpPr>
                <p:nvPr/>
              </p:nvSpPr>
              <p:spPr bwMode="auto">
                <a:xfrm flipV="1">
                  <a:off x="4622" y="105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1" name="Line 148"/>
                <p:cNvSpPr>
                  <a:spLocks noChangeShapeType="1"/>
                </p:cNvSpPr>
                <p:nvPr/>
              </p:nvSpPr>
              <p:spPr bwMode="auto">
                <a:xfrm flipV="1">
                  <a:off x="4622" y="104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2" name="Line 149"/>
                <p:cNvSpPr>
                  <a:spLocks noChangeShapeType="1"/>
                </p:cNvSpPr>
                <p:nvPr/>
              </p:nvSpPr>
              <p:spPr bwMode="auto">
                <a:xfrm flipV="1">
                  <a:off x="4622" y="10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3" name="Line 150"/>
                <p:cNvSpPr>
                  <a:spLocks noChangeShapeType="1"/>
                </p:cNvSpPr>
                <p:nvPr/>
              </p:nvSpPr>
              <p:spPr bwMode="auto">
                <a:xfrm flipV="1">
                  <a:off x="4622" y="10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4" name="Line 151"/>
                <p:cNvSpPr>
                  <a:spLocks noChangeShapeType="1"/>
                </p:cNvSpPr>
                <p:nvPr/>
              </p:nvSpPr>
              <p:spPr bwMode="auto">
                <a:xfrm flipV="1">
                  <a:off x="4622" y="9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5" name="Line 152"/>
                <p:cNvSpPr>
                  <a:spLocks noChangeShapeType="1"/>
                </p:cNvSpPr>
                <p:nvPr/>
              </p:nvSpPr>
              <p:spPr bwMode="auto">
                <a:xfrm flipV="1">
                  <a:off x="4622" y="98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6" name="Line 153"/>
                <p:cNvSpPr>
                  <a:spLocks noChangeShapeType="1"/>
                </p:cNvSpPr>
                <p:nvPr/>
              </p:nvSpPr>
              <p:spPr bwMode="auto">
                <a:xfrm flipV="1">
                  <a:off x="4622" y="96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7" name="Line 154"/>
                <p:cNvSpPr>
                  <a:spLocks noChangeShapeType="1"/>
                </p:cNvSpPr>
                <p:nvPr/>
              </p:nvSpPr>
              <p:spPr bwMode="auto">
                <a:xfrm flipV="1">
                  <a:off x="4622" y="9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8" name="Line 155"/>
                <p:cNvSpPr>
                  <a:spLocks noChangeShapeType="1"/>
                </p:cNvSpPr>
                <p:nvPr/>
              </p:nvSpPr>
              <p:spPr bwMode="auto">
                <a:xfrm flipV="1">
                  <a:off x="4622" y="93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9" name="Line 156"/>
                <p:cNvSpPr>
                  <a:spLocks noChangeShapeType="1"/>
                </p:cNvSpPr>
                <p:nvPr/>
              </p:nvSpPr>
              <p:spPr bwMode="auto">
                <a:xfrm flipV="1">
                  <a:off x="4622" y="92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0" name="Line 157"/>
                <p:cNvSpPr>
                  <a:spLocks noChangeShapeType="1"/>
                </p:cNvSpPr>
                <p:nvPr/>
              </p:nvSpPr>
              <p:spPr bwMode="auto">
                <a:xfrm flipV="1">
                  <a:off x="4622" y="9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1" name="Line 158"/>
                <p:cNvSpPr>
                  <a:spLocks noChangeShapeType="1"/>
                </p:cNvSpPr>
                <p:nvPr/>
              </p:nvSpPr>
              <p:spPr bwMode="auto">
                <a:xfrm flipV="1">
                  <a:off x="4622" y="89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2" name="Line 159"/>
                <p:cNvSpPr>
                  <a:spLocks noChangeShapeType="1"/>
                </p:cNvSpPr>
                <p:nvPr/>
              </p:nvSpPr>
              <p:spPr bwMode="auto">
                <a:xfrm flipV="1">
                  <a:off x="4622" y="875"/>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3" name="Line 160"/>
                <p:cNvSpPr>
                  <a:spLocks noChangeShapeType="1"/>
                </p:cNvSpPr>
                <p:nvPr/>
              </p:nvSpPr>
              <p:spPr bwMode="auto">
                <a:xfrm flipV="1">
                  <a:off x="4622" y="8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4" name="Line 161"/>
                <p:cNvSpPr>
                  <a:spLocks noChangeShapeType="1"/>
                </p:cNvSpPr>
                <p:nvPr/>
              </p:nvSpPr>
              <p:spPr bwMode="auto">
                <a:xfrm flipV="1">
                  <a:off x="4622" y="8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5" name="Line 162"/>
                <p:cNvSpPr>
                  <a:spLocks noChangeShapeType="1"/>
                </p:cNvSpPr>
                <p:nvPr/>
              </p:nvSpPr>
              <p:spPr bwMode="auto">
                <a:xfrm flipV="1">
                  <a:off x="4622" y="8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6" name="Line 163"/>
                <p:cNvSpPr>
                  <a:spLocks noChangeShapeType="1"/>
                </p:cNvSpPr>
                <p:nvPr/>
              </p:nvSpPr>
              <p:spPr bwMode="auto">
                <a:xfrm flipV="1">
                  <a:off x="4622" y="81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7" name="Line 164"/>
                <p:cNvSpPr>
                  <a:spLocks noChangeShapeType="1"/>
                </p:cNvSpPr>
                <p:nvPr/>
              </p:nvSpPr>
              <p:spPr bwMode="auto">
                <a:xfrm flipV="1">
                  <a:off x="4622" y="7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8" name="Line 165"/>
                <p:cNvSpPr>
                  <a:spLocks noChangeShapeType="1"/>
                </p:cNvSpPr>
                <p:nvPr/>
              </p:nvSpPr>
              <p:spPr bwMode="auto">
                <a:xfrm flipV="1">
                  <a:off x="4622" y="7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9" name="Line 166"/>
                <p:cNvSpPr>
                  <a:spLocks noChangeShapeType="1"/>
                </p:cNvSpPr>
                <p:nvPr/>
              </p:nvSpPr>
              <p:spPr bwMode="auto">
                <a:xfrm flipV="1">
                  <a:off x="4622" y="7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0" name="Line 167"/>
                <p:cNvSpPr>
                  <a:spLocks noChangeShapeType="1"/>
                </p:cNvSpPr>
                <p:nvPr/>
              </p:nvSpPr>
              <p:spPr bwMode="auto">
                <a:xfrm flipV="1">
                  <a:off x="4622" y="7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1" name="Line 168"/>
                <p:cNvSpPr>
                  <a:spLocks noChangeShapeType="1"/>
                </p:cNvSpPr>
                <p:nvPr/>
              </p:nvSpPr>
              <p:spPr bwMode="auto">
                <a:xfrm flipV="1">
                  <a:off x="4926" y="192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2" name="Line 169"/>
                <p:cNvSpPr>
                  <a:spLocks noChangeShapeType="1"/>
                </p:cNvSpPr>
                <p:nvPr/>
              </p:nvSpPr>
              <p:spPr bwMode="auto">
                <a:xfrm flipV="1">
                  <a:off x="4926" y="191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3" name="Line 170"/>
                <p:cNvSpPr>
                  <a:spLocks noChangeShapeType="1"/>
                </p:cNvSpPr>
                <p:nvPr/>
              </p:nvSpPr>
              <p:spPr bwMode="auto">
                <a:xfrm flipV="1">
                  <a:off x="4926"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4" name="Line 171"/>
                <p:cNvSpPr>
                  <a:spLocks noChangeShapeType="1"/>
                </p:cNvSpPr>
                <p:nvPr/>
              </p:nvSpPr>
              <p:spPr bwMode="auto">
                <a:xfrm flipV="1">
                  <a:off x="4926"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5" name="Line 172"/>
                <p:cNvSpPr>
                  <a:spLocks noChangeShapeType="1"/>
                </p:cNvSpPr>
                <p:nvPr/>
              </p:nvSpPr>
              <p:spPr bwMode="auto">
                <a:xfrm flipV="1">
                  <a:off x="4926" y="18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6" name="Line 173"/>
                <p:cNvSpPr>
                  <a:spLocks noChangeShapeType="1"/>
                </p:cNvSpPr>
                <p:nvPr/>
              </p:nvSpPr>
              <p:spPr bwMode="auto">
                <a:xfrm flipV="1">
                  <a:off x="4926" y="18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7" name="Line 174"/>
                <p:cNvSpPr>
                  <a:spLocks noChangeShapeType="1"/>
                </p:cNvSpPr>
                <p:nvPr/>
              </p:nvSpPr>
              <p:spPr bwMode="auto">
                <a:xfrm flipV="1">
                  <a:off x="4926" y="18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8" name="Line 175"/>
                <p:cNvSpPr>
                  <a:spLocks noChangeShapeType="1"/>
                </p:cNvSpPr>
                <p:nvPr/>
              </p:nvSpPr>
              <p:spPr bwMode="auto">
                <a:xfrm flipV="1">
                  <a:off x="4926" y="182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 name="Line 176"/>
                <p:cNvSpPr>
                  <a:spLocks noChangeShapeType="1"/>
                </p:cNvSpPr>
                <p:nvPr/>
              </p:nvSpPr>
              <p:spPr bwMode="auto">
                <a:xfrm flipV="1">
                  <a:off x="4926" y="18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Line 177"/>
                <p:cNvSpPr>
                  <a:spLocks noChangeShapeType="1"/>
                </p:cNvSpPr>
                <p:nvPr/>
              </p:nvSpPr>
              <p:spPr bwMode="auto">
                <a:xfrm flipV="1">
                  <a:off x="4926" y="17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 name="Line 178"/>
                <p:cNvSpPr>
                  <a:spLocks noChangeShapeType="1"/>
                </p:cNvSpPr>
                <p:nvPr/>
              </p:nvSpPr>
              <p:spPr bwMode="auto">
                <a:xfrm flipV="1">
                  <a:off x="4926" y="177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 name="Line 179"/>
                <p:cNvSpPr>
                  <a:spLocks noChangeShapeType="1"/>
                </p:cNvSpPr>
                <p:nvPr/>
              </p:nvSpPr>
              <p:spPr bwMode="auto">
                <a:xfrm flipV="1">
                  <a:off x="4926" y="17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 name="Line 180"/>
                <p:cNvSpPr>
                  <a:spLocks noChangeShapeType="1"/>
                </p:cNvSpPr>
                <p:nvPr/>
              </p:nvSpPr>
              <p:spPr bwMode="auto">
                <a:xfrm flipV="1">
                  <a:off x="4926" y="17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Line 181"/>
                <p:cNvSpPr>
                  <a:spLocks noChangeShapeType="1"/>
                </p:cNvSpPr>
                <p:nvPr/>
              </p:nvSpPr>
              <p:spPr bwMode="auto">
                <a:xfrm flipV="1">
                  <a:off x="4926" y="17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5" name="Line 182"/>
                <p:cNvSpPr>
                  <a:spLocks noChangeShapeType="1"/>
                </p:cNvSpPr>
                <p:nvPr/>
              </p:nvSpPr>
              <p:spPr bwMode="auto">
                <a:xfrm flipV="1">
                  <a:off x="4926" y="17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6" name="Line 183"/>
                <p:cNvSpPr>
                  <a:spLocks noChangeShapeType="1"/>
                </p:cNvSpPr>
                <p:nvPr/>
              </p:nvSpPr>
              <p:spPr bwMode="auto">
                <a:xfrm flipV="1">
                  <a:off x="4926" y="17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7" name="Line 184"/>
                <p:cNvSpPr>
                  <a:spLocks noChangeShapeType="1"/>
                </p:cNvSpPr>
                <p:nvPr/>
              </p:nvSpPr>
              <p:spPr bwMode="auto">
                <a:xfrm flipV="1">
                  <a:off x="4926" y="16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8" name="Line 185"/>
                <p:cNvSpPr>
                  <a:spLocks noChangeShapeType="1"/>
                </p:cNvSpPr>
                <p:nvPr/>
              </p:nvSpPr>
              <p:spPr bwMode="auto">
                <a:xfrm flipV="1">
                  <a:off x="4926" y="16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9" name="Line 186"/>
                <p:cNvSpPr>
                  <a:spLocks noChangeShapeType="1"/>
                </p:cNvSpPr>
                <p:nvPr/>
              </p:nvSpPr>
              <p:spPr bwMode="auto">
                <a:xfrm flipV="1">
                  <a:off x="4926" y="16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0" name="Line 187"/>
                <p:cNvSpPr>
                  <a:spLocks noChangeShapeType="1"/>
                </p:cNvSpPr>
                <p:nvPr/>
              </p:nvSpPr>
              <p:spPr bwMode="auto">
                <a:xfrm flipV="1">
                  <a:off x="4926" y="16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1" name="Line 188"/>
                <p:cNvSpPr>
                  <a:spLocks noChangeShapeType="1"/>
                </p:cNvSpPr>
                <p:nvPr/>
              </p:nvSpPr>
              <p:spPr bwMode="auto">
                <a:xfrm flipV="1">
                  <a:off x="4926" y="16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2" name="Line 189"/>
                <p:cNvSpPr>
                  <a:spLocks noChangeShapeType="1"/>
                </p:cNvSpPr>
                <p:nvPr/>
              </p:nvSpPr>
              <p:spPr bwMode="auto">
                <a:xfrm flipV="1">
                  <a:off x="4926" y="16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3" name="Line 190"/>
                <p:cNvSpPr>
                  <a:spLocks noChangeShapeType="1"/>
                </p:cNvSpPr>
                <p:nvPr/>
              </p:nvSpPr>
              <p:spPr bwMode="auto">
                <a:xfrm flipV="1">
                  <a:off x="4926" y="15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4" name="Line 191"/>
                <p:cNvSpPr>
                  <a:spLocks noChangeShapeType="1"/>
                </p:cNvSpPr>
                <p:nvPr/>
              </p:nvSpPr>
              <p:spPr bwMode="auto">
                <a:xfrm flipV="1">
                  <a:off x="4926" y="157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5" name="Line 192"/>
                <p:cNvSpPr>
                  <a:spLocks noChangeShapeType="1"/>
                </p:cNvSpPr>
                <p:nvPr/>
              </p:nvSpPr>
              <p:spPr bwMode="auto">
                <a:xfrm flipV="1">
                  <a:off x="4926" y="15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6" name="Line 193"/>
                <p:cNvSpPr>
                  <a:spLocks noChangeShapeType="1"/>
                </p:cNvSpPr>
                <p:nvPr/>
              </p:nvSpPr>
              <p:spPr bwMode="auto">
                <a:xfrm flipV="1">
                  <a:off x="4926" y="15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7" name="Line 194"/>
                <p:cNvSpPr>
                  <a:spLocks noChangeShapeType="1"/>
                </p:cNvSpPr>
                <p:nvPr/>
              </p:nvSpPr>
              <p:spPr bwMode="auto">
                <a:xfrm flipV="1">
                  <a:off x="4926" y="15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8" name="Line 195"/>
                <p:cNvSpPr>
                  <a:spLocks noChangeShapeType="1"/>
                </p:cNvSpPr>
                <p:nvPr/>
              </p:nvSpPr>
              <p:spPr bwMode="auto">
                <a:xfrm flipV="1">
                  <a:off x="4926" y="15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9" name="Line 196"/>
                <p:cNvSpPr>
                  <a:spLocks noChangeShapeType="1"/>
                </p:cNvSpPr>
                <p:nvPr/>
              </p:nvSpPr>
              <p:spPr bwMode="auto">
                <a:xfrm flipV="1">
                  <a:off x="4926" y="150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0" name="Line 197"/>
                <p:cNvSpPr>
                  <a:spLocks noChangeShapeType="1"/>
                </p:cNvSpPr>
                <p:nvPr/>
              </p:nvSpPr>
              <p:spPr bwMode="auto">
                <a:xfrm flipV="1">
                  <a:off x="4926" y="14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 name="Line 198"/>
                <p:cNvSpPr>
                  <a:spLocks noChangeShapeType="1"/>
                </p:cNvSpPr>
                <p:nvPr/>
              </p:nvSpPr>
              <p:spPr bwMode="auto">
                <a:xfrm flipV="1">
                  <a:off x="4926" y="147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 name="Line 199"/>
                <p:cNvSpPr>
                  <a:spLocks noChangeShapeType="1"/>
                </p:cNvSpPr>
                <p:nvPr/>
              </p:nvSpPr>
              <p:spPr bwMode="auto">
                <a:xfrm flipV="1">
                  <a:off x="4926" y="145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 name="Line 200"/>
                <p:cNvSpPr>
                  <a:spLocks noChangeShapeType="1"/>
                </p:cNvSpPr>
                <p:nvPr/>
              </p:nvSpPr>
              <p:spPr bwMode="auto">
                <a:xfrm flipV="1">
                  <a:off x="4926" y="144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Line 201"/>
                <p:cNvSpPr>
                  <a:spLocks noChangeShapeType="1"/>
                </p:cNvSpPr>
                <p:nvPr/>
              </p:nvSpPr>
              <p:spPr bwMode="auto">
                <a:xfrm flipV="1">
                  <a:off x="4926" y="142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Line 202"/>
                <p:cNvSpPr>
                  <a:spLocks noChangeShapeType="1"/>
                </p:cNvSpPr>
                <p:nvPr/>
              </p:nvSpPr>
              <p:spPr bwMode="auto">
                <a:xfrm flipV="1">
                  <a:off x="4926" y="141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Line 203"/>
                <p:cNvSpPr>
                  <a:spLocks noChangeShapeType="1"/>
                </p:cNvSpPr>
                <p:nvPr/>
              </p:nvSpPr>
              <p:spPr bwMode="auto">
                <a:xfrm flipV="1">
                  <a:off x="4926" y="139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Line 204"/>
                <p:cNvSpPr>
                  <a:spLocks noChangeShapeType="1"/>
                </p:cNvSpPr>
                <p:nvPr/>
              </p:nvSpPr>
              <p:spPr bwMode="auto">
                <a:xfrm flipV="1">
                  <a:off x="4926" y="137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406"/>
              <p:cNvGrpSpPr>
                <a:grpSpLocks/>
              </p:cNvGrpSpPr>
              <p:nvPr/>
            </p:nvGrpSpPr>
            <p:grpSpPr bwMode="auto">
              <a:xfrm>
                <a:off x="4028" y="754"/>
                <a:ext cx="1507" cy="1177"/>
                <a:chOff x="4028" y="754"/>
                <a:chExt cx="1507" cy="1177"/>
              </a:xfrm>
            </p:grpSpPr>
            <p:sp>
              <p:nvSpPr>
                <p:cNvPr id="628" name="Line 206"/>
                <p:cNvSpPr>
                  <a:spLocks noChangeShapeType="1"/>
                </p:cNvSpPr>
                <p:nvPr/>
              </p:nvSpPr>
              <p:spPr bwMode="auto">
                <a:xfrm flipV="1">
                  <a:off x="4926" y="13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 name="Line 207"/>
                <p:cNvSpPr>
                  <a:spLocks noChangeShapeType="1"/>
                </p:cNvSpPr>
                <p:nvPr/>
              </p:nvSpPr>
              <p:spPr bwMode="auto">
                <a:xfrm flipV="1">
                  <a:off x="4926" y="134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0" name="Line 208"/>
                <p:cNvSpPr>
                  <a:spLocks noChangeShapeType="1"/>
                </p:cNvSpPr>
                <p:nvPr/>
              </p:nvSpPr>
              <p:spPr bwMode="auto">
                <a:xfrm flipV="1">
                  <a:off x="4926" y="133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1" name="Line 209"/>
                <p:cNvSpPr>
                  <a:spLocks noChangeShapeType="1"/>
                </p:cNvSpPr>
                <p:nvPr/>
              </p:nvSpPr>
              <p:spPr bwMode="auto">
                <a:xfrm flipV="1">
                  <a:off x="4926" y="131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Line 210"/>
                <p:cNvSpPr>
                  <a:spLocks noChangeShapeType="1"/>
                </p:cNvSpPr>
                <p:nvPr/>
              </p:nvSpPr>
              <p:spPr bwMode="auto">
                <a:xfrm flipV="1">
                  <a:off x="4926" y="130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Line 211"/>
                <p:cNvSpPr>
                  <a:spLocks noChangeShapeType="1"/>
                </p:cNvSpPr>
                <p:nvPr/>
              </p:nvSpPr>
              <p:spPr bwMode="auto">
                <a:xfrm flipV="1">
                  <a:off x="4926" y="128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Line 212"/>
                <p:cNvSpPr>
                  <a:spLocks noChangeShapeType="1"/>
                </p:cNvSpPr>
                <p:nvPr/>
              </p:nvSpPr>
              <p:spPr bwMode="auto">
                <a:xfrm flipV="1">
                  <a:off x="4926" y="127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 name="Line 213"/>
                <p:cNvSpPr>
                  <a:spLocks noChangeShapeType="1"/>
                </p:cNvSpPr>
                <p:nvPr/>
              </p:nvSpPr>
              <p:spPr bwMode="auto">
                <a:xfrm flipV="1">
                  <a:off x="4926" y="125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6" name="Line 214"/>
                <p:cNvSpPr>
                  <a:spLocks noChangeShapeType="1"/>
                </p:cNvSpPr>
                <p:nvPr/>
              </p:nvSpPr>
              <p:spPr bwMode="auto">
                <a:xfrm flipV="1">
                  <a:off x="4926" y="124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7" name="Line 215"/>
                <p:cNvSpPr>
                  <a:spLocks noChangeShapeType="1"/>
                </p:cNvSpPr>
                <p:nvPr/>
              </p:nvSpPr>
              <p:spPr bwMode="auto">
                <a:xfrm flipV="1">
                  <a:off x="4926" y="1226"/>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Line 216"/>
                <p:cNvSpPr>
                  <a:spLocks noChangeShapeType="1"/>
                </p:cNvSpPr>
                <p:nvPr/>
              </p:nvSpPr>
              <p:spPr bwMode="auto">
                <a:xfrm flipV="1">
                  <a:off x="4926" y="12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 name="Line 217"/>
                <p:cNvSpPr>
                  <a:spLocks noChangeShapeType="1"/>
                </p:cNvSpPr>
                <p:nvPr/>
              </p:nvSpPr>
              <p:spPr bwMode="auto">
                <a:xfrm flipV="1">
                  <a:off x="4926" y="11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0" name="Line 218"/>
                <p:cNvSpPr>
                  <a:spLocks noChangeShapeType="1"/>
                </p:cNvSpPr>
                <p:nvPr/>
              </p:nvSpPr>
              <p:spPr bwMode="auto">
                <a:xfrm flipV="1">
                  <a:off x="4926" y="11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Line 219"/>
                <p:cNvSpPr>
                  <a:spLocks noChangeShapeType="1"/>
                </p:cNvSpPr>
                <p:nvPr/>
              </p:nvSpPr>
              <p:spPr bwMode="auto">
                <a:xfrm flipV="1">
                  <a:off x="4926" y="116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2" name="Line 220"/>
                <p:cNvSpPr>
                  <a:spLocks noChangeShapeType="1"/>
                </p:cNvSpPr>
                <p:nvPr/>
              </p:nvSpPr>
              <p:spPr bwMode="auto">
                <a:xfrm flipV="1">
                  <a:off x="4926" y="11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3" name="Line 221"/>
                <p:cNvSpPr>
                  <a:spLocks noChangeShapeType="1"/>
                </p:cNvSpPr>
                <p:nvPr/>
              </p:nvSpPr>
              <p:spPr bwMode="auto">
                <a:xfrm flipV="1">
                  <a:off x="4926" y="11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4" name="Line 222"/>
                <p:cNvSpPr>
                  <a:spLocks noChangeShapeType="1"/>
                </p:cNvSpPr>
                <p:nvPr/>
              </p:nvSpPr>
              <p:spPr bwMode="auto">
                <a:xfrm flipV="1">
                  <a:off x="4926" y="11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5" name="Line 223"/>
                <p:cNvSpPr>
                  <a:spLocks noChangeShapeType="1"/>
                </p:cNvSpPr>
                <p:nvPr/>
              </p:nvSpPr>
              <p:spPr bwMode="auto">
                <a:xfrm flipV="1">
                  <a:off x="4926" y="11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6" name="Line 224"/>
                <p:cNvSpPr>
                  <a:spLocks noChangeShapeType="1"/>
                </p:cNvSpPr>
                <p:nvPr/>
              </p:nvSpPr>
              <p:spPr bwMode="auto">
                <a:xfrm flipV="1">
                  <a:off x="4926" y="10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7" name="Line 225"/>
                <p:cNvSpPr>
                  <a:spLocks noChangeShapeType="1"/>
                </p:cNvSpPr>
                <p:nvPr/>
              </p:nvSpPr>
              <p:spPr bwMode="auto">
                <a:xfrm flipV="1">
                  <a:off x="4926" y="107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8" name="Line 226"/>
                <p:cNvSpPr>
                  <a:spLocks noChangeShapeType="1"/>
                </p:cNvSpPr>
                <p:nvPr/>
              </p:nvSpPr>
              <p:spPr bwMode="auto">
                <a:xfrm flipV="1">
                  <a:off x="4926" y="105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9" name="Line 227"/>
                <p:cNvSpPr>
                  <a:spLocks noChangeShapeType="1"/>
                </p:cNvSpPr>
                <p:nvPr/>
              </p:nvSpPr>
              <p:spPr bwMode="auto">
                <a:xfrm flipV="1">
                  <a:off x="4926" y="104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0" name="Line 228"/>
                <p:cNvSpPr>
                  <a:spLocks noChangeShapeType="1"/>
                </p:cNvSpPr>
                <p:nvPr/>
              </p:nvSpPr>
              <p:spPr bwMode="auto">
                <a:xfrm flipV="1">
                  <a:off x="4926" y="10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1" name="Line 229"/>
                <p:cNvSpPr>
                  <a:spLocks noChangeShapeType="1"/>
                </p:cNvSpPr>
                <p:nvPr/>
              </p:nvSpPr>
              <p:spPr bwMode="auto">
                <a:xfrm flipV="1">
                  <a:off x="4926" y="10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2" name="Line 230"/>
                <p:cNvSpPr>
                  <a:spLocks noChangeShapeType="1"/>
                </p:cNvSpPr>
                <p:nvPr/>
              </p:nvSpPr>
              <p:spPr bwMode="auto">
                <a:xfrm flipV="1">
                  <a:off x="4926" y="9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3" name="Line 231"/>
                <p:cNvSpPr>
                  <a:spLocks noChangeShapeType="1"/>
                </p:cNvSpPr>
                <p:nvPr/>
              </p:nvSpPr>
              <p:spPr bwMode="auto">
                <a:xfrm flipV="1">
                  <a:off x="4926" y="98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4" name="Line 232"/>
                <p:cNvSpPr>
                  <a:spLocks noChangeShapeType="1"/>
                </p:cNvSpPr>
                <p:nvPr/>
              </p:nvSpPr>
              <p:spPr bwMode="auto">
                <a:xfrm flipV="1">
                  <a:off x="4926" y="96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5" name="Line 233"/>
                <p:cNvSpPr>
                  <a:spLocks noChangeShapeType="1"/>
                </p:cNvSpPr>
                <p:nvPr/>
              </p:nvSpPr>
              <p:spPr bwMode="auto">
                <a:xfrm flipV="1">
                  <a:off x="4926" y="9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6" name="Line 234"/>
                <p:cNvSpPr>
                  <a:spLocks noChangeShapeType="1"/>
                </p:cNvSpPr>
                <p:nvPr/>
              </p:nvSpPr>
              <p:spPr bwMode="auto">
                <a:xfrm flipV="1">
                  <a:off x="4926" y="93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7" name="Line 235"/>
                <p:cNvSpPr>
                  <a:spLocks noChangeShapeType="1"/>
                </p:cNvSpPr>
                <p:nvPr/>
              </p:nvSpPr>
              <p:spPr bwMode="auto">
                <a:xfrm flipV="1">
                  <a:off x="4926" y="92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8" name="Line 236"/>
                <p:cNvSpPr>
                  <a:spLocks noChangeShapeType="1"/>
                </p:cNvSpPr>
                <p:nvPr/>
              </p:nvSpPr>
              <p:spPr bwMode="auto">
                <a:xfrm flipV="1">
                  <a:off x="4926" y="9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9" name="Line 237"/>
                <p:cNvSpPr>
                  <a:spLocks noChangeShapeType="1"/>
                </p:cNvSpPr>
                <p:nvPr/>
              </p:nvSpPr>
              <p:spPr bwMode="auto">
                <a:xfrm flipV="1">
                  <a:off x="4926" y="89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0" name="Line 238"/>
                <p:cNvSpPr>
                  <a:spLocks noChangeShapeType="1"/>
                </p:cNvSpPr>
                <p:nvPr/>
              </p:nvSpPr>
              <p:spPr bwMode="auto">
                <a:xfrm flipV="1">
                  <a:off x="4926" y="875"/>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1" name="Line 239"/>
                <p:cNvSpPr>
                  <a:spLocks noChangeShapeType="1"/>
                </p:cNvSpPr>
                <p:nvPr/>
              </p:nvSpPr>
              <p:spPr bwMode="auto">
                <a:xfrm flipV="1">
                  <a:off x="4926" y="8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2" name="Line 240"/>
                <p:cNvSpPr>
                  <a:spLocks noChangeShapeType="1"/>
                </p:cNvSpPr>
                <p:nvPr/>
              </p:nvSpPr>
              <p:spPr bwMode="auto">
                <a:xfrm flipV="1">
                  <a:off x="4926" y="8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3" name="Line 241"/>
                <p:cNvSpPr>
                  <a:spLocks noChangeShapeType="1"/>
                </p:cNvSpPr>
                <p:nvPr/>
              </p:nvSpPr>
              <p:spPr bwMode="auto">
                <a:xfrm flipV="1">
                  <a:off x="4926" y="8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4" name="Line 242"/>
                <p:cNvSpPr>
                  <a:spLocks noChangeShapeType="1"/>
                </p:cNvSpPr>
                <p:nvPr/>
              </p:nvSpPr>
              <p:spPr bwMode="auto">
                <a:xfrm flipV="1">
                  <a:off x="4926" y="81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5" name="Line 243"/>
                <p:cNvSpPr>
                  <a:spLocks noChangeShapeType="1"/>
                </p:cNvSpPr>
                <p:nvPr/>
              </p:nvSpPr>
              <p:spPr bwMode="auto">
                <a:xfrm flipV="1">
                  <a:off x="4926" y="7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6" name="Line 244"/>
                <p:cNvSpPr>
                  <a:spLocks noChangeShapeType="1"/>
                </p:cNvSpPr>
                <p:nvPr/>
              </p:nvSpPr>
              <p:spPr bwMode="auto">
                <a:xfrm flipV="1">
                  <a:off x="4926" y="7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7" name="Line 245"/>
                <p:cNvSpPr>
                  <a:spLocks noChangeShapeType="1"/>
                </p:cNvSpPr>
                <p:nvPr/>
              </p:nvSpPr>
              <p:spPr bwMode="auto">
                <a:xfrm flipV="1">
                  <a:off x="4926" y="7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8" name="Line 246"/>
                <p:cNvSpPr>
                  <a:spLocks noChangeShapeType="1"/>
                </p:cNvSpPr>
                <p:nvPr/>
              </p:nvSpPr>
              <p:spPr bwMode="auto">
                <a:xfrm flipV="1">
                  <a:off x="4926" y="7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9" name="Line 247"/>
                <p:cNvSpPr>
                  <a:spLocks noChangeShapeType="1"/>
                </p:cNvSpPr>
                <p:nvPr/>
              </p:nvSpPr>
              <p:spPr bwMode="auto">
                <a:xfrm flipV="1">
                  <a:off x="5230" y="192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0" name="Line 248"/>
                <p:cNvSpPr>
                  <a:spLocks noChangeShapeType="1"/>
                </p:cNvSpPr>
                <p:nvPr/>
              </p:nvSpPr>
              <p:spPr bwMode="auto">
                <a:xfrm flipV="1">
                  <a:off x="5230" y="191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1" name="Line 249"/>
                <p:cNvSpPr>
                  <a:spLocks noChangeShapeType="1"/>
                </p:cNvSpPr>
                <p:nvPr/>
              </p:nvSpPr>
              <p:spPr bwMode="auto">
                <a:xfrm flipV="1">
                  <a:off x="5230"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2" name="Line 250"/>
                <p:cNvSpPr>
                  <a:spLocks noChangeShapeType="1"/>
                </p:cNvSpPr>
                <p:nvPr/>
              </p:nvSpPr>
              <p:spPr bwMode="auto">
                <a:xfrm flipV="1">
                  <a:off x="5230"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3" name="Line 251"/>
                <p:cNvSpPr>
                  <a:spLocks noChangeShapeType="1"/>
                </p:cNvSpPr>
                <p:nvPr/>
              </p:nvSpPr>
              <p:spPr bwMode="auto">
                <a:xfrm flipV="1">
                  <a:off x="5230" y="18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4" name="Line 252"/>
                <p:cNvSpPr>
                  <a:spLocks noChangeShapeType="1"/>
                </p:cNvSpPr>
                <p:nvPr/>
              </p:nvSpPr>
              <p:spPr bwMode="auto">
                <a:xfrm flipV="1">
                  <a:off x="5230" y="18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5" name="Line 253"/>
                <p:cNvSpPr>
                  <a:spLocks noChangeShapeType="1"/>
                </p:cNvSpPr>
                <p:nvPr/>
              </p:nvSpPr>
              <p:spPr bwMode="auto">
                <a:xfrm flipV="1">
                  <a:off x="5230" y="18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6" name="Line 254"/>
                <p:cNvSpPr>
                  <a:spLocks noChangeShapeType="1"/>
                </p:cNvSpPr>
                <p:nvPr/>
              </p:nvSpPr>
              <p:spPr bwMode="auto">
                <a:xfrm flipV="1">
                  <a:off x="5230" y="182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7" name="Line 255"/>
                <p:cNvSpPr>
                  <a:spLocks noChangeShapeType="1"/>
                </p:cNvSpPr>
                <p:nvPr/>
              </p:nvSpPr>
              <p:spPr bwMode="auto">
                <a:xfrm flipV="1">
                  <a:off x="5230" y="18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8" name="Line 256"/>
                <p:cNvSpPr>
                  <a:spLocks noChangeShapeType="1"/>
                </p:cNvSpPr>
                <p:nvPr/>
              </p:nvSpPr>
              <p:spPr bwMode="auto">
                <a:xfrm flipV="1">
                  <a:off x="5230" y="17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9" name="Line 257"/>
                <p:cNvSpPr>
                  <a:spLocks noChangeShapeType="1"/>
                </p:cNvSpPr>
                <p:nvPr/>
              </p:nvSpPr>
              <p:spPr bwMode="auto">
                <a:xfrm flipV="1">
                  <a:off x="5230" y="177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0" name="Line 258"/>
                <p:cNvSpPr>
                  <a:spLocks noChangeShapeType="1"/>
                </p:cNvSpPr>
                <p:nvPr/>
              </p:nvSpPr>
              <p:spPr bwMode="auto">
                <a:xfrm flipV="1">
                  <a:off x="5230" y="17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1" name="Line 259"/>
                <p:cNvSpPr>
                  <a:spLocks noChangeShapeType="1"/>
                </p:cNvSpPr>
                <p:nvPr/>
              </p:nvSpPr>
              <p:spPr bwMode="auto">
                <a:xfrm flipV="1">
                  <a:off x="5230" y="17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Line 260"/>
                <p:cNvSpPr>
                  <a:spLocks noChangeShapeType="1"/>
                </p:cNvSpPr>
                <p:nvPr/>
              </p:nvSpPr>
              <p:spPr bwMode="auto">
                <a:xfrm flipV="1">
                  <a:off x="5230" y="17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 name="Line 261"/>
                <p:cNvSpPr>
                  <a:spLocks noChangeShapeType="1"/>
                </p:cNvSpPr>
                <p:nvPr/>
              </p:nvSpPr>
              <p:spPr bwMode="auto">
                <a:xfrm flipV="1">
                  <a:off x="5230" y="17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Line 262"/>
                <p:cNvSpPr>
                  <a:spLocks noChangeShapeType="1"/>
                </p:cNvSpPr>
                <p:nvPr/>
              </p:nvSpPr>
              <p:spPr bwMode="auto">
                <a:xfrm flipV="1">
                  <a:off x="5230" y="17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Line 263"/>
                <p:cNvSpPr>
                  <a:spLocks noChangeShapeType="1"/>
                </p:cNvSpPr>
                <p:nvPr/>
              </p:nvSpPr>
              <p:spPr bwMode="auto">
                <a:xfrm flipV="1">
                  <a:off x="5230" y="16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Line 264"/>
                <p:cNvSpPr>
                  <a:spLocks noChangeShapeType="1"/>
                </p:cNvSpPr>
                <p:nvPr/>
              </p:nvSpPr>
              <p:spPr bwMode="auto">
                <a:xfrm flipV="1">
                  <a:off x="5230" y="16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Line 265"/>
                <p:cNvSpPr>
                  <a:spLocks noChangeShapeType="1"/>
                </p:cNvSpPr>
                <p:nvPr/>
              </p:nvSpPr>
              <p:spPr bwMode="auto">
                <a:xfrm flipV="1">
                  <a:off x="5230" y="16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Line 266"/>
                <p:cNvSpPr>
                  <a:spLocks noChangeShapeType="1"/>
                </p:cNvSpPr>
                <p:nvPr/>
              </p:nvSpPr>
              <p:spPr bwMode="auto">
                <a:xfrm flipV="1">
                  <a:off x="5230" y="16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Line 267"/>
                <p:cNvSpPr>
                  <a:spLocks noChangeShapeType="1"/>
                </p:cNvSpPr>
                <p:nvPr/>
              </p:nvSpPr>
              <p:spPr bwMode="auto">
                <a:xfrm flipV="1">
                  <a:off x="5230" y="16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Line 268"/>
                <p:cNvSpPr>
                  <a:spLocks noChangeShapeType="1"/>
                </p:cNvSpPr>
                <p:nvPr/>
              </p:nvSpPr>
              <p:spPr bwMode="auto">
                <a:xfrm flipV="1">
                  <a:off x="5230" y="16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Line 269"/>
                <p:cNvSpPr>
                  <a:spLocks noChangeShapeType="1"/>
                </p:cNvSpPr>
                <p:nvPr/>
              </p:nvSpPr>
              <p:spPr bwMode="auto">
                <a:xfrm flipV="1">
                  <a:off x="5230" y="15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Line 270"/>
                <p:cNvSpPr>
                  <a:spLocks noChangeShapeType="1"/>
                </p:cNvSpPr>
                <p:nvPr/>
              </p:nvSpPr>
              <p:spPr bwMode="auto">
                <a:xfrm flipV="1">
                  <a:off x="5230" y="157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Line 271"/>
                <p:cNvSpPr>
                  <a:spLocks noChangeShapeType="1"/>
                </p:cNvSpPr>
                <p:nvPr/>
              </p:nvSpPr>
              <p:spPr bwMode="auto">
                <a:xfrm flipV="1">
                  <a:off x="5230" y="15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Line 272"/>
                <p:cNvSpPr>
                  <a:spLocks noChangeShapeType="1"/>
                </p:cNvSpPr>
                <p:nvPr/>
              </p:nvSpPr>
              <p:spPr bwMode="auto">
                <a:xfrm flipV="1">
                  <a:off x="5230" y="15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Line 273"/>
                <p:cNvSpPr>
                  <a:spLocks noChangeShapeType="1"/>
                </p:cNvSpPr>
                <p:nvPr/>
              </p:nvSpPr>
              <p:spPr bwMode="auto">
                <a:xfrm flipV="1">
                  <a:off x="5230" y="15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Line 274"/>
                <p:cNvSpPr>
                  <a:spLocks noChangeShapeType="1"/>
                </p:cNvSpPr>
                <p:nvPr/>
              </p:nvSpPr>
              <p:spPr bwMode="auto">
                <a:xfrm flipV="1">
                  <a:off x="5230" y="15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 name="Line 275"/>
                <p:cNvSpPr>
                  <a:spLocks noChangeShapeType="1"/>
                </p:cNvSpPr>
                <p:nvPr/>
              </p:nvSpPr>
              <p:spPr bwMode="auto">
                <a:xfrm flipV="1">
                  <a:off x="5230" y="150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Line 276"/>
                <p:cNvSpPr>
                  <a:spLocks noChangeShapeType="1"/>
                </p:cNvSpPr>
                <p:nvPr/>
              </p:nvSpPr>
              <p:spPr bwMode="auto">
                <a:xfrm flipV="1">
                  <a:off x="5230" y="14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Line 277"/>
                <p:cNvSpPr>
                  <a:spLocks noChangeShapeType="1"/>
                </p:cNvSpPr>
                <p:nvPr/>
              </p:nvSpPr>
              <p:spPr bwMode="auto">
                <a:xfrm flipV="1">
                  <a:off x="5230" y="147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Line 278"/>
                <p:cNvSpPr>
                  <a:spLocks noChangeShapeType="1"/>
                </p:cNvSpPr>
                <p:nvPr/>
              </p:nvSpPr>
              <p:spPr bwMode="auto">
                <a:xfrm flipV="1">
                  <a:off x="5230" y="145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Line 279"/>
                <p:cNvSpPr>
                  <a:spLocks noChangeShapeType="1"/>
                </p:cNvSpPr>
                <p:nvPr/>
              </p:nvSpPr>
              <p:spPr bwMode="auto">
                <a:xfrm flipV="1">
                  <a:off x="5230" y="144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Line 280"/>
                <p:cNvSpPr>
                  <a:spLocks noChangeShapeType="1"/>
                </p:cNvSpPr>
                <p:nvPr/>
              </p:nvSpPr>
              <p:spPr bwMode="auto">
                <a:xfrm flipV="1">
                  <a:off x="5230" y="142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Line 281"/>
                <p:cNvSpPr>
                  <a:spLocks noChangeShapeType="1"/>
                </p:cNvSpPr>
                <p:nvPr/>
              </p:nvSpPr>
              <p:spPr bwMode="auto">
                <a:xfrm flipV="1">
                  <a:off x="5230" y="141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Line 282"/>
                <p:cNvSpPr>
                  <a:spLocks noChangeShapeType="1"/>
                </p:cNvSpPr>
                <p:nvPr/>
              </p:nvSpPr>
              <p:spPr bwMode="auto">
                <a:xfrm flipV="1">
                  <a:off x="5230" y="139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Line 283"/>
                <p:cNvSpPr>
                  <a:spLocks noChangeShapeType="1"/>
                </p:cNvSpPr>
                <p:nvPr/>
              </p:nvSpPr>
              <p:spPr bwMode="auto">
                <a:xfrm flipV="1">
                  <a:off x="5230" y="137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Line 284"/>
                <p:cNvSpPr>
                  <a:spLocks noChangeShapeType="1"/>
                </p:cNvSpPr>
                <p:nvPr/>
              </p:nvSpPr>
              <p:spPr bwMode="auto">
                <a:xfrm flipV="1">
                  <a:off x="5230" y="13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Line 285"/>
                <p:cNvSpPr>
                  <a:spLocks noChangeShapeType="1"/>
                </p:cNvSpPr>
                <p:nvPr/>
              </p:nvSpPr>
              <p:spPr bwMode="auto">
                <a:xfrm flipV="1">
                  <a:off x="5230" y="134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8" name="Line 286"/>
                <p:cNvSpPr>
                  <a:spLocks noChangeShapeType="1"/>
                </p:cNvSpPr>
                <p:nvPr/>
              </p:nvSpPr>
              <p:spPr bwMode="auto">
                <a:xfrm flipV="1">
                  <a:off x="5230" y="133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9" name="Line 287"/>
                <p:cNvSpPr>
                  <a:spLocks noChangeShapeType="1"/>
                </p:cNvSpPr>
                <p:nvPr/>
              </p:nvSpPr>
              <p:spPr bwMode="auto">
                <a:xfrm flipV="1">
                  <a:off x="5230" y="131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0" name="Line 288"/>
                <p:cNvSpPr>
                  <a:spLocks noChangeShapeType="1"/>
                </p:cNvSpPr>
                <p:nvPr/>
              </p:nvSpPr>
              <p:spPr bwMode="auto">
                <a:xfrm flipV="1">
                  <a:off x="5230" y="130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1" name="Line 289"/>
                <p:cNvSpPr>
                  <a:spLocks noChangeShapeType="1"/>
                </p:cNvSpPr>
                <p:nvPr/>
              </p:nvSpPr>
              <p:spPr bwMode="auto">
                <a:xfrm flipV="1">
                  <a:off x="5230" y="128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2" name="Line 290"/>
                <p:cNvSpPr>
                  <a:spLocks noChangeShapeType="1"/>
                </p:cNvSpPr>
                <p:nvPr/>
              </p:nvSpPr>
              <p:spPr bwMode="auto">
                <a:xfrm flipV="1">
                  <a:off x="5230" y="127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3" name="Line 291"/>
                <p:cNvSpPr>
                  <a:spLocks noChangeShapeType="1"/>
                </p:cNvSpPr>
                <p:nvPr/>
              </p:nvSpPr>
              <p:spPr bwMode="auto">
                <a:xfrm flipV="1">
                  <a:off x="5230" y="125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4" name="Line 292"/>
                <p:cNvSpPr>
                  <a:spLocks noChangeShapeType="1"/>
                </p:cNvSpPr>
                <p:nvPr/>
              </p:nvSpPr>
              <p:spPr bwMode="auto">
                <a:xfrm flipV="1">
                  <a:off x="5230" y="124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5" name="Line 293"/>
                <p:cNvSpPr>
                  <a:spLocks noChangeShapeType="1"/>
                </p:cNvSpPr>
                <p:nvPr/>
              </p:nvSpPr>
              <p:spPr bwMode="auto">
                <a:xfrm flipV="1">
                  <a:off x="5230" y="1226"/>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6" name="Line 294"/>
                <p:cNvSpPr>
                  <a:spLocks noChangeShapeType="1"/>
                </p:cNvSpPr>
                <p:nvPr/>
              </p:nvSpPr>
              <p:spPr bwMode="auto">
                <a:xfrm flipV="1">
                  <a:off x="5230" y="12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 name="Line 295"/>
                <p:cNvSpPr>
                  <a:spLocks noChangeShapeType="1"/>
                </p:cNvSpPr>
                <p:nvPr/>
              </p:nvSpPr>
              <p:spPr bwMode="auto">
                <a:xfrm flipV="1">
                  <a:off x="5230" y="11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 name="Line 296"/>
                <p:cNvSpPr>
                  <a:spLocks noChangeShapeType="1"/>
                </p:cNvSpPr>
                <p:nvPr/>
              </p:nvSpPr>
              <p:spPr bwMode="auto">
                <a:xfrm flipV="1">
                  <a:off x="5230" y="11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 name="Line 297"/>
                <p:cNvSpPr>
                  <a:spLocks noChangeShapeType="1"/>
                </p:cNvSpPr>
                <p:nvPr/>
              </p:nvSpPr>
              <p:spPr bwMode="auto">
                <a:xfrm flipV="1">
                  <a:off x="5230" y="116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0" name="Line 298"/>
                <p:cNvSpPr>
                  <a:spLocks noChangeShapeType="1"/>
                </p:cNvSpPr>
                <p:nvPr/>
              </p:nvSpPr>
              <p:spPr bwMode="auto">
                <a:xfrm flipV="1">
                  <a:off x="5230" y="11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1" name="Line 299"/>
                <p:cNvSpPr>
                  <a:spLocks noChangeShapeType="1"/>
                </p:cNvSpPr>
                <p:nvPr/>
              </p:nvSpPr>
              <p:spPr bwMode="auto">
                <a:xfrm flipV="1">
                  <a:off x="5230" y="11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2" name="Line 300"/>
                <p:cNvSpPr>
                  <a:spLocks noChangeShapeType="1"/>
                </p:cNvSpPr>
                <p:nvPr/>
              </p:nvSpPr>
              <p:spPr bwMode="auto">
                <a:xfrm flipV="1">
                  <a:off x="5230" y="11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3" name="Line 301"/>
                <p:cNvSpPr>
                  <a:spLocks noChangeShapeType="1"/>
                </p:cNvSpPr>
                <p:nvPr/>
              </p:nvSpPr>
              <p:spPr bwMode="auto">
                <a:xfrm flipV="1">
                  <a:off x="5230" y="11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4" name="Line 302"/>
                <p:cNvSpPr>
                  <a:spLocks noChangeShapeType="1"/>
                </p:cNvSpPr>
                <p:nvPr/>
              </p:nvSpPr>
              <p:spPr bwMode="auto">
                <a:xfrm flipV="1">
                  <a:off x="5230" y="10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5" name="Line 303"/>
                <p:cNvSpPr>
                  <a:spLocks noChangeShapeType="1"/>
                </p:cNvSpPr>
                <p:nvPr/>
              </p:nvSpPr>
              <p:spPr bwMode="auto">
                <a:xfrm flipV="1">
                  <a:off x="5230" y="107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6" name="Line 304"/>
                <p:cNvSpPr>
                  <a:spLocks noChangeShapeType="1"/>
                </p:cNvSpPr>
                <p:nvPr/>
              </p:nvSpPr>
              <p:spPr bwMode="auto">
                <a:xfrm flipV="1">
                  <a:off x="5230" y="105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7" name="Line 305"/>
                <p:cNvSpPr>
                  <a:spLocks noChangeShapeType="1"/>
                </p:cNvSpPr>
                <p:nvPr/>
              </p:nvSpPr>
              <p:spPr bwMode="auto">
                <a:xfrm flipV="1">
                  <a:off x="5230" y="104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8" name="Line 306"/>
                <p:cNvSpPr>
                  <a:spLocks noChangeShapeType="1"/>
                </p:cNvSpPr>
                <p:nvPr/>
              </p:nvSpPr>
              <p:spPr bwMode="auto">
                <a:xfrm flipV="1">
                  <a:off x="5230" y="10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9" name="Line 307"/>
                <p:cNvSpPr>
                  <a:spLocks noChangeShapeType="1"/>
                </p:cNvSpPr>
                <p:nvPr/>
              </p:nvSpPr>
              <p:spPr bwMode="auto">
                <a:xfrm flipV="1">
                  <a:off x="5230" y="10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0" name="Line 308"/>
                <p:cNvSpPr>
                  <a:spLocks noChangeShapeType="1"/>
                </p:cNvSpPr>
                <p:nvPr/>
              </p:nvSpPr>
              <p:spPr bwMode="auto">
                <a:xfrm flipV="1">
                  <a:off x="5230" y="9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1" name="Line 309"/>
                <p:cNvSpPr>
                  <a:spLocks noChangeShapeType="1"/>
                </p:cNvSpPr>
                <p:nvPr/>
              </p:nvSpPr>
              <p:spPr bwMode="auto">
                <a:xfrm flipV="1">
                  <a:off x="5230" y="98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Line 310"/>
                <p:cNvSpPr>
                  <a:spLocks noChangeShapeType="1"/>
                </p:cNvSpPr>
                <p:nvPr/>
              </p:nvSpPr>
              <p:spPr bwMode="auto">
                <a:xfrm flipV="1">
                  <a:off x="5230" y="96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Line 311"/>
                <p:cNvSpPr>
                  <a:spLocks noChangeShapeType="1"/>
                </p:cNvSpPr>
                <p:nvPr/>
              </p:nvSpPr>
              <p:spPr bwMode="auto">
                <a:xfrm flipV="1">
                  <a:off x="5230" y="9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4" name="Line 312"/>
                <p:cNvSpPr>
                  <a:spLocks noChangeShapeType="1"/>
                </p:cNvSpPr>
                <p:nvPr/>
              </p:nvSpPr>
              <p:spPr bwMode="auto">
                <a:xfrm flipV="1">
                  <a:off x="5230" y="93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5" name="Line 313"/>
                <p:cNvSpPr>
                  <a:spLocks noChangeShapeType="1"/>
                </p:cNvSpPr>
                <p:nvPr/>
              </p:nvSpPr>
              <p:spPr bwMode="auto">
                <a:xfrm flipV="1">
                  <a:off x="5230" y="92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 name="Line 314"/>
                <p:cNvSpPr>
                  <a:spLocks noChangeShapeType="1"/>
                </p:cNvSpPr>
                <p:nvPr/>
              </p:nvSpPr>
              <p:spPr bwMode="auto">
                <a:xfrm flipV="1">
                  <a:off x="5230" y="9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 name="Line 315"/>
                <p:cNvSpPr>
                  <a:spLocks noChangeShapeType="1"/>
                </p:cNvSpPr>
                <p:nvPr/>
              </p:nvSpPr>
              <p:spPr bwMode="auto">
                <a:xfrm flipV="1">
                  <a:off x="5230" y="89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Line 316"/>
                <p:cNvSpPr>
                  <a:spLocks noChangeShapeType="1"/>
                </p:cNvSpPr>
                <p:nvPr/>
              </p:nvSpPr>
              <p:spPr bwMode="auto">
                <a:xfrm flipV="1">
                  <a:off x="5230" y="875"/>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Line 317"/>
                <p:cNvSpPr>
                  <a:spLocks noChangeShapeType="1"/>
                </p:cNvSpPr>
                <p:nvPr/>
              </p:nvSpPr>
              <p:spPr bwMode="auto">
                <a:xfrm flipV="1">
                  <a:off x="5230" y="8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Line 318"/>
                <p:cNvSpPr>
                  <a:spLocks noChangeShapeType="1"/>
                </p:cNvSpPr>
                <p:nvPr/>
              </p:nvSpPr>
              <p:spPr bwMode="auto">
                <a:xfrm flipV="1">
                  <a:off x="5230" y="8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Line 319"/>
                <p:cNvSpPr>
                  <a:spLocks noChangeShapeType="1"/>
                </p:cNvSpPr>
                <p:nvPr/>
              </p:nvSpPr>
              <p:spPr bwMode="auto">
                <a:xfrm flipV="1">
                  <a:off x="5230" y="8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Line 320"/>
                <p:cNvSpPr>
                  <a:spLocks noChangeShapeType="1"/>
                </p:cNvSpPr>
                <p:nvPr/>
              </p:nvSpPr>
              <p:spPr bwMode="auto">
                <a:xfrm flipV="1">
                  <a:off x="5230" y="81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Line 321"/>
                <p:cNvSpPr>
                  <a:spLocks noChangeShapeType="1"/>
                </p:cNvSpPr>
                <p:nvPr/>
              </p:nvSpPr>
              <p:spPr bwMode="auto">
                <a:xfrm flipV="1">
                  <a:off x="5230" y="7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Line 322"/>
                <p:cNvSpPr>
                  <a:spLocks noChangeShapeType="1"/>
                </p:cNvSpPr>
                <p:nvPr/>
              </p:nvSpPr>
              <p:spPr bwMode="auto">
                <a:xfrm flipV="1">
                  <a:off x="5230" y="7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Line 323"/>
                <p:cNvSpPr>
                  <a:spLocks noChangeShapeType="1"/>
                </p:cNvSpPr>
                <p:nvPr/>
              </p:nvSpPr>
              <p:spPr bwMode="auto">
                <a:xfrm flipV="1">
                  <a:off x="5230" y="7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Line 324"/>
                <p:cNvSpPr>
                  <a:spLocks noChangeShapeType="1"/>
                </p:cNvSpPr>
                <p:nvPr/>
              </p:nvSpPr>
              <p:spPr bwMode="auto">
                <a:xfrm flipV="1">
                  <a:off x="5230" y="7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Line 325"/>
                <p:cNvSpPr>
                  <a:spLocks noChangeShapeType="1"/>
                </p:cNvSpPr>
                <p:nvPr/>
              </p:nvSpPr>
              <p:spPr bwMode="auto">
                <a:xfrm flipV="1">
                  <a:off x="5535" y="1928"/>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Line 326"/>
                <p:cNvSpPr>
                  <a:spLocks noChangeShapeType="1"/>
                </p:cNvSpPr>
                <p:nvPr/>
              </p:nvSpPr>
              <p:spPr bwMode="auto">
                <a:xfrm flipV="1">
                  <a:off x="5535" y="191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Line 327"/>
                <p:cNvSpPr>
                  <a:spLocks noChangeShapeType="1"/>
                </p:cNvSpPr>
                <p:nvPr/>
              </p:nvSpPr>
              <p:spPr bwMode="auto">
                <a:xfrm flipV="1">
                  <a:off x="5535" y="18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Line 328"/>
                <p:cNvSpPr>
                  <a:spLocks noChangeShapeType="1"/>
                </p:cNvSpPr>
                <p:nvPr/>
              </p:nvSpPr>
              <p:spPr bwMode="auto">
                <a:xfrm flipV="1">
                  <a:off x="5535" y="18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 name="Line 329"/>
                <p:cNvSpPr>
                  <a:spLocks noChangeShapeType="1"/>
                </p:cNvSpPr>
                <p:nvPr/>
              </p:nvSpPr>
              <p:spPr bwMode="auto">
                <a:xfrm flipV="1">
                  <a:off x="5535" y="18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Line 330"/>
                <p:cNvSpPr>
                  <a:spLocks noChangeShapeType="1"/>
                </p:cNvSpPr>
                <p:nvPr/>
              </p:nvSpPr>
              <p:spPr bwMode="auto">
                <a:xfrm flipV="1">
                  <a:off x="5535" y="18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Line 331"/>
                <p:cNvSpPr>
                  <a:spLocks noChangeShapeType="1"/>
                </p:cNvSpPr>
                <p:nvPr/>
              </p:nvSpPr>
              <p:spPr bwMode="auto">
                <a:xfrm flipV="1">
                  <a:off x="5535" y="18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 name="Line 332"/>
                <p:cNvSpPr>
                  <a:spLocks noChangeShapeType="1"/>
                </p:cNvSpPr>
                <p:nvPr/>
              </p:nvSpPr>
              <p:spPr bwMode="auto">
                <a:xfrm flipV="1">
                  <a:off x="5535" y="182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Line 333"/>
                <p:cNvSpPr>
                  <a:spLocks noChangeShapeType="1"/>
                </p:cNvSpPr>
                <p:nvPr/>
              </p:nvSpPr>
              <p:spPr bwMode="auto">
                <a:xfrm flipV="1">
                  <a:off x="5535" y="18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Line 334"/>
                <p:cNvSpPr>
                  <a:spLocks noChangeShapeType="1"/>
                </p:cNvSpPr>
                <p:nvPr/>
              </p:nvSpPr>
              <p:spPr bwMode="auto">
                <a:xfrm flipV="1">
                  <a:off x="5535" y="17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Line 335"/>
                <p:cNvSpPr>
                  <a:spLocks noChangeShapeType="1"/>
                </p:cNvSpPr>
                <p:nvPr/>
              </p:nvSpPr>
              <p:spPr bwMode="auto">
                <a:xfrm flipV="1">
                  <a:off x="5535" y="177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Line 336"/>
                <p:cNvSpPr>
                  <a:spLocks noChangeShapeType="1"/>
                </p:cNvSpPr>
                <p:nvPr/>
              </p:nvSpPr>
              <p:spPr bwMode="auto">
                <a:xfrm flipV="1">
                  <a:off x="5535" y="17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 name="Line 337"/>
                <p:cNvSpPr>
                  <a:spLocks noChangeShapeType="1"/>
                </p:cNvSpPr>
                <p:nvPr/>
              </p:nvSpPr>
              <p:spPr bwMode="auto">
                <a:xfrm flipV="1">
                  <a:off x="5535" y="17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Line 338"/>
                <p:cNvSpPr>
                  <a:spLocks noChangeShapeType="1"/>
                </p:cNvSpPr>
                <p:nvPr/>
              </p:nvSpPr>
              <p:spPr bwMode="auto">
                <a:xfrm flipV="1">
                  <a:off x="5535" y="17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 name="Line 339"/>
                <p:cNvSpPr>
                  <a:spLocks noChangeShapeType="1"/>
                </p:cNvSpPr>
                <p:nvPr/>
              </p:nvSpPr>
              <p:spPr bwMode="auto">
                <a:xfrm flipV="1">
                  <a:off x="5535" y="17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Line 340"/>
                <p:cNvSpPr>
                  <a:spLocks noChangeShapeType="1"/>
                </p:cNvSpPr>
                <p:nvPr/>
              </p:nvSpPr>
              <p:spPr bwMode="auto">
                <a:xfrm flipV="1">
                  <a:off x="5535" y="17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Line 341"/>
                <p:cNvSpPr>
                  <a:spLocks noChangeShapeType="1"/>
                </p:cNvSpPr>
                <p:nvPr/>
              </p:nvSpPr>
              <p:spPr bwMode="auto">
                <a:xfrm flipV="1">
                  <a:off x="5535" y="16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Line 342"/>
                <p:cNvSpPr>
                  <a:spLocks noChangeShapeType="1"/>
                </p:cNvSpPr>
                <p:nvPr/>
              </p:nvSpPr>
              <p:spPr bwMode="auto">
                <a:xfrm flipV="1">
                  <a:off x="5535" y="166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 name="Line 343"/>
                <p:cNvSpPr>
                  <a:spLocks noChangeShapeType="1"/>
                </p:cNvSpPr>
                <p:nvPr/>
              </p:nvSpPr>
              <p:spPr bwMode="auto">
                <a:xfrm flipV="1">
                  <a:off x="5535" y="16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Line 344"/>
                <p:cNvSpPr>
                  <a:spLocks noChangeShapeType="1"/>
                </p:cNvSpPr>
                <p:nvPr/>
              </p:nvSpPr>
              <p:spPr bwMode="auto">
                <a:xfrm flipV="1">
                  <a:off x="5535" y="163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 name="Line 345"/>
                <p:cNvSpPr>
                  <a:spLocks noChangeShapeType="1"/>
                </p:cNvSpPr>
                <p:nvPr/>
              </p:nvSpPr>
              <p:spPr bwMode="auto">
                <a:xfrm flipV="1">
                  <a:off x="5535" y="162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Line 346"/>
                <p:cNvSpPr>
                  <a:spLocks noChangeShapeType="1"/>
                </p:cNvSpPr>
                <p:nvPr/>
              </p:nvSpPr>
              <p:spPr bwMode="auto">
                <a:xfrm flipV="1">
                  <a:off x="5535" y="16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 name="Line 347"/>
                <p:cNvSpPr>
                  <a:spLocks noChangeShapeType="1"/>
                </p:cNvSpPr>
                <p:nvPr/>
              </p:nvSpPr>
              <p:spPr bwMode="auto">
                <a:xfrm flipV="1">
                  <a:off x="5535" y="159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Line 348"/>
                <p:cNvSpPr>
                  <a:spLocks noChangeShapeType="1"/>
                </p:cNvSpPr>
                <p:nvPr/>
              </p:nvSpPr>
              <p:spPr bwMode="auto">
                <a:xfrm flipV="1">
                  <a:off x="5535" y="1577"/>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 name="Line 349"/>
                <p:cNvSpPr>
                  <a:spLocks noChangeShapeType="1"/>
                </p:cNvSpPr>
                <p:nvPr/>
              </p:nvSpPr>
              <p:spPr bwMode="auto">
                <a:xfrm flipV="1">
                  <a:off x="5535" y="15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 name="Line 350"/>
                <p:cNvSpPr>
                  <a:spLocks noChangeShapeType="1"/>
                </p:cNvSpPr>
                <p:nvPr/>
              </p:nvSpPr>
              <p:spPr bwMode="auto">
                <a:xfrm flipV="1">
                  <a:off x="5535" y="15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 name="Line 351"/>
                <p:cNvSpPr>
                  <a:spLocks noChangeShapeType="1"/>
                </p:cNvSpPr>
                <p:nvPr/>
              </p:nvSpPr>
              <p:spPr bwMode="auto">
                <a:xfrm flipV="1">
                  <a:off x="5535" y="15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Line 352"/>
                <p:cNvSpPr>
                  <a:spLocks noChangeShapeType="1"/>
                </p:cNvSpPr>
                <p:nvPr/>
              </p:nvSpPr>
              <p:spPr bwMode="auto">
                <a:xfrm flipV="1">
                  <a:off x="5535" y="151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 name="Line 353"/>
                <p:cNvSpPr>
                  <a:spLocks noChangeShapeType="1"/>
                </p:cNvSpPr>
                <p:nvPr/>
              </p:nvSpPr>
              <p:spPr bwMode="auto">
                <a:xfrm flipV="1">
                  <a:off x="5535" y="150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Line 354"/>
                <p:cNvSpPr>
                  <a:spLocks noChangeShapeType="1"/>
                </p:cNvSpPr>
                <p:nvPr/>
              </p:nvSpPr>
              <p:spPr bwMode="auto">
                <a:xfrm flipV="1">
                  <a:off x="5535" y="148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Line 355"/>
                <p:cNvSpPr>
                  <a:spLocks noChangeShapeType="1"/>
                </p:cNvSpPr>
                <p:nvPr/>
              </p:nvSpPr>
              <p:spPr bwMode="auto">
                <a:xfrm flipV="1">
                  <a:off x="5535" y="147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Line 356"/>
                <p:cNvSpPr>
                  <a:spLocks noChangeShapeType="1"/>
                </p:cNvSpPr>
                <p:nvPr/>
              </p:nvSpPr>
              <p:spPr bwMode="auto">
                <a:xfrm flipV="1">
                  <a:off x="5535" y="145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 name="Line 357"/>
                <p:cNvSpPr>
                  <a:spLocks noChangeShapeType="1"/>
                </p:cNvSpPr>
                <p:nvPr/>
              </p:nvSpPr>
              <p:spPr bwMode="auto">
                <a:xfrm flipV="1">
                  <a:off x="5535" y="144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Line 358"/>
                <p:cNvSpPr>
                  <a:spLocks noChangeShapeType="1"/>
                </p:cNvSpPr>
                <p:nvPr/>
              </p:nvSpPr>
              <p:spPr bwMode="auto">
                <a:xfrm flipV="1">
                  <a:off x="5535" y="142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Line 359"/>
                <p:cNvSpPr>
                  <a:spLocks noChangeShapeType="1"/>
                </p:cNvSpPr>
                <p:nvPr/>
              </p:nvSpPr>
              <p:spPr bwMode="auto">
                <a:xfrm flipV="1">
                  <a:off x="5535" y="141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Line 360"/>
                <p:cNvSpPr>
                  <a:spLocks noChangeShapeType="1"/>
                </p:cNvSpPr>
                <p:nvPr/>
              </p:nvSpPr>
              <p:spPr bwMode="auto">
                <a:xfrm flipV="1">
                  <a:off x="5535" y="139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Line 361"/>
                <p:cNvSpPr>
                  <a:spLocks noChangeShapeType="1"/>
                </p:cNvSpPr>
                <p:nvPr/>
              </p:nvSpPr>
              <p:spPr bwMode="auto">
                <a:xfrm flipV="1">
                  <a:off x="5535" y="137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 name="Line 362"/>
                <p:cNvSpPr>
                  <a:spLocks noChangeShapeType="1"/>
                </p:cNvSpPr>
                <p:nvPr/>
              </p:nvSpPr>
              <p:spPr bwMode="auto">
                <a:xfrm flipV="1">
                  <a:off x="5535" y="13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Line 363"/>
                <p:cNvSpPr>
                  <a:spLocks noChangeShapeType="1"/>
                </p:cNvSpPr>
                <p:nvPr/>
              </p:nvSpPr>
              <p:spPr bwMode="auto">
                <a:xfrm flipV="1">
                  <a:off x="5535" y="134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 name="Line 364"/>
                <p:cNvSpPr>
                  <a:spLocks noChangeShapeType="1"/>
                </p:cNvSpPr>
                <p:nvPr/>
              </p:nvSpPr>
              <p:spPr bwMode="auto">
                <a:xfrm flipV="1">
                  <a:off x="5535" y="133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Line 365"/>
                <p:cNvSpPr>
                  <a:spLocks noChangeShapeType="1"/>
                </p:cNvSpPr>
                <p:nvPr/>
              </p:nvSpPr>
              <p:spPr bwMode="auto">
                <a:xfrm flipV="1">
                  <a:off x="5535" y="131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Line 366"/>
                <p:cNvSpPr>
                  <a:spLocks noChangeShapeType="1"/>
                </p:cNvSpPr>
                <p:nvPr/>
              </p:nvSpPr>
              <p:spPr bwMode="auto">
                <a:xfrm flipV="1">
                  <a:off x="5535" y="130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 name="Line 367"/>
                <p:cNvSpPr>
                  <a:spLocks noChangeShapeType="1"/>
                </p:cNvSpPr>
                <p:nvPr/>
              </p:nvSpPr>
              <p:spPr bwMode="auto">
                <a:xfrm flipV="1">
                  <a:off x="5535" y="128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Line 368"/>
                <p:cNvSpPr>
                  <a:spLocks noChangeShapeType="1"/>
                </p:cNvSpPr>
                <p:nvPr/>
              </p:nvSpPr>
              <p:spPr bwMode="auto">
                <a:xfrm flipV="1">
                  <a:off x="5535" y="127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 name="Line 369"/>
                <p:cNvSpPr>
                  <a:spLocks noChangeShapeType="1"/>
                </p:cNvSpPr>
                <p:nvPr/>
              </p:nvSpPr>
              <p:spPr bwMode="auto">
                <a:xfrm flipV="1">
                  <a:off x="5535" y="125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370"/>
                <p:cNvSpPr>
                  <a:spLocks noChangeShapeType="1"/>
                </p:cNvSpPr>
                <p:nvPr/>
              </p:nvSpPr>
              <p:spPr bwMode="auto">
                <a:xfrm flipV="1">
                  <a:off x="5535" y="124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3" name="Line 371"/>
                <p:cNvSpPr>
                  <a:spLocks noChangeShapeType="1"/>
                </p:cNvSpPr>
                <p:nvPr/>
              </p:nvSpPr>
              <p:spPr bwMode="auto">
                <a:xfrm flipV="1">
                  <a:off x="5535" y="1226"/>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 name="Line 372"/>
                <p:cNvSpPr>
                  <a:spLocks noChangeShapeType="1"/>
                </p:cNvSpPr>
                <p:nvPr/>
              </p:nvSpPr>
              <p:spPr bwMode="auto">
                <a:xfrm flipV="1">
                  <a:off x="5535" y="121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Line 373"/>
                <p:cNvSpPr>
                  <a:spLocks noChangeShapeType="1"/>
                </p:cNvSpPr>
                <p:nvPr/>
              </p:nvSpPr>
              <p:spPr bwMode="auto">
                <a:xfrm flipV="1">
                  <a:off x="5535" y="11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 name="Line 374"/>
                <p:cNvSpPr>
                  <a:spLocks noChangeShapeType="1"/>
                </p:cNvSpPr>
                <p:nvPr/>
              </p:nvSpPr>
              <p:spPr bwMode="auto">
                <a:xfrm flipV="1">
                  <a:off x="5535" y="11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Line 375"/>
                <p:cNvSpPr>
                  <a:spLocks noChangeShapeType="1"/>
                </p:cNvSpPr>
                <p:nvPr/>
              </p:nvSpPr>
              <p:spPr bwMode="auto">
                <a:xfrm flipV="1">
                  <a:off x="5535" y="116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Line 376"/>
                <p:cNvSpPr>
                  <a:spLocks noChangeShapeType="1"/>
                </p:cNvSpPr>
                <p:nvPr/>
              </p:nvSpPr>
              <p:spPr bwMode="auto">
                <a:xfrm flipV="1">
                  <a:off x="5535" y="115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Line 377"/>
                <p:cNvSpPr>
                  <a:spLocks noChangeShapeType="1"/>
                </p:cNvSpPr>
                <p:nvPr/>
              </p:nvSpPr>
              <p:spPr bwMode="auto">
                <a:xfrm flipV="1">
                  <a:off x="5535" y="113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Line 378"/>
                <p:cNvSpPr>
                  <a:spLocks noChangeShapeType="1"/>
                </p:cNvSpPr>
                <p:nvPr/>
              </p:nvSpPr>
              <p:spPr bwMode="auto">
                <a:xfrm flipV="1">
                  <a:off x="5535" y="112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Line 379"/>
                <p:cNvSpPr>
                  <a:spLocks noChangeShapeType="1"/>
                </p:cNvSpPr>
                <p:nvPr/>
              </p:nvSpPr>
              <p:spPr bwMode="auto">
                <a:xfrm flipV="1">
                  <a:off x="5535" y="110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 name="Line 380"/>
                <p:cNvSpPr>
                  <a:spLocks noChangeShapeType="1"/>
                </p:cNvSpPr>
                <p:nvPr/>
              </p:nvSpPr>
              <p:spPr bwMode="auto">
                <a:xfrm flipV="1">
                  <a:off x="5535" y="108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 name="Line 381"/>
                <p:cNvSpPr>
                  <a:spLocks noChangeShapeType="1"/>
                </p:cNvSpPr>
                <p:nvPr/>
              </p:nvSpPr>
              <p:spPr bwMode="auto">
                <a:xfrm flipV="1">
                  <a:off x="5535" y="107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 name="Line 382"/>
                <p:cNvSpPr>
                  <a:spLocks noChangeShapeType="1"/>
                </p:cNvSpPr>
                <p:nvPr/>
              </p:nvSpPr>
              <p:spPr bwMode="auto">
                <a:xfrm flipV="1">
                  <a:off x="5535" y="105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Line 383"/>
                <p:cNvSpPr>
                  <a:spLocks noChangeShapeType="1"/>
                </p:cNvSpPr>
                <p:nvPr/>
              </p:nvSpPr>
              <p:spPr bwMode="auto">
                <a:xfrm flipV="1">
                  <a:off x="5535" y="104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 name="Line 384"/>
                <p:cNvSpPr>
                  <a:spLocks noChangeShapeType="1"/>
                </p:cNvSpPr>
                <p:nvPr/>
              </p:nvSpPr>
              <p:spPr bwMode="auto">
                <a:xfrm flipV="1">
                  <a:off x="5535" y="102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Line 385"/>
                <p:cNvSpPr>
                  <a:spLocks noChangeShapeType="1"/>
                </p:cNvSpPr>
                <p:nvPr/>
              </p:nvSpPr>
              <p:spPr bwMode="auto">
                <a:xfrm flipV="1">
                  <a:off x="5535" y="10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 name="Line 386"/>
                <p:cNvSpPr>
                  <a:spLocks noChangeShapeType="1"/>
                </p:cNvSpPr>
                <p:nvPr/>
              </p:nvSpPr>
              <p:spPr bwMode="auto">
                <a:xfrm flipV="1">
                  <a:off x="5535" y="9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 name="Line 387"/>
                <p:cNvSpPr>
                  <a:spLocks noChangeShapeType="1"/>
                </p:cNvSpPr>
                <p:nvPr/>
              </p:nvSpPr>
              <p:spPr bwMode="auto">
                <a:xfrm flipV="1">
                  <a:off x="5535" y="98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 name="Line 388"/>
                <p:cNvSpPr>
                  <a:spLocks noChangeShapeType="1"/>
                </p:cNvSpPr>
                <p:nvPr/>
              </p:nvSpPr>
              <p:spPr bwMode="auto">
                <a:xfrm flipV="1">
                  <a:off x="5535" y="96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Line 389"/>
                <p:cNvSpPr>
                  <a:spLocks noChangeShapeType="1"/>
                </p:cNvSpPr>
                <p:nvPr/>
              </p:nvSpPr>
              <p:spPr bwMode="auto">
                <a:xfrm flipV="1">
                  <a:off x="5535" y="95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 name="Line 390"/>
                <p:cNvSpPr>
                  <a:spLocks noChangeShapeType="1"/>
                </p:cNvSpPr>
                <p:nvPr/>
              </p:nvSpPr>
              <p:spPr bwMode="auto">
                <a:xfrm flipV="1">
                  <a:off x="5535" y="93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 name="Line 391"/>
                <p:cNvSpPr>
                  <a:spLocks noChangeShapeType="1"/>
                </p:cNvSpPr>
                <p:nvPr/>
              </p:nvSpPr>
              <p:spPr bwMode="auto">
                <a:xfrm flipV="1">
                  <a:off x="5535" y="92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 name="Line 392"/>
                <p:cNvSpPr>
                  <a:spLocks noChangeShapeType="1"/>
                </p:cNvSpPr>
                <p:nvPr/>
              </p:nvSpPr>
              <p:spPr bwMode="auto">
                <a:xfrm flipV="1">
                  <a:off x="5535" y="90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 name="Line 393"/>
                <p:cNvSpPr>
                  <a:spLocks noChangeShapeType="1"/>
                </p:cNvSpPr>
                <p:nvPr/>
              </p:nvSpPr>
              <p:spPr bwMode="auto">
                <a:xfrm flipV="1">
                  <a:off x="5535" y="89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 name="Line 394"/>
                <p:cNvSpPr>
                  <a:spLocks noChangeShapeType="1"/>
                </p:cNvSpPr>
                <p:nvPr/>
              </p:nvSpPr>
              <p:spPr bwMode="auto">
                <a:xfrm flipV="1">
                  <a:off x="5535" y="875"/>
                  <a:ext cx="0" cy="3"/>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 name="Line 395"/>
                <p:cNvSpPr>
                  <a:spLocks noChangeShapeType="1"/>
                </p:cNvSpPr>
                <p:nvPr/>
              </p:nvSpPr>
              <p:spPr bwMode="auto">
                <a:xfrm flipV="1">
                  <a:off x="5535" y="86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 name="Line 396"/>
                <p:cNvSpPr>
                  <a:spLocks noChangeShapeType="1"/>
                </p:cNvSpPr>
                <p:nvPr/>
              </p:nvSpPr>
              <p:spPr bwMode="auto">
                <a:xfrm flipV="1">
                  <a:off x="5535" y="84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 name="Line 397"/>
                <p:cNvSpPr>
                  <a:spLocks noChangeShapeType="1"/>
                </p:cNvSpPr>
                <p:nvPr/>
              </p:nvSpPr>
              <p:spPr bwMode="auto">
                <a:xfrm flipV="1">
                  <a:off x="5535" y="8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 name="Line 398"/>
                <p:cNvSpPr>
                  <a:spLocks noChangeShapeType="1"/>
                </p:cNvSpPr>
                <p:nvPr/>
              </p:nvSpPr>
              <p:spPr bwMode="auto">
                <a:xfrm flipV="1">
                  <a:off x="5535" y="81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 name="Line 399"/>
                <p:cNvSpPr>
                  <a:spLocks noChangeShapeType="1"/>
                </p:cNvSpPr>
                <p:nvPr/>
              </p:nvSpPr>
              <p:spPr bwMode="auto">
                <a:xfrm flipV="1">
                  <a:off x="5535" y="79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 name="Line 400"/>
                <p:cNvSpPr>
                  <a:spLocks noChangeShapeType="1"/>
                </p:cNvSpPr>
                <p:nvPr/>
              </p:nvSpPr>
              <p:spPr bwMode="auto">
                <a:xfrm flipV="1">
                  <a:off x="5535" y="78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 name="Line 401"/>
                <p:cNvSpPr>
                  <a:spLocks noChangeShapeType="1"/>
                </p:cNvSpPr>
                <p:nvPr/>
              </p:nvSpPr>
              <p:spPr bwMode="auto">
                <a:xfrm flipV="1">
                  <a:off x="5535" y="76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Line 402"/>
                <p:cNvSpPr>
                  <a:spLocks noChangeShapeType="1"/>
                </p:cNvSpPr>
                <p:nvPr/>
              </p:nvSpPr>
              <p:spPr bwMode="auto">
                <a:xfrm flipV="1">
                  <a:off x="5535" y="75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Line 403"/>
                <p:cNvSpPr>
                  <a:spLocks noChangeShapeType="1"/>
                </p:cNvSpPr>
                <p:nvPr/>
              </p:nvSpPr>
              <p:spPr bwMode="auto">
                <a:xfrm>
                  <a:off x="4028" y="1931"/>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 name="Line 404"/>
                <p:cNvSpPr>
                  <a:spLocks noChangeShapeType="1"/>
                </p:cNvSpPr>
                <p:nvPr/>
              </p:nvSpPr>
              <p:spPr bwMode="auto">
                <a:xfrm>
                  <a:off x="4044"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 name="Line 405"/>
                <p:cNvSpPr>
                  <a:spLocks noChangeShapeType="1"/>
                </p:cNvSpPr>
                <p:nvPr/>
              </p:nvSpPr>
              <p:spPr bwMode="auto">
                <a:xfrm>
                  <a:off x="4059"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607"/>
              <p:cNvGrpSpPr>
                <a:grpSpLocks/>
              </p:cNvGrpSpPr>
              <p:nvPr/>
            </p:nvGrpSpPr>
            <p:grpSpPr bwMode="auto">
              <a:xfrm>
                <a:off x="4028" y="1342"/>
                <a:ext cx="1513" cy="589"/>
                <a:chOff x="4028" y="1342"/>
                <a:chExt cx="1513" cy="589"/>
              </a:xfrm>
            </p:grpSpPr>
            <p:sp>
              <p:nvSpPr>
                <p:cNvPr id="428" name="Line 407"/>
                <p:cNvSpPr>
                  <a:spLocks noChangeShapeType="1"/>
                </p:cNvSpPr>
                <p:nvPr/>
              </p:nvSpPr>
              <p:spPr bwMode="auto">
                <a:xfrm>
                  <a:off x="4074"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 name="Line 408"/>
                <p:cNvSpPr>
                  <a:spLocks noChangeShapeType="1"/>
                </p:cNvSpPr>
                <p:nvPr/>
              </p:nvSpPr>
              <p:spPr bwMode="auto">
                <a:xfrm>
                  <a:off x="4090"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 name="Line 409"/>
                <p:cNvSpPr>
                  <a:spLocks noChangeShapeType="1"/>
                </p:cNvSpPr>
                <p:nvPr/>
              </p:nvSpPr>
              <p:spPr bwMode="auto">
                <a:xfrm>
                  <a:off x="4105"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 name="Line 410"/>
                <p:cNvSpPr>
                  <a:spLocks noChangeShapeType="1"/>
                </p:cNvSpPr>
                <p:nvPr/>
              </p:nvSpPr>
              <p:spPr bwMode="auto">
                <a:xfrm>
                  <a:off x="4120"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 name="Line 411"/>
                <p:cNvSpPr>
                  <a:spLocks noChangeShapeType="1"/>
                </p:cNvSpPr>
                <p:nvPr/>
              </p:nvSpPr>
              <p:spPr bwMode="auto">
                <a:xfrm>
                  <a:off x="4136"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 name="Line 412"/>
                <p:cNvSpPr>
                  <a:spLocks noChangeShapeType="1"/>
                </p:cNvSpPr>
                <p:nvPr/>
              </p:nvSpPr>
              <p:spPr bwMode="auto">
                <a:xfrm>
                  <a:off x="4151"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 name="Line 413"/>
                <p:cNvSpPr>
                  <a:spLocks noChangeShapeType="1"/>
                </p:cNvSpPr>
                <p:nvPr/>
              </p:nvSpPr>
              <p:spPr bwMode="auto">
                <a:xfrm>
                  <a:off x="4166"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 name="Line 414"/>
                <p:cNvSpPr>
                  <a:spLocks noChangeShapeType="1"/>
                </p:cNvSpPr>
                <p:nvPr/>
              </p:nvSpPr>
              <p:spPr bwMode="auto">
                <a:xfrm>
                  <a:off x="4182"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 name="Line 415"/>
                <p:cNvSpPr>
                  <a:spLocks noChangeShapeType="1"/>
                </p:cNvSpPr>
                <p:nvPr/>
              </p:nvSpPr>
              <p:spPr bwMode="auto">
                <a:xfrm>
                  <a:off x="4197"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7" name="Line 416"/>
                <p:cNvSpPr>
                  <a:spLocks noChangeShapeType="1"/>
                </p:cNvSpPr>
                <p:nvPr/>
              </p:nvSpPr>
              <p:spPr bwMode="auto">
                <a:xfrm>
                  <a:off x="4212"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8" name="Line 417"/>
                <p:cNvSpPr>
                  <a:spLocks noChangeShapeType="1"/>
                </p:cNvSpPr>
                <p:nvPr/>
              </p:nvSpPr>
              <p:spPr bwMode="auto">
                <a:xfrm>
                  <a:off x="4227"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9" name="Line 418"/>
                <p:cNvSpPr>
                  <a:spLocks noChangeShapeType="1"/>
                </p:cNvSpPr>
                <p:nvPr/>
              </p:nvSpPr>
              <p:spPr bwMode="auto">
                <a:xfrm>
                  <a:off x="4242"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 name="Line 419"/>
                <p:cNvSpPr>
                  <a:spLocks noChangeShapeType="1"/>
                </p:cNvSpPr>
                <p:nvPr/>
              </p:nvSpPr>
              <p:spPr bwMode="auto">
                <a:xfrm>
                  <a:off x="4258"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1" name="Line 420"/>
                <p:cNvSpPr>
                  <a:spLocks noChangeShapeType="1"/>
                </p:cNvSpPr>
                <p:nvPr/>
              </p:nvSpPr>
              <p:spPr bwMode="auto">
                <a:xfrm>
                  <a:off x="4273"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2" name="Line 421"/>
                <p:cNvSpPr>
                  <a:spLocks noChangeShapeType="1"/>
                </p:cNvSpPr>
                <p:nvPr/>
              </p:nvSpPr>
              <p:spPr bwMode="auto">
                <a:xfrm>
                  <a:off x="4288"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 name="Line 422"/>
                <p:cNvSpPr>
                  <a:spLocks noChangeShapeType="1"/>
                </p:cNvSpPr>
                <p:nvPr/>
              </p:nvSpPr>
              <p:spPr bwMode="auto">
                <a:xfrm>
                  <a:off x="4303"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4" name="Line 423"/>
                <p:cNvSpPr>
                  <a:spLocks noChangeShapeType="1"/>
                </p:cNvSpPr>
                <p:nvPr/>
              </p:nvSpPr>
              <p:spPr bwMode="auto">
                <a:xfrm>
                  <a:off x="4319"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Line 424"/>
                <p:cNvSpPr>
                  <a:spLocks noChangeShapeType="1"/>
                </p:cNvSpPr>
                <p:nvPr/>
              </p:nvSpPr>
              <p:spPr bwMode="auto">
                <a:xfrm>
                  <a:off x="4334"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6" name="Line 425"/>
                <p:cNvSpPr>
                  <a:spLocks noChangeShapeType="1"/>
                </p:cNvSpPr>
                <p:nvPr/>
              </p:nvSpPr>
              <p:spPr bwMode="auto">
                <a:xfrm>
                  <a:off x="4349"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7" name="Line 426"/>
                <p:cNvSpPr>
                  <a:spLocks noChangeShapeType="1"/>
                </p:cNvSpPr>
                <p:nvPr/>
              </p:nvSpPr>
              <p:spPr bwMode="auto">
                <a:xfrm>
                  <a:off x="4365"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8" name="Line 427"/>
                <p:cNvSpPr>
                  <a:spLocks noChangeShapeType="1"/>
                </p:cNvSpPr>
                <p:nvPr/>
              </p:nvSpPr>
              <p:spPr bwMode="auto">
                <a:xfrm>
                  <a:off x="4379" y="1931"/>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9" name="Line 428"/>
                <p:cNvSpPr>
                  <a:spLocks noChangeShapeType="1"/>
                </p:cNvSpPr>
                <p:nvPr/>
              </p:nvSpPr>
              <p:spPr bwMode="auto">
                <a:xfrm>
                  <a:off x="4395"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 name="Line 429"/>
                <p:cNvSpPr>
                  <a:spLocks noChangeShapeType="1"/>
                </p:cNvSpPr>
                <p:nvPr/>
              </p:nvSpPr>
              <p:spPr bwMode="auto">
                <a:xfrm>
                  <a:off x="4410"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 name="Line 430"/>
                <p:cNvSpPr>
                  <a:spLocks noChangeShapeType="1"/>
                </p:cNvSpPr>
                <p:nvPr/>
              </p:nvSpPr>
              <p:spPr bwMode="auto">
                <a:xfrm>
                  <a:off x="4425"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 name="Line 431"/>
                <p:cNvSpPr>
                  <a:spLocks noChangeShapeType="1"/>
                </p:cNvSpPr>
                <p:nvPr/>
              </p:nvSpPr>
              <p:spPr bwMode="auto">
                <a:xfrm>
                  <a:off x="4441"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3" name="Line 432"/>
                <p:cNvSpPr>
                  <a:spLocks noChangeShapeType="1"/>
                </p:cNvSpPr>
                <p:nvPr/>
              </p:nvSpPr>
              <p:spPr bwMode="auto">
                <a:xfrm>
                  <a:off x="4456"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4" name="Line 433"/>
                <p:cNvSpPr>
                  <a:spLocks noChangeShapeType="1"/>
                </p:cNvSpPr>
                <p:nvPr/>
              </p:nvSpPr>
              <p:spPr bwMode="auto">
                <a:xfrm>
                  <a:off x="4471"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5" name="Line 434"/>
                <p:cNvSpPr>
                  <a:spLocks noChangeShapeType="1"/>
                </p:cNvSpPr>
                <p:nvPr/>
              </p:nvSpPr>
              <p:spPr bwMode="auto">
                <a:xfrm>
                  <a:off x="4487"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6" name="Line 435"/>
                <p:cNvSpPr>
                  <a:spLocks noChangeShapeType="1"/>
                </p:cNvSpPr>
                <p:nvPr/>
              </p:nvSpPr>
              <p:spPr bwMode="auto">
                <a:xfrm>
                  <a:off x="4502"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7" name="Line 436"/>
                <p:cNvSpPr>
                  <a:spLocks noChangeShapeType="1"/>
                </p:cNvSpPr>
                <p:nvPr/>
              </p:nvSpPr>
              <p:spPr bwMode="auto">
                <a:xfrm>
                  <a:off x="4517"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8" name="Line 437"/>
                <p:cNvSpPr>
                  <a:spLocks noChangeShapeType="1"/>
                </p:cNvSpPr>
                <p:nvPr/>
              </p:nvSpPr>
              <p:spPr bwMode="auto">
                <a:xfrm>
                  <a:off x="4533"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9" name="Line 438"/>
                <p:cNvSpPr>
                  <a:spLocks noChangeShapeType="1"/>
                </p:cNvSpPr>
                <p:nvPr/>
              </p:nvSpPr>
              <p:spPr bwMode="auto">
                <a:xfrm>
                  <a:off x="4548"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0" name="Line 439"/>
                <p:cNvSpPr>
                  <a:spLocks noChangeShapeType="1"/>
                </p:cNvSpPr>
                <p:nvPr/>
              </p:nvSpPr>
              <p:spPr bwMode="auto">
                <a:xfrm>
                  <a:off x="4563"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1" name="Line 440"/>
                <p:cNvSpPr>
                  <a:spLocks noChangeShapeType="1"/>
                </p:cNvSpPr>
                <p:nvPr/>
              </p:nvSpPr>
              <p:spPr bwMode="auto">
                <a:xfrm>
                  <a:off x="4578"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2" name="Line 441"/>
                <p:cNvSpPr>
                  <a:spLocks noChangeShapeType="1"/>
                </p:cNvSpPr>
                <p:nvPr/>
              </p:nvSpPr>
              <p:spPr bwMode="auto">
                <a:xfrm>
                  <a:off x="4593"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3" name="Line 442"/>
                <p:cNvSpPr>
                  <a:spLocks noChangeShapeType="1"/>
                </p:cNvSpPr>
                <p:nvPr/>
              </p:nvSpPr>
              <p:spPr bwMode="auto">
                <a:xfrm>
                  <a:off x="4608"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4" name="Line 443"/>
                <p:cNvSpPr>
                  <a:spLocks noChangeShapeType="1"/>
                </p:cNvSpPr>
                <p:nvPr/>
              </p:nvSpPr>
              <p:spPr bwMode="auto">
                <a:xfrm>
                  <a:off x="4624"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5" name="Line 444"/>
                <p:cNvSpPr>
                  <a:spLocks noChangeShapeType="1"/>
                </p:cNvSpPr>
                <p:nvPr/>
              </p:nvSpPr>
              <p:spPr bwMode="auto">
                <a:xfrm>
                  <a:off x="4639"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6" name="Line 445"/>
                <p:cNvSpPr>
                  <a:spLocks noChangeShapeType="1"/>
                </p:cNvSpPr>
                <p:nvPr/>
              </p:nvSpPr>
              <p:spPr bwMode="auto">
                <a:xfrm>
                  <a:off x="4654"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7" name="Line 446"/>
                <p:cNvSpPr>
                  <a:spLocks noChangeShapeType="1"/>
                </p:cNvSpPr>
                <p:nvPr/>
              </p:nvSpPr>
              <p:spPr bwMode="auto">
                <a:xfrm>
                  <a:off x="4670"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8" name="Line 447"/>
                <p:cNvSpPr>
                  <a:spLocks noChangeShapeType="1"/>
                </p:cNvSpPr>
                <p:nvPr/>
              </p:nvSpPr>
              <p:spPr bwMode="auto">
                <a:xfrm>
                  <a:off x="4685"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9" name="Line 448"/>
                <p:cNvSpPr>
                  <a:spLocks noChangeShapeType="1"/>
                </p:cNvSpPr>
                <p:nvPr/>
              </p:nvSpPr>
              <p:spPr bwMode="auto">
                <a:xfrm>
                  <a:off x="4700"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0" name="Line 449"/>
                <p:cNvSpPr>
                  <a:spLocks noChangeShapeType="1"/>
                </p:cNvSpPr>
                <p:nvPr/>
              </p:nvSpPr>
              <p:spPr bwMode="auto">
                <a:xfrm>
                  <a:off x="4716"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1" name="Line 450"/>
                <p:cNvSpPr>
                  <a:spLocks noChangeShapeType="1"/>
                </p:cNvSpPr>
                <p:nvPr/>
              </p:nvSpPr>
              <p:spPr bwMode="auto">
                <a:xfrm>
                  <a:off x="4730" y="1931"/>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2" name="Line 451"/>
                <p:cNvSpPr>
                  <a:spLocks noChangeShapeType="1"/>
                </p:cNvSpPr>
                <p:nvPr/>
              </p:nvSpPr>
              <p:spPr bwMode="auto">
                <a:xfrm>
                  <a:off x="4746"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3" name="Line 452"/>
                <p:cNvSpPr>
                  <a:spLocks noChangeShapeType="1"/>
                </p:cNvSpPr>
                <p:nvPr/>
              </p:nvSpPr>
              <p:spPr bwMode="auto">
                <a:xfrm>
                  <a:off x="4761"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Line 453"/>
                <p:cNvSpPr>
                  <a:spLocks noChangeShapeType="1"/>
                </p:cNvSpPr>
                <p:nvPr/>
              </p:nvSpPr>
              <p:spPr bwMode="auto">
                <a:xfrm>
                  <a:off x="4776"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Line 454"/>
                <p:cNvSpPr>
                  <a:spLocks noChangeShapeType="1"/>
                </p:cNvSpPr>
                <p:nvPr/>
              </p:nvSpPr>
              <p:spPr bwMode="auto">
                <a:xfrm>
                  <a:off x="4792"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6" name="Line 455"/>
                <p:cNvSpPr>
                  <a:spLocks noChangeShapeType="1"/>
                </p:cNvSpPr>
                <p:nvPr/>
              </p:nvSpPr>
              <p:spPr bwMode="auto">
                <a:xfrm>
                  <a:off x="4807"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7" name="Line 456"/>
                <p:cNvSpPr>
                  <a:spLocks noChangeShapeType="1"/>
                </p:cNvSpPr>
                <p:nvPr/>
              </p:nvSpPr>
              <p:spPr bwMode="auto">
                <a:xfrm>
                  <a:off x="4822"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8" name="Line 457"/>
                <p:cNvSpPr>
                  <a:spLocks noChangeShapeType="1"/>
                </p:cNvSpPr>
                <p:nvPr/>
              </p:nvSpPr>
              <p:spPr bwMode="auto">
                <a:xfrm>
                  <a:off x="4838"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9" name="Line 458"/>
                <p:cNvSpPr>
                  <a:spLocks noChangeShapeType="1"/>
                </p:cNvSpPr>
                <p:nvPr/>
              </p:nvSpPr>
              <p:spPr bwMode="auto">
                <a:xfrm>
                  <a:off x="4853"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0" name="Line 459"/>
                <p:cNvSpPr>
                  <a:spLocks noChangeShapeType="1"/>
                </p:cNvSpPr>
                <p:nvPr/>
              </p:nvSpPr>
              <p:spPr bwMode="auto">
                <a:xfrm>
                  <a:off x="4868"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1" name="Line 460"/>
                <p:cNvSpPr>
                  <a:spLocks noChangeShapeType="1"/>
                </p:cNvSpPr>
                <p:nvPr/>
              </p:nvSpPr>
              <p:spPr bwMode="auto">
                <a:xfrm>
                  <a:off x="4883"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2" name="Line 461"/>
                <p:cNvSpPr>
                  <a:spLocks noChangeShapeType="1"/>
                </p:cNvSpPr>
                <p:nvPr/>
              </p:nvSpPr>
              <p:spPr bwMode="auto">
                <a:xfrm>
                  <a:off x="4899"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3" name="Line 462"/>
                <p:cNvSpPr>
                  <a:spLocks noChangeShapeType="1"/>
                </p:cNvSpPr>
                <p:nvPr/>
              </p:nvSpPr>
              <p:spPr bwMode="auto">
                <a:xfrm>
                  <a:off x="4914"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4" name="Line 463"/>
                <p:cNvSpPr>
                  <a:spLocks noChangeShapeType="1"/>
                </p:cNvSpPr>
                <p:nvPr/>
              </p:nvSpPr>
              <p:spPr bwMode="auto">
                <a:xfrm>
                  <a:off x="4929"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5" name="Line 464"/>
                <p:cNvSpPr>
                  <a:spLocks noChangeShapeType="1"/>
                </p:cNvSpPr>
                <p:nvPr/>
              </p:nvSpPr>
              <p:spPr bwMode="auto">
                <a:xfrm>
                  <a:off x="4944"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6" name="Line 465"/>
                <p:cNvSpPr>
                  <a:spLocks noChangeShapeType="1"/>
                </p:cNvSpPr>
                <p:nvPr/>
              </p:nvSpPr>
              <p:spPr bwMode="auto">
                <a:xfrm>
                  <a:off x="4959"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7" name="Line 466"/>
                <p:cNvSpPr>
                  <a:spLocks noChangeShapeType="1"/>
                </p:cNvSpPr>
                <p:nvPr/>
              </p:nvSpPr>
              <p:spPr bwMode="auto">
                <a:xfrm>
                  <a:off x="4975"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8" name="Line 467"/>
                <p:cNvSpPr>
                  <a:spLocks noChangeShapeType="1"/>
                </p:cNvSpPr>
                <p:nvPr/>
              </p:nvSpPr>
              <p:spPr bwMode="auto">
                <a:xfrm>
                  <a:off x="4990"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9" name="Line 468"/>
                <p:cNvSpPr>
                  <a:spLocks noChangeShapeType="1"/>
                </p:cNvSpPr>
                <p:nvPr/>
              </p:nvSpPr>
              <p:spPr bwMode="auto">
                <a:xfrm>
                  <a:off x="5005"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0" name="Line 469"/>
                <p:cNvSpPr>
                  <a:spLocks noChangeShapeType="1"/>
                </p:cNvSpPr>
                <p:nvPr/>
              </p:nvSpPr>
              <p:spPr bwMode="auto">
                <a:xfrm>
                  <a:off x="5021"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1" name="Line 470"/>
                <p:cNvSpPr>
                  <a:spLocks noChangeShapeType="1"/>
                </p:cNvSpPr>
                <p:nvPr/>
              </p:nvSpPr>
              <p:spPr bwMode="auto">
                <a:xfrm>
                  <a:off x="5036"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2" name="Line 471"/>
                <p:cNvSpPr>
                  <a:spLocks noChangeShapeType="1"/>
                </p:cNvSpPr>
                <p:nvPr/>
              </p:nvSpPr>
              <p:spPr bwMode="auto">
                <a:xfrm>
                  <a:off x="5051"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3" name="Line 472"/>
                <p:cNvSpPr>
                  <a:spLocks noChangeShapeType="1"/>
                </p:cNvSpPr>
                <p:nvPr/>
              </p:nvSpPr>
              <p:spPr bwMode="auto">
                <a:xfrm>
                  <a:off x="5067"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4" name="Line 473"/>
                <p:cNvSpPr>
                  <a:spLocks noChangeShapeType="1"/>
                </p:cNvSpPr>
                <p:nvPr/>
              </p:nvSpPr>
              <p:spPr bwMode="auto">
                <a:xfrm>
                  <a:off x="5082"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5" name="Line 474"/>
                <p:cNvSpPr>
                  <a:spLocks noChangeShapeType="1"/>
                </p:cNvSpPr>
                <p:nvPr/>
              </p:nvSpPr>
              <p:spPr bwMode="auto">
                <a:xfrm>
                  <a:off x="5097"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6" name="Line 475"/>
                <p:cNvSpPr>
                  <a:spLocks noChangeShapeType="1"/>
                </p:cNvSpPr>
                <p:nvPr/>
              </p:nvSpPr>
              <p:spPr bwMode="auto">
                <a:xfrm>
                  <a:off x="5112"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7" name="Line 476"/>
                <p:cNvSpPr>
                  <a:spLocks noChangeShapeType="1"/>
                </p:cNvSpPr>
                <p:nvPr/>
              </p:nvSpPr>
              <p:spPr bwMode="auto">
                <a:xfrm>
                  <a:off x="5127"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8" name="Line 477"/>
                <p:cNvSpPr>
                  <a:spLocks noChangeShapeType="1"/>
                </p:cNvSpPr>
                <p:nvPr/>
              </p:nvSpPr>
              <p:spPr bwMode="auto">
                <a:xfrm>
                  <a:off x="5143"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9" name="Line 478"/>
                <p:cNvSpPr>
                  <a:spLocks noChangeShapeType="1"/>
                </p:cNvSpPr>
                <p:nvPr/>
              </p:nvSpPr>
              <p:spPr bwMode="auto">
                <a:xfrm>
                  <a:off x="5158"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0" name="Line 479"/>
                <p:cNvSpPr>
                  <a:spLocks noChangeShapeType="1"/>
                </p:cNvSpPr>
                <p:nvPr/>
              </p:nvSpPr>
              <p:spPr bwMode="auto">
                <a:xfrm>
                  <a:off x="5173"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1" name="Line 480"/>
                <p:cNvSpPr>
                  <a:spLocks noChangeShapeType="1"/>
                </p:cNvSpPr>
                <p:nvPr/>
              </p:nvSpPr>
              <p:spPr bwMode="auto">
                <a:xfrm>
                  <a:off x="5189"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2" name="Line 481"/>
                <p:cNvSpPr>
                  <a:spLocks noChangeShapeType="1"/>
                </p:cNvSpPr>
                <p:nvPr/>
              </p:nvSpPr>
              <p:spPr bwMode="auto">
                <a:xfrm>
                  <a:off x="5204"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3" name="Line 482"/>
                <p:cNvSpPr>
                  <a:spLocks noChangeShapeType="1"/>
                </p:cNvSpPr>
                <p:nvPr/>
              </p:nvSpPr>
              <p:spPr bwMode="auto">
                <a:xfrm>
                  <a:off x="5219"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4" name="Line 483"/>
                <p:cNvSpPr>
                  <a:spLocks noChangeShapeType="1"/>
                </p:cNvSpPr>
                <p:nvPr/>
              </p:nvSpPr>
              <p:spPr bwMode="auto">
                <a:xfrm>
                  <a:off x="5234"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5" name="Line 484"/>
                <p:cNvSpPr>
                  <a:spLocks noChangeShapeType="1"/>
                </p:cNvSpPr>
                <p:nvPr/>
              </p:nvSpPr>
              <p:spPr bwMode="auto">
                <a:xfrm>
                  <a:off x="5250"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6" name="Line 485"/>
                <p:cNvSpPr>
                  <a:spLocks noChangeShapeType="1"/>
                </p:cNvSpPr>
                <p:nvPr/>
              </p:nvSpPr>
              <p:spPr bwMode="auto">
                <a:xfrm>
                  <a:off x="5264" y="1931"/>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7" name="Line 486"/>
                <p:cNvSpPr>
                  <a:spLocks noChangeShapeType="1"/>
                </p:cNvSpPr>
                <p:nvPr/>
              </p:nvSpPr>
              <p:spPr bwMode="auto">
                <a:xfrm>
                  <a:off x="5280"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Line 487"/>
                <p:cNvSpPr>
                  <a:spLocks noChangeShapeType="1"/>
                </p:cNvSpPr>
                <p:nvPr/>
              </p:nvSpPr>
              <p:spPr bwMode="auto">
                <a:xfrm>
                  <a:off x="5295"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9" name="Line 488"/>
                <p:cNvSpPr>
                  <a:spLocks noChangeShapeType="1"/>
                </p:cNvSpPr>
                <p:nvPr/>
              </p:nvSpPr>
              <p:spPr bwMode="auto">
                <a:xfrm>
                  <a:off x="5310"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Line 489"/>
                <p:cNvSpPr>
                  <a:spLocks noChangeShapeType="1"/>
                </p:cNvSpPr>
                <p:nvPr/>
              </p:nvSpPr>
              <p:spPr bwMode="auto">
                <a:xfrm>
                  <a:off x="5326"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1" name="Line 490"/>
                <p:cNvSpPr>
                  <a:spLocks noChangeShapeType="1"/>
                </p:cNvSpPr>
                <p:nvPr/>
              </p:nvSpPr>
              <p:spPr bwMode="auto">
                <a:xfrm>
                  <a:off x="5341"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 name="Line 491"/>
                <p:cNvSpPr>
                  <a:spLocks noChangeShapeType="1"/>
                </p:cNvSpPr>
                <p:nvPr/>
              </p:nvSpPr>
              <p:spPr bwMode="auto">
                <a:xfrm>
                  <a:off x="5356"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 name="Line 492"/>
                <p:cNvSpPr>
                  <a:spLocks noChangeShapeType="1"/>
                </p:cNvSpPr>
                <p:nvPr/>
              </p:nvSpPr>
              <p:spPr bwMode="auto">
                <a:xfrm>
                  <a:off x="5372"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 name="Line 493"/>
                <p:cNvSpPr>
                  <a:spLocks noChangeShapeType="1"/>
                </p:cNvSpPr>
                <p:nvPr/>
              </p:nvSpPr>
              <p:spPr bwMode="auto">
                <a:xfrm>
                  <a:off x="5387"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 name="Line 494"/>
                <p:cNvSpPr>
                  <a:spLocks noChangeShapeType="1"/>
                </p:cNvSpPr>
                <p:nvPr/>
              </p:nvSpPr>
              <p:spPr bwMode="auto">
                <a:xfrm>
                  <a:off x="5402"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 name="Line 495"/>
                <p:cNvSpPr>
                  <a:spLocks noChangeShapeType="1"/>
                </p:cNvSpPr>
                <p:nvPr/>
              </p:nvSpPr>
              <p:spPr bwMode="auto">
                <a:xfrm>
                  <a:off x="5418"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 name="Line 496"/>
                <p:cNvSpPr>
                  <a:spLocks noChangeShapeType="1"/>
                </p:cNvSpPr>
                <p:nvPr/>
              </p:nvSpPr>
              <p:spPr bwMode="auto">
                <a:xfrm>
                  <a:off x="5433"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 name="Line 497"/>
                <p:cNvSpPr>
                  <a:spLocks noChangeShapeType="1"/>
                </p:cNvSpPr>
                <p:nvPr/>
              </p:nvSpPr>
              <p:spPr bwMode="auto">
                <a:xfrm>
                  <a:off x="5448"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 name="Line 498"/>
                <p:cNvSpPr>
                  <a:spLocks noChangeShapeType="1"/>
                </p:cNvSpPr>
                <p:nvPr/>
              </p:nvSpPr>
              <p:spPr bwMode="auto">
                <a:xfrm>
                  <a:off x="5463"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 name="Line 499"/>
                <p:cNvSpPr>
                  <a:spLocks noChangeShapeType="1"/>
                </p:cNvSpPr>
                <p:nvPr/>
              </p:nvSpPr>
              <p:spPr bwMode="auto">
                <a:xfrm>
                  <a:off x="5478"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 name="Line 500"/>
                <p:cNvSpPr>
                  <a:spLocks noChangeShapeType="1"/>
                </p:cNvSpPr>
                <p:nvPr/>
              </p:nvSpPr>
              <p:spPr bwMode="auto">
                <a:xfrm>
                  <a:off x="5494"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 name="Line 501"/>
                <p:cNvSpPr>
                  <a:spLocks noChangeShapeType="1"/>
                </p:cNvSpPr>
                <p:nvPr/>
              </p:nvSpPr>
              <p:spPr bwMode="auto">
                <a:xfrm>
                  <a:off x="5509" y="193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 name="Line 502"/>
                <p:cNvSpPr>
                  <a:spLocks noChangeShapeType="1"/>
                </p:cNvSpPr>
                <p:nvPr/>
              </p:nvSpPr>
              <p:spPr bwMode="auto">
                <a:xfrm>
                  <a:off x="5524"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 name="Line 503"/>
                <p:cNvSpPr>
                  <a:spLocks noChangeShapeType="1"/>
                </p:cNvSpPr>
                <p:nvPr/>
              </p:nvSpPr>
              <p:spPr bwMode="auto">
                <a:xfrm>
                  <a:off x="5539" y="193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 name="Line 504"/>
                <p:cNvSpPr>
                  <a:spLocks noChangeShapeType="1"/>
                </p:cNvSpPr>
                <p:nvPr/>
              </p:nvSpPr>
              <p:spPr bwMode="auto">
                <a:xfrm>
                  <a:off x="4028" y="1636"/>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 name="Line 505"/>
                <p:cNvSpPr>
                  <a:spLocks noChangeShapeType="1"/>
                </p:cNvSpPr>
                <p:nvPr/>
              </p:nvSpPr>
              <p:spPr bwMode="auto">
                <a:xfrm>
                  <a:off x="4044"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Line 506"/>
                <p:cNvSpPr>
                  <a:spLocks noChangeShapeType="1"/>
                </p:cNvSpPr>
                <p:nvPr/>
              </p:nvSpPr>
              <p:spPr bwMode="auto">
                <a:xfrm>
                  <a:off x="4059"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Line 507"/>
                <p:cNvSpPr>
                  <a:spLocks noChangeShapeType="1"/>
                </p:cNvSpPr>
                <p:nvPr/>
              </p:nvSpPr>
              <p:spPr bwMode="auto">
                <a:xfrm>
                  <a:off x="4074"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 name="Line 508"/>
                <p:cNvSpPr>
                  <a:spLocks noChangeShapeType="1"/>
                </p:cNvSpPr>
                <p:nvPr/>
              </p:nvSpPr>
              <p:spPr bwMode="auto">
                <a:xfrm>
                  <a:off x="4090"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 name="Line 509"/>
                <p:cNvSpPr>
                  <a:spLocks noChangeShapeType="1"/>
                </p:cNvSpPr>
                <p:nvPr/>
              </p:nvSpPr>
              <p:spPr bwMode="auto">
                <a:xfrm>
                  <a:off x="4105"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 name="Line 510"/>
                <p:cNvSpPr>
                  <a:spLocks noChangeShapeType="1"/>
                </p:cNvSpPr>
                <p:nvPr/>
              </p:nvSpPr>
              <p:spPr bwMode="auto">
                <a:xfrm>
                  <a:off x="4120"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 name="Line 511"/>
                <p:cNvSpPr>
                  <a:spLocks noChangeShapeType="1"/>
                </p:cNvSpPr>
                <p:nvPr/>
              </p:nvSpPr>
              <p:spPr bwMode="auto">
                <a:xfrm>
                  <a:off x="4136"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 name="Line 512"/>
                <p:cNvSpPr>
                  <a:spLocks noChangeShapeType="1"/>
                </p:cNvSpPr>
                <p:nvPr/>
              </p:nvSpPr>
              <p:spPr bwMode="auto">
                <a:xfrm>
                  <a:off x="4151"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 name="Line 513"/>
                <p:cNvSpPr>
                  <a:spLocks noChangeShapeType="1"/>
                </p:cNvSpPr>
                <p:nvPr/>
              </p:nvSpPr>
              <p:spPr bwMode="auto">
                <a:xfrm>
                  <a:off x="4166"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 name="Line 514"/>
                <p:cNvSpPr>
                  <a:spLocks noChangeShapeType="1"/>
                </p:cNvSpPr>
                <p:nvPr/>
              </p:nvSpPr>
              <p:spPr bwMode="auto">
                <a:xfrm>
                  <a:off x="4182"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 name="Line 515"/>
                <p:cNvSpPr>
                  <a:spLocks noChangeShapeType="1"/>
                </p:cNvSpPr>
                <p:nvPr/>
              </p:nvSpPr>
              <p:spPr bwMode="auto">
                <a:xfrm>
                  <a:off x="4197"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 name="Line 516"/>
                <p:cNvSpPr>
                  <a:spLocks noChangeShapeType="1"/>
                </p:cNvSpPr>
                <p:nvPr/>
              </p:nvSpPr>
              <p:spPr bwMode="auto">
                <a:xfrm>
                  <a:off x="4212"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Line 517"/>
                <p:cNvSpPr>
                  <a:spLocks noChangeShapeType="1"/>
                </p:cNvSpPr>
                <p:nvPr/>
              </p:nvSpPr>
              <p:spPr bwMode="auto">
                <a:xfrm>
                  <a:off x="4227"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Line 518"/>
                <p:cNvSpPr>
                  <a:spLocks noChangeShapeType="1"/>
                </p:cNvSpPr>
                <p:nvPr/>
              </p:nvSpPr>
              <p:spPr bwMode="auto">
                <a:xfrm>
                  <a:off x="4242"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 name="Line 519"/>
                <p:cNvSpPr>
                  <a:spLocks noChangeShapeType="1"/>
                </p:cNvSpPr>
                <p:nvPr/>
              </p:nvSpPr>
              <p:spPr bwMode="auto">
                <a:xfrm>
                  <a:off x="4258"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 name="Line 520"/>
                <p:cNvSpPr>
                  <a:spLocks noChangeShapeType="1"/>
                </p:cNvSpPr>
                <p:nvPr/>
              </p:nvSpPr>
              <p:spPr bwMode="auto">
                <a:xfrm>
                  <a:off x="4273"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 name="Line 521"/>
                <p:cNvSpPr>
                  <a:spLocks noChangeShapeType="1"/>
                </p:cNvSpPr>
                <p:nvPr/>
              </p:nvSpPr>
              <p:spPr bwMode="auto">
                <a:xfrm>
                  <a:off x="4288"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 name="Line 522"/>
                <p:cNvSpPr>
                  <a:spLocks noChangeShapeType="1"/>
                </p:cNvSpPr>
                <p:nvPr/>
              </p:nvSpPr>
              <p:spPr bwMode="auto">
                <a:xfrm>
                  <a:off x="4303"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 name="Line 523"/>
                <p:cNvSpPr>
                  <a:spLocks noChangeShapeType="1"/>
                </p:cNvSpPr>
                <p:nvPr/>
              </p:nvSpPr>
              <p:spPr bwMode="auto">
                <a:xfrm>
                  <a:off x="4319"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 name="Line 524"/>
                <p:cNvSpPr>
                  <a:spLocks noChangeShapeType="1"/>
                </p:cNvSpPr>
                <p:nvPr/>
              </p:nvSpPr>
              <p:spPr bwMode="auto">
                <a:xfrm>
                  <a:off x="4334"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6" name="Line 525"/>
                <p:cNvSpPr>
                  <a:spLocks noChangeShapeType="1"/>
                </p:cNvSpPr>
                <p:nvPr/>
              </p:nvSpPr>
              <p:spPr bwMode="auto">
                <a:xfrm>
                  <a:off x="4349"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7" name="Line 526"/>
                <p:cNvSpPr>
                  <a:spLocks noChangeShapeType="1"/>
                </p:cNvSpPr>
                <p:nvPr/>
              </p:nvSpPr>
              <p:spPr bwMode="auto">
                <a:xfrm>
                  <a:off x="4365"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8" name="Line 527"/>
                <p:cNvSpPr>
                  <a:spLocks noChangeShapeType="1"/>
                </p:cNvSpPr>
                <p:nvPr/>
              </p:nvSpPr>
              <p:spPr bwMode="auto">
                <a:xfrm>
                  <a:off x="4379" y="1636"/>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9" name="Line 528"/>
                <p:cNvSpPr>
                  <a:spLocks noChangeShapeType="1"/>
                </p:cNvSpPr>
                <p:nvPr/>
              </p:nvSpPr>
              <p:spPr bwMode="auto">
                <a:xfrm>
                  <a:off x="4395"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0" name="Line 529"/>
                <p:cNvSpPr>
                  <a:spLocks noChangeShapeType="1"/>
                </p:cNvSpPr>
                <p:nvPr/>
              </p:nvSpPr>
              <p:spPr bwMode="auto">
                <a:xfrm>
                  <a:off x="4410"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1" name="Line 530"/>
                <p:cNvSpPr>
                  <a:spLocks noChangeShapeType="1"/>
                </p:cNvSpPr>
                <p:nvPr/>
              </p:nvSpPr>
              <p:spPr bwMode="auto">
                <a:xfrm>
                  <a:off x="4425"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2" name="Line 531"/>
                <p:cNvSpPr>
                  <a:spLocks noChangeShapeType="1"/>
                </p:cNvSpPr>
                <p:nvPr/>
              </p:nvSpPr>
              <p:spPr bwMode="auto">
                <a:xfrm>
                  <a:off x="4441"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3" name="Line 532"/>
                <p:cNvSpPr>
                  <a:spLocks noChangeShapeType="1"/>
                </p:cNvSpPr>
                <p:nvPr/>
              </p:nvSpPr>
              <p:spPr bwMode="auto">
                <a:xfrm>
                  <a:off x="4456"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4" name="Line 533"/>
                <p:cNvSpPr>
                  <a:spLocks noChangeShapeType="1"/>
                </p:cNvSpPr>
                <p:nvPr/>
              </p:nvSpPr>
              <p:spPr bwMode="auto">
                <a:xfrm>
                  <a:off x="4471"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5" name="Line 534"/>
                <p:cNvSpPr>
                  <a:spLocks noChangeShapeType="1"/>
                </p:cNvSpPr>
                <p:nvPr/>
              </p:nvSpPr>
              <p:spPr bwMode="auto">
                <a:xfrm>
                  <a:off x="4487"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6" name="Line 535"/>
                <p:cNvSpPr>
                  <a:spLocks noChangeShapeType="1"/>
                </p:cNvSpPr>
                <p:nvPr/>
              </p:nvSpPr>
              <p:spPr bwMode="auto">
                <a:xfrm>
                  <a:off x="4502"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7" name="Line 536"/>
                <p:cNvSpPr>
                  <a:spLocks noChangeShapeType="1"/>
                </p:cNvSpPr>
                <p:nvPr/>
              </p:nvSpPr>
              <p:spPr bwMode="auto">
                <a:xfrm>
                  <a:off x="4517"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8" name="Line 537"/>
                <p:cNvSpPr>
                  <a:spLocks noChangeShapeType="1"/>
                </p:cNvSpPr>
                <p:nvPr/>
              </p:nvSpPr>
              <p:spPr bwMode="auto">
                <a:xfrm>
                  <a:off x="4533"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9" name="Line 538"/>
                <p:cNvSpPr>
                  <a:spLocks noChangeShapeType="1"/>
                </p:cNvSpPr>
                <p:nvPr/>
              </p:nvSpPr>
              <p:spPr bwMode="auto">
                <a:xfrm>
                  <a:off x="4548"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0" name="Line 539"/>
                <p:cNvSpPr>
                  <a:spLocks noChangeShapeType="1"/>
                </p:cNvSpPr>
                <p:nvPr/>
              </p:nvSpPr>
              <p:spPr bwMode="auto">
                <a:xfrm>
                  <a:off x="4563"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1" name="Line 540"/>
                <p:cNvSpPr>
                  <a:spLocks noChangeShapeType="1"/>
                </p:cNvSpPr>
                <p:nvPr/>
              </p:nvSpPr>
              <p:spPr bwMode="auto">
                <a:xfrm>
                  <a:off x="4578"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2" name="Line 541"/>
                <p:cNvSpPr>
                  <a:spLocks noChangeShapeType="1"/>
                </p:cNvSpPr>
                <p:nvPr/>
              </p:nvSpPr>
              <p:spPr bwMode="auto">
                <a:xfrm>
                  <a:off x="4593"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3" name="Line 542"/>
                <p:cNvSpPr>
                  <a:spLocks noChangeShapeType="1"/>
                </p:cNvSpPr>
                <p:nvPr/>
              </p:nvSpPr>
              <p:spPr bwMode="auto">
                <a:xfrm>
                  <a:off x="4608"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4" name="Line 543"/>
                <p:cNvSpPr>
                  <a:spLocks noChangeShapeType="1"/>
                </p:cNvSpPr>
                <p:nvPr/>
              </p:nvSpPr>
              <p:spPr bwMode="auto">
                <a:xfrm>
                  <a:off x="4624"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5" name="Line 544"/>
                <p:cNvSpPr>
                  <a:spLocks noChangeShapeType="1"/>
                </p:cNvSpPr>
                <p:nvPr/>
              </p:nvSpPr>
              <p:spPr bwMode="auto">
                <a:xfrm>
                  <a:off x="4639"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6" name="Line 545"/>
                <p:cNvSpPr>
                  <a:spLocks noChangeShapeType="1"/>
                </p:cNvSpPr>
                <p:nvPr/>
              </p:nvSpPr>
              <p:spPr bwMode="auto">
                <a:xfrm>
                  <a:off x="4654"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Line 546"/>
                <p:cNvSpPr>
                  <a:spLocks noChangeShapeType="1"/>
                </p:cNvSpPr>
                <p:nvPr/>
              </p:nvSpPr>
              <p:spPr bwMode="auto">
                <a:xfrm>
                  <a:off x="4670"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Line 547"/>
                <p:cNvSpPr>
                  <a:spLocks noChangeShapeType="1"/>
                </p:cNvSpPr>
                <p:nvPr/>
              </p:nvSpPr>
              <p:spPr bwMode="auto">
                <a:xfrm>
                  <a:off x="4685"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9" name="Line 548"/>
                <p:cNvSpPr>
                  <a:spLocks noChangeShapeType="1"/>
                </p:cNvSpPr>
                <p:nvPr/>
              </p:nvSpPr>
              <p:spPr bwMode="auto">
                <a:xfrm>
                  <a:off x="4700"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0" name="Line 549"/>
                <p:cNvSpPr>
                  <a:spLocks noChangeShapeType="1"/>
                </p:cNvSpPr>
                <p:nvPr/>
              </p:nvSpPr>
              <p:spPr bwMode="auto">
                <a:xfrm>
                  <a:off x="4716"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Line 550"/>
                <p:cNvSpPr>
                  <a:spLocks noChangeShapeType="1"/>
                </p:cNvSpPr>
                <p:nvPr/>
              </p:nvSpPr>
              <p:spPr bwMode="auto">
                <a:xfrm>
                  <a:off x="4730" y="1636"/>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2" name="Line 551"/>
                <p:cNvSpPr>
                  <a:spLocks noChangeShapeType="1"/>
                </p:cNvSpPr>
                <p:nvPr/>
              </p:nvSpPr>
              <p:spPr bwMode="auto">
                <a:xfrm>
                  <a:off x="4746"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3" name="Line 552"/>
                <p:cNvSpPr>
                  <a:spLocks noChangeShapeType="1"/>
                </p:cNvSpPr>
                <p:nvPr/>
              </p:nvSpPr>
              <p:spPr bwMode="auto">
                <a:xfrm>
                  <a:off x="4761"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4" name="Line 553"/>
                <p:cNvSpPr>
                  <a:spLocks noChangeShapeType="1"/>
                </p:cNvSpPr>
                <p:nvPr/>
              </p:nvSpPr>
              <p:spPr bwMode="auto">
                <a:xfrm>
                  <a:off x="4776"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5" name="Line 554"/>
                <p:cNvSpPr>
                  <a:spLocks noChangeShapeType="1"/>
                </p:cNvSpPr>
                <p:nvPr/>
              </p:nvSpPr>
              <p:spPr bwMode="auto">
                <a:xfrm>
                  <a:off x="4792"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6" name="Line 555"/>
                <p:cNvSpPr>
                  <a:spLocks noChangeShapeType="1"/>
                </p:cNvSpPr>
                <p:nvPr/>
              </p:nvSpPr>
              <p:spPr bwMode="auto">
                <a:xfrm>
                  <a:off x="4807"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7" name="Line 556"/>
                <p:cNvSpPr>
                  <a:spLocks noChangeShapeType="1"/>
                </p:cNvSpPr>
                <p:nvPr/>
              </p:nvSpPr>
              <p:spPr bwMode="auto">
                <a:xfrm>
                  <a:off x="4822"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8" name="Line 557"/>
                <p:cNvSpPr>
                  <a:spLocks noChangeShapeType="1"/>
                </p:cNvSpPr>
                <p:nvPr/>
              </p:nvSpPr>
              <p:spPr bwMode="auto">
                <a:xfrm>
                  <a:off x="4838"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9" name="Line 558"/>
                <p:cNvSpPr>
                  <a:spLocks noChangeShapeType="1"/>
                </p:cNvSpPr>
                <p:nvPr/>
              </p:nvSpPr>
              <p:spPr bwMode="auto">
                <a:xfrm>
                  <a:off x="4853"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0" name="Line 559"/>
                <p:cNvSpPr>
                  <a:spLocks noChangeShapeType="1"/>
                </p:cNvSpPr>
                <p:nvPr/>
              </p:nvSpPr>
              <p:spPr bwMode="auto">
                <a:xfrm>
                  <a:off x="4868"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1" name="Line 560"/>
                <p:cNvSpPr>
                  <a:spLocks noChangeShapeType="1"/>
                </p:cNvSpPr>
                <p:nvPr/>
              </p:nvSpPr>
              <p:spPr bwMode="auto">
                <a:xfrm>
                  <a:off x="4883"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2" name="Line 561"/>
                <p:cNvSpPr>
                  <a:spLocks noChangeShapeType="1"/>
                </p:cNvSpPr>
                <p:nvPr/>
              </p:nvSpPr>
              <p:spPr bwMode="auto">
                <a:xfrm>
                  <a:off x="4899"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3" name="Line 562"/>
                <p:cNvSpPr>
                  <a:spLocks noChangeShapeType="1"/>
                </p:cNvSpPr>
                <p:nvPr/>
              </p:nvSpPr>
              <p:spPr bwMode="auto">
                <a:xfrm>
                  <a:off x="4914"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4" name="Line 563"/>
                <p:cNvSpPr>
                  <a:spLocks noChangeShapeType="1"/>
                </p:cNvSpPr>
                <p:nvPr/>
              </p:nvSpPr>
              <p:spPr bwMode="auto">
                <a:xfrm>
                  <a:off x="4929"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Line 564"/>
                <p:cNvSpPr>
                  <a:spLocks noChangeShapeType="1"/>
                </p:cNvSpPr>
                <p:nvPr/>
              </p:nvSpPr>
              <p:spPr bwMode="auto">
                <a:xfrm>
                  <a:off x="4944"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Line 565"/>
                <p:cNvSpPr>
                  <a:spLocks noChangeShapeType="1"/>
                </p:cNvSpPr>
                <p:nvPr/>
              </p:nvSpPr>
              <p:spPr bwMode="auto">
                <a:xfrm>
                  <a:off x="4959"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7" name="Line 566"/>
                <p:cNvSpPr>
                  <a:spLocks noChangeShapeType="1"/>
                </p:cNvSpPr>
                <p:nvPr/>
              </p:nvSpPr>
              <p:spPr bwMode="auto">
                <a:xfrm>
                  <a:off x="4975"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8" name="Line 567"/>
                <p:cNvSpPr>
                  <a:spLocks noChangeShapeType="1"/>
                </p:cNvSpPr>
                <p:nvPr/>
              </p:nvSpPr>
              <p:spPr bwMode="auto">
                <a:xfrm>
                  <a:off x="4990"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9" name="Line 568"/>
                <p:cNvSpPr>
                  <a:spLocks noChangeShapeType="1"/>
                </p:cNvSpPr>
                <p:nvPr/>
              </p:nvSpPr>
              <p:spPr bwMode="auto">
                <a:xfrm>
                  <a:off x="5005"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0" name="Line 569"/>
                <p:cNvSpPr>
                  <a:spLocks noChangeShapeType="1"/>
                </p:cNvSpPr>
                <p:nvPr/>
              </p:nvSpPr>
              <p:spPr bwMode="auto">
                <a:xfrm>
                  <a:off x="5021"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1" name="Line 570"/>
                <p:cNvSpPr>
                  <a:spLocks noChangeShapeType="1"/>
                </p:cNvSpPr>
                <p:nvPr/>
              </p:nvSpPr>
              <p:spPr bwMode="auto">
                <a:xfrm>
                  <a:off x="5036"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2" name="Line 571"/>
                <p:cNvSpPr>
                  <a:spLocks noChangeShapeType="1"/>
                </p:cNvSpPr>
                <p:nvPr/>
              </p:nvSpPr>
              <p:spPr bwMode="auto">
                <a:xfrm>
                  <a:off x="5051"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3" name="Line 572"/>
                <p:cNvSpPr>
                  <a:spLocks noChangeShapeType="1"/>
                </p:cNvSpPr>
                <p:nvPr/>
              </p:nvSpPr>
              <p:spPr bwMode="auto">
                <a:xfrm>
                  <a:off x="5067"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4" name="Line 573"/>
                <p:cNvSpPr>
                  <a:spLocks noChangeShapeType="1"/>
                </p:cNvSpPr>
                <p:nvPr/>
              </p:nvSpPr>
              <p:spPr bwMode="auto">
                <a:xfrm>
                  <a:off x="5082"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5" name="Line 574"/>
                <p:cNvSpPr>
                  <a:spLocks noChangeShapeType="1"/>
                </p:cNvSpPr>
                <p:nvPr/>
              </p:nvSpPr>
              <p:spPr bwMode="auto">
                <a:xfrm>
                  <a:off x="5097"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Line 575"/>
                <p:cNvSpPr>
                  <a:spLocks noChangeShapeType="1"/>
                </p:cNvSpPr>
                <p:nvPr/>
              </p:nvSpPr>
              <p:spPr bwMode="auto">
                <a:xfrm>
                  <a:off x="5112"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7" name="Line 576"/>
                <p:cNvSpPr>
                  <a:spLocks noChangeShapeType="1"/>
                </p:cNvSpPr>
                <p:nvPr/>
              </p:nvSpPr>
              <p:spPr bwMode="auto">
                <a:xfrm>
                  <a:off x="5127"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8" name="Line 577"/>
                <p:cNvSpPr>
                  <a:spLocks noChangeShapeType="1"/>
                </p:cNvSpPr>
                <p:nvPr/>
              </p:nvSpPr>
              <p:spPr bwMode="auto">
                <a:xfrm>
                  <a:off x="5143"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9" name="Line 578"/>
                <p:cNvSpPr>
                  <a:spLocks noChangeShapeType="1"/>
                </p:cNvSpPr>
                <p:nvPr/>
              </p:nvSpPr>
              <p:spPr bwMode="auto">
                <a:xfrm>
                  <a:off x="5158"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0" name="Line 579"/>
                <p:cNvSpPr>
                  <a:spLocks noChangeShapeType="1"/>
                </p:cNvSpPr>
                <p:nvPr/>
              </p:nvSpPr>
              <p:spPr bwMode="auto">
                <a:xfrm>
                  <a:off x="5173"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1" name="Line 580"/>
                <p:cNvSpPr>
                  <a:spLocks noChangeShapeType="1"/>
                </p:cNvSpPr>
                <p:nvPr/>
              </p:nvSpPr>
              <p:spPr bwMode="auto">
                <a:xfrm>
                  <a:off x="5189"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2" name="Line 581"/>
                <p:cNvSpPr>
                  <a:spLocks noChangeShapeType="1"/>
                </p:cNvSpPr>
                <p:nvPr/>
              </p:nvSpPr>
              <p:spPr bwMode="auto">
                <a:xfrm>
                  <a:off x="5204"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3" name="Line 582"/>
                <p:cNvSpPr>
                  <a:spLocks noChangeShapeType="1"/>
                </p:cNvSpPr>
                <p:nvPr/>
              </p:nvSpPr>
              <p:spPr bwMode="auto">
                <a:xfrm>
                  <a:off x="5219"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4" name="Line 583"/>
                <p:cNvSpPr>
                  <a:spLocks noChangeShapeType="1"/>
                </p:cNvSpPr>
                <p:nvPr/>
              </p:nvSpPr>
              <p:spPr bwMode="auto">
                <a:xfrm>
                  <a:off x="5234"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5" name="Line 584"/>
                <p:cNvSpPr>
                  <a:spLocks noChangeShapeType="1"/>
                </p:cNvSpPr>
                <p:nvPr/>
              </p:nvSpPr>
              <p:spPr bwMode="auto">
                <a:xfrm>
                  <a:off x="5250"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6" name="Line 585"/>
                <p:cNvSpPr>
                  <a:spLocks noChangeShapeType="1"/>
                </p:cNvSpPr>
                <p:nvPr/>
              </p:nvSpPr>
              <p:spPr bwMode="auto">
                <a:xfrm>
                  <a:off x="5264" y="1636"/>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7" name="Line 586"/>
                <p:cNvSpPr>
                  <a:spLocks noChangeShapeType="1"/>
                </p:cNvSpPr>
                <p:nvPr/>
              </p:nvSpPr>
              <p:spPr bwMode="auto">
                <a:xfrm>
                  <a:off x="5280"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8" name="Line 587"/>
                <p:cNvSpPr>
                  <a:spLocks noChangeShapeType="1"/>
                </p:cNvSpPr>
                <p:nvPr/>
              </p:nvSpPr>
              <p:spPr bwMode="auto">
                <a:xfrm>
                  <a:off x="5295"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9" name="Line 588"/>
                <p:cNvSpPr>
                  <a:spLocks noChangeShapeType="1"/>
                </p:cNvSpPr>
                <p:nvPr/>
              </p:nvSpPr>
              <p:spPr bwMode="auto">
                <a:xfrm>
                  <a:off x="5310"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0" name="Line 589"/>
                <p:cNvSpPr>
                  <a:spLocks noChangeShapeType="1"/>
                </p:cNvSpPr>
                <p:nvPr/>
              </p:nvSpPr>
              <p:spPr bwMode="auto">
                <a:xfrm>
                  <a:off x="5326"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1" name="Line 590"/>
                <p:cNvSpPr>
                  <a:spLocks noChangeShapeType="1"/>
                </p:cNvSpPr>
                <p:nvPr/>
              </p:nvSpPr>
              <p:spPr bwMode="auto">
                <a:xfrm>
                  <a:off x="5341"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2" name="Line 591"/>
                <p:cNvSpPr>
                  <a:spLocks noChangeShapeType="1"/>
                </p:cNvSpPr>
                <p:nvPr/>
              </p:nvSpPr>
              <p:spPr bwMode="auto">
                <a:xfrm>
                  <a:off x="5356"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3" name="Line 592"/>
                <p:cNvSpPr>
                  <a:spLocks noChangeShapeType="1"/>
                </p:cNvSpPr>
                <p:nvPr/>
              </p:nvSpPr>
              <p:spPr bwMode="auto">
                <a:xfrm>
                  <a:off x="5372"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 name="Line 593"/>
                <p:cNvSpPr>
                  <a:spLocks noChangeShapeType="1"/>
                </p:cNvSpPr>
                <p:nvPr/>
              </p:nvSpPr>
              <p:spPr bwMode="auto">
                <a:xfrm>
                  <a:off x="5387"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 name="Line 594"/>
                <p:cNvSpPr>
                  <a:spLocks noChangeShapeType="1"/>
                </p:cNvSpPr>
                <p:nvPr/>
              </p:nvSpPr>
              <p:spPr bwMode="auto">
                <a:xfrm>
                  <a:off x="5402"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 name="Line 595"/>
                <p:cNvSpPr>
                  <a:spLocks noChangeShapeType="1"/>
                </p:cNvSpPr>
                <p:nvPr/>
              </p:nvSpPr>
              <p:spPr bwMode="auto">
                <a:xfrm>
                  <a:off x="5418"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 name="Line 596"/>
                <p:cNvSpPr>
                  <a:spLocks noChangeShapeType="1"/>
                </p:cNvSpPr>
                <p:nvPr/>
              </p:nvSpPr>
              <p:spPr bwMode="auto">
                <a:xfrm>
                  <a:off x="5433"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Line 597"/>
                <p:cNvSpPr>
                  <a:spLocks noChangeShapeType="1"/>
                </p:cNvSpPr>
                <p:nvPr/>
              </p:nvSpPr>
              <p:spPr bwMode="auto">
                <a:xfrm>
                  <a:off x="5448"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 name="Line 598"/>
                <p:cNvSpPr>
                  <a:spLocks noChangeShapeType="1"/>
                </p:cNvSpPr>
                <p:nvPr/>
              </p:nvSpPr>
              <p:spPr bwMode="auto">
                <a:xfrm>
                  <a:off x="5463"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599"/>
                <p:cNvSpPr>
                  <a:spLocks noChangeShapeType="1"/>
                </p:cNvSpPr>
                <p:nvPr/>
              </p:nvSpPr>
              <p:spPr bwMode="auto">
                <a:xfrm>
                  <a:off x="5478"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Line 600"/>
                <p:cNvSpPr>
                  <a:spLocks noChangeShapeType="1"/>
                </p:cNvSpPr>
                <p:nvPr/>
              </p:nvSpPr>
              <p:spPr bwMode="auto">
                <a:xfrm>
                  <a:off x="5494"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Line 601"/>
                <p:cNvSpPr>
                  <a:spLocks noChangeShapeType="1"/>
                </p:cNvSpPr>
                <p:nvPr/>
              </p:nvSpPr>
              <p:spPr bwMode="auto">
                <a:xfrm>
                  <a:off x="5509" y="1636"/>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Line 602"/>
                <p:cNvSpPr>
                  <a:spLocks noChangeShapeType="1"/>
                </p:cNvSpPr>
                <p:nvPr/>
              </p:nvSpPr>
              <p:spPr bwMode="auto">
                <a:xfrm>
                  <a:off x="5524"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4" name="Line 603"/>
                <p:cNvSpPr>
                  <a:spLocks noChangeShapeType="1"/>
                </p:cNvSpPr>
                <p:nvPr/>
              </p:nvSpPr>
              <p:spPr bwMode="auto">
                <a:xfrm>
                  <a:off x="5539" y="1636"/>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5" name="Line 604"/>
                <p:cNvSpPr>
                  <a:spLocks noChangeShapeType="1"/>
                </p:cNvSpPr>
                <p:nvPr/>
              </p:nvSpPr>
              <p:spPr bwMode="auto">
                <a:xfrm>
                  <a:off x="4028" y="1342"/>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Line 605"/>
                <p:cNvSpPr>
                  <a:spLocks noChangeShapeType="1"/>
                </p:cNvSpPr>
                <p:nvPr/>
              </p:nvSpPr>
              <p:spPr bwMode="auto">
                <a:xfrm>
                  <a:off x="4044"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 name="Line 606"/>
                <p:cNvSpPr>
                  <a:spLocks noChangeShapeType="1"/>
                </p:cNvSpPr>
                <p:nvPr/>
              </p:nvSpPr>
              <p:spPr bwMode="auto">
                <a:xfrm>
                  <a:off x="4059"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808"/>
              <p:cNvGrpSpPr>
                <a:grpSpLocks/>
              </p:cNvGrpSpPr>
              <p:nvPr/>
            </p:nvGrpSpPr>
            <p:grpSpPr bwMode="auto">
              <a:xfrm>
                <a:off x="4028" y="754"/>
                <a:ext cx="1513" cy="588"/>
                <a:chOff x="4028" y="754"/>
                <a:chExt cx="1513" cy="588"/>
              </a:xfrm>
            </p:grpSpPr>
            <p:sp>
              <p:nvSpPr>
                <p:cNvPr id="228" name="Line 608"/>
                <p:cNvSpPr>
                  <a:spLocks noChangeShapeType="1"/>
                </p:cNvSpPr>
                <p:nvPr/>
              </p:nvSpPr>
              <p:spPr bwMode="auto">
                <a:xfrm>
                  <a:off x="4074"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609"/>
                <p:cNvSpPr>
                  <a:spLocks noChangeShapeType="1"/>
                </p:cNvSpPr>
                <p:nvPr/>
              </p:nvSpPr>
              <p:spPr bwMode="auto">
                <a:xfrm>
                  <a:off x="4090"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610"/>
                <p:cNvSpPr>
                  <a:spLocks noChangeShapeType="1"/>
                </p:cNvSpPr>
                <p:nvPr/>
              </p:nvSpPr>
              <p:spPr bwMode="auto">
                <a:xfrm>
                  <a:off x="4105"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 name="Line 611"/>
                <p:cNvSpPr>
                  <a:spLocks noChangeShapeType="1"/>
                </p:cNvSpPr>
                <p:nvPr/>
              </p:nvSpPr>
              <p:spPr bwMode="auto">
                <a:xfrm>
                  <a:off x="4120"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 name="Line 612"/>
                <p:cNvSpPr>
                  <a:spLocks noChangeShapeType="1"/>
                </p:cNvSpPr>
                <p:nvPr/>
              </p:nvSpPr>
              <p:spPr bwMode="auto">
                <a:xfrm>
                  <a:off x="4136"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613"/>
                <p:cNvSpPr>
                  <a:spLocks noChangeShapeType="1"/>
                </p:cNvSpPr>
                <p:nvPr/>
              </p:nvSpPr>
              <p:spPr bwMode="auto">
                <a:xfrm>
                  <a:off x="4151"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614"/>
                <p:cNvSpPr>
                  <a:spLocks noChangeShapeType="1"/>
                </p:cNvSpPr>
                <p:nvPr/>
              </p:nvSpPr>
              <p:spPr bwMode="auto">
                <a:xfrm>
                  <a:off x="4166"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615"/>
                <p:cNvSpPr>
                  <a:spLocks noChangeShapeType="1"/>
                </p:cNvSpPr>
                <p:nvPr/>
              </p:nvSpPr>
              <p:spPr bwMode="auto">
                <a:xfrm>
                  <a:off x="4182"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616"/>
                <p:cNvSpPr>
                  <a:spLocks noChangeShapeType="1"/>
                </p:cNvSpPr>
                <p:nvPr/>
              </p:nvSpPr>
              <p:spPr bwMode="auto">
                <a:xfrm>
                  <a:off x="4197"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617"/>
                <p:cNvSpPr>
                  <a:spLocks noChangeShapeType="1"/>
                </p:cNvSpPr>
                <p:nvPr/>
              </p:nvSpPr>
              <p:spPr bwMode="auto">
                <a:xfrm>
                  <a:off x="4212"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618"/>
                <p:cNvSpPr>
                  <a:spLocks noChangeShapeType="1"/>
                </p:cNvSpPr>
                <p:nvPr/>
              </p:nvSpPr>
              <p:spPr bwMode="auto">
                <a:xfrm>
                  <a:off x="4227"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619"/>
                <p:cNvSpPr>
                  <a:spLocks noChangeShapeType="1"/>
                </p:cNvSpPr>
                <p:nvPr/>
              </p:nvSpPr>
              <p:spPr bwMode="auto">
                <a:xfrm>
                  <a:off x="4242"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620"/>
                <p:cNvSpPr>
                  <a:spLocks noChangeShapeType="1"/>
                </p:cNvSpPr>
                <p:nvPr/>
              </p:nvSpPr>
              <p:spPr bwMode="auto">
                <a:xfrm>
                  <a:off x="4258"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621"/>
                <p:cNvSpPr>
                  <a:spLocks noChangeShapeType="1"/>
                </p:cNvSpPr>
                <p:nvPr/>
              </p:nvSpPr>
              <p:spPr bwMode="auto">
                <a:xfrm>
                  <a:off x="4273"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622"/>
                <p:cNvSpPr>
                  <a:spLocks noChangeShapeType="1"/>
                </p:cNvSpPr>
                <p:nvPr/>
              </p:nvSpPr>
              <p:spPr bwMode="auto">
                <a:xfrm>
                  <a:off x="4288"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623"/>
                <p:cNvSpPr>
                  <a:spLocks noChangeShapeType="1"/>
                </p:cNvSpPr>
                <p:nvPr/>
              </p:nvSpPr>
              <p:spPr bwMode="auto">
                <a:xfrm>
                  <a:off x="4303"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624"/>
                <p:cNvSpPr>
                  <a:spLocks noChangeShapeType="1"/>
                </p:cNvSpPr>
                <p:nvPr/>
              </p:nvSpPr>
              <p:spPr bwMode="auto">
                <a:xfrm>
                  <a:off x="4319"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625"/>
                <p:cNvSpPr>
                  <a:spLocks noChangeShapeType="1"/>
                </p:cNvSpPr>
                <p:nvPr/>
              </p:nvSpPr>
              <p:spPr bwMode="auto">
                <a:xfrm>
                  <a:off x="4334"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626"/>
                <p:cNvSpPr>
                  <a:spLocks noChangeShapeType="1"/>
                </p:cNvSpPr>
                <p:nvPr/>
              </p:nvSpPr>
              <p:spPr bwMode="auto">
                <a:xfrm>
                  <a:off x="4349"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627"/>
                <p:cNvSpPr>
                  <a:spLocks noChangeShapeType="1"/>
                </p:cNvSpPr>
                <p:nvPr/>
              </p:nvSpPr>
              <p:spPr bwMode="auto">
                <a:xfrm>
                  <a:off x="4365"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628"/>
                <p:cNvSpPr>
                  <a:spLocks noChangeShapeType="1"/>
                </p:cNvSpPr>
                <p:nvPr/>
              </p:nvSpPr>
              <p:spPr bwMode="auto">
                <a:xfrm>
                  <a:off x="4379" y="1342"/>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629"/>
                <p:cNvSpPr>
                  <a:spLocks noChangeShapeType="1"/>
                </p:cNvSpPr>
                <p:nvPr/>
              </p:nvSpPr>
              <p:spPr bwMode="auto">
                <a:xfrm>
                  <a:off x="4395"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630"/>
                <p:cNvSpPr>
                  <a:spLocks noChangeShapeType="1"/>
                </p:cNvSpPr>
                <p:nvPr/>
              </p:nvSpPr>
              <p:spPr bwMode="auto">
                <a:xfrm>
                  <a:off x="4410"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631"/>
                <p:cNvSpPr>
                  <a:spLocks noChangeShapeType="1"/>
                </p:cNvSpPr>
                <p:nvPr/>
              </p:nvSpPr>
              <p:spPr bwMode="auto">
                <a:xfrm>
                  <a:off x="4425"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632"/>
                <p:cNvSpPr>
                  <a:spLocks noChangeShapeType="1"/>
                </p:cNvSpPr>
                <p:nvPr/>
              </p:nvSpPr>
              <p:spPr bwMode="auto">
                <a:xfrm>
                  <a:off x="4441"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633"/>
                <p:cNvSpPr>
                  <a:spLocks noChangeShapeType="1"/>
                </p:cNvSpPr>
                <p:nvPr/>
              </p:nvSpPr>
              <p:spPr bwMode="auto">
                <a:xfrm>
                  <a:off x="4456"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634"/>
                <p:cNvSpPr>
                  <a:spLocks noChangeShapeType="1"/>
                </p:cNvSpPr>
                <p:nvPr/>
              </p:nvSpPr>
              <p:spPr bwMode="auto">
                <a:xfrm>
                  <a:off x="4471"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635"/>
                <p:cNvSpPr>
                  <a:spLocks noChangeShapeType="1"/>
                </p:cNvSpPr>
                <p:nvPr/>
              </p:nvSpPr>
              <p:spPr bwMode="auto">
                <a:xfrm>
                  <a:off x="4487"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636"/>
                <p:cNvSpPr>
                  <a:spLocks noChangeShapeType="1"/>
                </p:cNvSpPr>
                <p:nvPr/>
              </p:nvSpPr>
              <p:spPr bwMode="auto">
                <a:xfrm>
                  <a:off x="4502"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637"/>
                <p:cNvSpPr>
                  <a:spLocks noChangeShapeType="1"/>
                </p:cNvSpPr>
                <p:nvPr/>
              </p:nvSpPr>
              <p:spPr bwMode="auto">
                <a:xfrm>
                  <a:off x="4517"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638"/>
                <p:cNvSpPr>
                  <a:spLocks noChangeShapeType="1"/>
                </p:cNvSpPr>
                <p:nvPr/>
              </p:nvSpPr>
              <p:spPr bwMode="auto">
                <a:xfrm>
                  <a:off x="4533"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639"/>
                <p:cNvSpPr>
                  <a:spLocks noChangeShapeType="1"/>
                </p:cNvSpPr>
                <p:nvPr/>
              </p:nvSpPr>
              <p:spPr bwMode="auto">
                <a:xfrm>
                  <a:off x="4548"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640"/>
                <p:cNvSpPr>
                  <a:spLocks noChangeShapeType="1"/>
                </p:cNvSpPr>
                <p:nvPr/>
              </p:nvSpPr>
              <p:spPr bwMode="auto">
                <a:xfrm>
                  <a:off x="4563"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641"/>
                <p:cNvSpPr>
                  <a:spLocks noChangeShapeType="1"/>
                </p:cNvSpPr>
                <p:nvPr/>
              </p:nvSpPr>
              <p:spPr bwMode="auto">
                <a:xfrm>
                  <a:off x="4578"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642"/>
                <p:cNvSpPr>
                  <a:spLocks noChangeShapeType="1"/>
                </p:cNvSpPr>
                <p:nvPr/>
              </p:nvSpPr>
              <p:spPr bwMode="auto">
                <a:xfrm>
                  <a:off x="4593"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643"/>
                <p:cNvSpPr>
                  <a:spLocks noChangeShapeType="1"/>
                </p:cNvSpPr>
                <p:nvPr/>
              </p:nvSpPr>
              <p:spPr bwMode="auto">
                <a:xfrm>
                  <a:off x="4608"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644"/>
                <p:cNvSpPr>
                  <a:spLocks noChangeShapeType="1"/>
                </p:cNvSpPr>
                <p:nvPr/>
              </p:nvSpPr>
              <p:spPr bwMode="auto">
                <a:xfrm>
                  <a:off x="4624"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645"/>
                <p:cNvSpPr>
                  <a:spLocks noChangeShapeType="1"/>
                </p:cNvSpPr>
                <p:nvPr/>
              </p:nvSpPr>
              <p:spPr bwMode="auto">
                <a:xfrm>
                  <a:off x="4639"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646"/>
                <p:cNvSpPr>
                  <a:spLocks noChangeShapeType="1"/>
                </p:cNvSpPr>
                <p:nvPr/>
              </p:nvSpPr>
              <p:spPr bwMode="auto">
                <a:xfrm>
                  <a:off x="4654"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647"/>
                <p:cNvSpPr>
                  <a:spLocks noChangeShapeType="1"/>
                </p:cNvSpPr>
                <p:nvPr/>
              </p:nvSpPr>
              <p:spPr bwMode="auto">
                <a:xfrm>
                  <a:off x="4670"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648"/>
                <p:cNvSpPr>
                  <a:spLocks noChangeShapeType="1"/>
                </p:cNvSpPr>
                <p:nvPr/>
              </p:nvSpPr>
              <p:spPr bwMode="auto">
                <a:xfrm>
                  <a:off x="4685"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649"/>
                <p:cNvSpPr>
                  <a:spLocks noChangeShapeType="1"/>
                </p:cNvSpPr>
                <p:nvPr/>
              </p:nvSpPr>
              <p:spPr bwMode="auto">
                <a:xfrm>
                  <a:off x="4700"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650"/>
                <p:cNvSpPr>
                  <a:spLocks noChangeShapeType="1"/>
                </p:cNvSpPr>
                <p:nvPr/>
              </p:nvSpPr>
              <p:spPr bwMode="auto">
                <a:xfrm>
                  <a:off x="4716"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651"/>
                <p:cNvSpPr>
                  <a:spLocks noChangeShapeType="1"/>
                </p:cNvSpPr>
                <p:nvPr/>
              </p:nvSpPr>
              <p:spPr bwMode="auto">
                <a:xfrm>
                  <a:off x="4730" y="1342"/>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652"/>
                <p:cNvSpPr>
                  <a:spLocks noChangeShapeType="1"/>
                </p:cNvSpPr>
                <p:nvPr/>
              </p:nvSpPr>
              <p:spPr bwMode="auto">
                <a:xfrm>
                  <a:off x="4746"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653"/>
                <p:cNvSpPr>
                  <a:spLocks noChangeShapeType="1"/>
                </p:cNvSpPr>
                <p:nvPr/>
              </p:nvSpPr>
              <p:spPr bwMode="auto">
                <a:xfrm>
                  <a:off x="4761"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654"/>
                <p:cNvSpPr>
                  <a:spLocks noChangeShapeType="1"/>
                </p:cNvSpPr>
                <p:nvPr/>
              </p:nvSpPr>
              <p:spPr bwMode="auto">
                <a:xfrm>
                  <a:off x="4776"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655"/>
                <p:cNvSpPr>
                  <a:spLocks noChangeShapeType="1"/>
                </p:cNvSpPr>
                <p:nvPr/>
              </p:nvSpPr>
              <p:spPr bwMode="auto">
                <a:xfrm>
                  <a:off x="4792"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656"/>
                <p:cNvSpPr>
                  <a:spLocks noChangeShapeType="1"/>
                </p:cNvSpPr>
                <p:nvPr/>
              </p:nvSpPr>
              <p:spPr bwMode="auto">
                <a:xfrm>
                  <a:off x="4807"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657"/>
                <p:cNvSpPr>
                  <a:spLocks noChangeShapeType="1"/>
                </p:cNvSpPr>
                <p:nvPr/>
              </p:nvSpPr>
              <p:spPr bwMode="auto">
                <a:xfrm>
                  <a:off x="4822"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658"/>
                <p:cNvSpPr>
                  <a:spLocks noChangeShapeType="1"/>
                </p:cNvSpPr>
                <p:nvPr/>
              </p:nvSpPr>
              <p:spPr bwMode="auto">
                <a:xfrm>
                  <a:off x="4838"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659"/>
                <p:cNvSpPr>
                  <a:spLocks noChangeShapeType="1"/>
                </p:cNvSpPr>
                <p:nvPr/>
              </p:nvSpPr>
              <p:spPr bwMode="auto">
                <a:xfrm>
                  <a:off x="4853"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660"/>
                <p:cNvSpPr>
                  <a:spLocks noChangeShapeType="1"/>
                </p:cNvSpPr>
                <p:nvPr/>
              </p:nvSpPr>
              <p:spPr bwMode="auto">
                <a:xfrm>
                  <a:off x="4868"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661"/>
                <p:cNvSpPr>
                  <a:spLocks noChangeShapeType="1"/>
                </p:cNvSpPr>
                <p:nvPr/>
              </p:nvSpPr>
              <p:spPr bwMode="auto">
                <a:xfrm>
                  <a:off x="4883"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662"/>
                <p:cNvSpPr>
                  <a:spLocks noChangeShapeType="1"/>
                </p:cNvSpPr>
                <p:nvPr/>
              </p:nvSpPr>
              <p:spPr bwMode="auto">
                <a:xfrm>
                  <a:off x="4899"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663"/>
                <p:cNvSpPr>
                  <a:spLocks noChangeShapeType="1"/>
                </p:cNvSpPr>
                <p:nvPr/>
              </p:nvSpPr>
              <p:spPr bwMode="auto">
                <a:xfrm>
                  <a:off x="4914"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664"/>
                <p:cNvSpPr>
                  <a:spLocks noChangeShapeType="1"/>
                </p:cNvSpPr>
                <p:nvPr/>
              </p:nvSpPr>
              <p:spPr bwMode="auto">
                <a:xfrm>
                  <a:off x="4929"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665"/>
                <p:cNvSpPr>
                  <a:spLocks noChangeShapeType="1"/>
                </p:cNvSpPr>
                <p:nvPr/>
              </p:nvSpPr>
              <p:spPr bwMode="auto">
                <a:xfrm>
                  <a:off x="4944"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666"/>
                <p:cNvSpPr>
                  <a:spLocks noChangeShapeType="1"/>
                </p:cNvSpPr>
                <p:nvPr/>
              </p:nvSpPr>
              <p:spPr bwMode="auto">
                <a:xfrm>
                  <a:off x="4959"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667"/>
                <p:cNvSpPr>
                  <a:spLocks noChangeShapeType="1"/>
                </p:cNvSpPr>
                <p:nvPr/>
              </p:nvSpPr>
              <p:spPr bwMode="auto">
                <a:xfrm>
                  <a:off x="4975"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668"/>
                <p:cNvSpPr>
                  <a:spLocks noChangeShapeType="1"/>
                </p:cNvSpPr>
                <p:nvPr/>
              </p:nvSpPr>
              <p:spPr bwMode="auto">
                <a:xfrm>
                  <a:off x="4990"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669"/>
                <p:cNvSpPr>
                  <a:spLocks noChangeShapeType="1"/>
                </p:cNvSpPr>
                <p:nvPr/>
              </p:nvSpPr>
              <p:spPr bwMode="auto">
                <a:xfrm>
                  <a:off x="5005"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670"/>
                <p:cNvSpPr>
                  <a:spLocks noChangeShapeType="1"/>
                </p:cNvSpPr>
                <p:nvPr/>
              </p:nvSpPr>
              <p:spPr bwMode="auto">
                <a:xfrm>
                  <a:off x="5021"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671"/>
                <p:cNvSpPr>
                  <a:spLocks noChangeShapeType="1"/>
                </p:cNvSpPr>
                <p:nvPr/>
              </p:nvSpPr>
              <p:spPr bwMode="auto">
                <a:xfrm>
                  <a:off x="5036"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672"/>
                <p:cNvSpPr>
                  <a:spLocks noChangeShapeType="1"/>
                </p:cNvSpPr>
                <p:nvPr/>
              </p:nvSpPr>
              <p:spPr bwMode="auto">
                <a:xfrm>
                  <a:off x="5051"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673"/>
                <p:cNvSpPr>
                  <a:spLocks noChangeShapeType="1"/>
                </p:cNvSpPr>
                <p:nvPr/>
              </p:nvSpPr>
              <p:spPr bwMode="auto">
                <a:xfrm>
                  <a:off x="5067"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674"/>
                <p:cNvSpPr>
                  <a:spLocks noChangeShapeType="1"/>
                </p:cNvSpPr>
                <p:nvPr/>
              </p:nvSpPr>
              <p:spPr bwMode="auto">
                <a:xfrm>
                  <a:off x="5082"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675"/>
                <p:cNvSpPr>
                  <a:spLocks noChangeShapeType="1"/>
                </p:cNvSpPr>
                <p:nvPr/>
              </p:nvSpPr>
              <p:spPr bwMode="auto">
                <a:xfrm>
                  <a:off x="5097"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676"/>
                <p:cNvSpPr>
                  <a:spLocks noChangeShapeType="1"/>
                </p:cNvSpPr>
                <p:nvPr/>
              </p:nvSpPr>
              <p:spPr bwMode="auto">
                <a:xfrm>
                  <a:off x="5112"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677"/>
                <p:cNvSpPr>
                  <a:spLocks noChangeShapeType="1"/>
                </p:cNvSpPr>
                <p:nvPr/>
              </p:nvSpPr>
              <p:spPr bwMode="auto">
                <a:xfrm>
                  <a:off x="5127"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678"/>
                <p:cNvSpPr>
                  <a:spLocks noChangeShapeType="1"/>
                </p:cNvSpPr>
                <p:nvPr/>
              </p:nvSpPr>
              <p:spPr bwMode="auto">
                <a:xfrm>
                  <a:off x="5143"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679"/>
                <p:cNvSpPr>
                  <a:spLocks noChangeShapeType="1"/>
                </p:cNvSpPr>
                <p:nvPr/>
              </p:nvSpPr>
              <p:spPr bwMode="auto">
                <a:xfrm>
                  <a:off x="5158"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680"/>
                <p:cNvSpPr>
                  <a:spLocks noChangeShapeType="1"/>
                </p:cNvSpPr>
                <p:nvPr/>
              </p:nvSpPr>
              <p:spPr bwMode="auto">
                <a:xfrm>
                  <a:off x="5173"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681"/>
                <p:cNvSpPr>
                  <a:spLocks noChangeShapeType="1"/>
                </p:cNvSpPr>
                <p:nvPr/>
              </p:nvSpPr>
              <p:spPr bwMode="auto">
                <a:xfrm>
                  <a:off x="5189"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682"/>
                <p:cNvSpPr>
                  <a:spLocks noChangeShapeType="1"/>
                </p:cNvSpPr>
                <p:nvPr/>
              </p:nvSpPr>
              <p:spPr bwMode="auto">
                <a:xfrm>
                  <a:off x="5204"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683"/>
                <p:cNvSpPr>
                  <a:spLocks noChangeShapeType="1"/>
                </p:cNvSpPr>
                <p:nvPr/>
              </p:nvSpPr>
              <p:spPr bwMode="auto">
                <a:xfrm>
                  <a:off x="5219"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684"/>
                <p:cNvSpPr>
                  <a:spLocks noChangeShapeType="1"/>
                </p:cNvSpPr>
                <p:nvPr/>
              </p:nvSpPr>
              <p:spPr bwMode="auto">
                <a:xfrm>
                  <a:off x="5234"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685"/>
                <p:cNvSpPr>
                  <a:spLocks noChangeShapeType="1"/>
                </p:cNvSpPr>
                <p:nvPr/>
              </p:nvSpPr>
              <p:spPr bwMode="auto">
                <a:xfrm>
                  <a:off x="5250"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686"/>
                <p:cNvSpPr>
                  <a:spLocks noChangeShapeType="1"/>
                </p:cNvSpPr>
                <p:nvPr/>
              </p:nvSpPr>
              <p:spPr bwMode="auto">
                <a:xfrm>
                  <a:off x="5264" y="1342"/>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687"/>
                <p:cNvSpPr>
                  <a:spLocks noChangeShapeType="1"/>
                </p:cNvSpPr>
                <p:nvPr/>
              </p:nvSpPr>
              <p:spPr bwMode="auto">
                <a:xfrm>
                  <a:off x="5280"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688"/>
                <p:cNvSpPr>
                  <a:spLocks noChangeShapeType="1"/>
                </p:cNvSpPr>
                <p:nvPr/>
              </p:nvSpPr>
              <p:spPr bwMode="auto">
                <a:xfrm>
                  <a:off x="5295"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689"/>
                <p:cNvSpPr>
                  <a:spLocks noChangeShapeType="1"/>
                </p:cNvSpPr>
                <p:nvPr/>
              </p:nvSpPr>
              <p:spPr bwMode="auto">
                <a:xfrm>
                  <a:off x="5310"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690"/>
                <p:cNvSpPr>
                  <a:spLocks noChangeShapeType="1"/>
                </p:cNvSpPr>
                <p:nvPr/>
              </p:nvSpPr>
              <p:spPr bwMode="auto">
                <a:xfrm>
                  <a:off x="5326"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691"/>
                <p:cNvSpPr>
                  <a:spLocks noChangeShapeType="1"/>
                </p:cNvSpPr>
                <p:nvPr/>
              </p:nvSpPr>
              <p:spPr bwMode="auto">
                <a:xfrm>
                  <a:off x="5341"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692"/>
                <p:cNvSpPr>
                  <a:spLocks noChangeShapeType="1"/>
                </p:cNvSpPr>
                <p:nvPr/>
              </p:nvSpPr>
              <p:spPr bwMode="auto">
                <a:xfrm>
                  <a:off x="5356"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693"/>
                <p:cNvSpPr>
                  <a:spLocks noChangeShapeType="1"/>
                </p:cNvSpPr>
                <p:nvPr/>
              </p:nvSpPr>
              <p:spPr bwMode="auto">
                <a:xfrm>
                  <a:off x="5372"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694"/>
                <p:cNvSpPr>
                  <a:spLocks noChangeShapeType="1"/>
                </p:cNvSpPr>
                <p:nvPr/>
              </p:nvSpPr>
              <p:spPr bwMode="auto">
                <a:xfrm>
                  <a:off x="5387"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695"/>
                <p:cNvSpPr>
                  <a:spLocks noChangeShapeType="1"/>
                </p:cNvSpPr>
                <p:nvPr/>
              </p:nvSpPr>
              <p:spPr bwMode="auto">
                <a:xfrm>
                  <a:off x="5402"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696"/>
                <p:cNvSpPr>
                  <a:spLocks noChangeShapeType="1"/>
                </p:cNvSpPr>
                <p:nvPr/>
              </p:nvSpPr>
              <p:spPr bwMode="auto">
                <a:xfrm>
                  <a:off x="5418"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697"/>
                <p:cNvSpPr>
                  <a:spLocks noChangeShapeType="1"/>
                </p:cNvSpPr>
                <p:nvPr/>
              </p:nvSpPr>
              <p:spPr bwMode="auto">
                <a:xfrm>
                  <a:off x="5433"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698"/>
                <p:cNvSpPr>
                  <a:spLocks noChangeShapeType="1"/>
                </p:cNvSpPr>
                <p:nvPr/>
              </p:nvSpPr>
              <p:spPr bwMode="auto">
                <a:xfrm>
                  <a:off x="5448"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699"/>
                <p:cNvSpPr>
                  <a:spLocks noChangeShapeType="1"/>
                </p:cNvSpPr>
                <p:nvPr/>
              </p:nvSpPr>
              <p:spPr bwMode="auto">
                <a:xfrm>
                  <a:off x="5463"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700"/>
                <p:cNvSpPr>
                  <a:spLocks noChangeShapeType="1"/>
                </p:cNvSpPr>
                <p:nvPr/>
              </p:nvSpPr>
              <p:spPr bwMode="auto">
                <a:xfrm>
                  <a:off x="5478"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Line 701"/>
                <p:cNvSpPr>
                  <a:spLocks noChangeShapeType="1"/>
                </p:cNvSpPr>
                <p:nvPr/>
              </p:nvSpPr>
              <p:spPr bwMode="auto">
                <a:xfrm>
                  <a:off x="5494"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Line 702"/>
                <p:cNvSpPr>
                  <a:spLocks noChangeShapeType="1"/>
                </p:cNvSpPr>
                <p:nvPr/>
              </p:nvSpPr>
              <p:spPr bwMode="auto">
                <a:xfrm>
                  <a:off x="5509" y="1342"/>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Line 703"/>
                <p:cNvSpPr>
                  <a:spLocks noChangeShapeType="1"/>
                </p:cNvSpPr>
                <p:nvPr/>
              </p:nvSpPr>
              <p:spPr bwMode="auto">
                <a:xfrm>
                  <a:off x="5524"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Line 704"/>
                <p:cNvSpPr>
                  <a:spLocks noChangeShapeType="1"/>
                </p:cNvSpPr>
                <p:nvPr/>
              </p:nvSpPr>
              <p:spPr bwMode="auto">
                <a:xfrm>
                  <a:off x="5539" y="1342"/>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Line 705"/>
                <p:cNvSpPr>
                  <a:spLocks noChangeShapeType="1"/>
                </p:cNvSpPr>
                <p:nvPr/>
              </p:nvSpPr>
              <p:spPr bwMode="auto">
                <a:xfrm>
                  <a:off x="4028" y="104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Line 706"/>
                <p:cNvSpPr>
                  <a:spLocks noChangeShapeType="1"/>
                </p:cNvSpPr>
                <p:nvPr/>
              </p:nvSpPr>
              <p:spPr bwMode="auto">
                <a:xfrm>
                  <a:off x="4044"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Line 707"/>
                <p:cNvSpPr>
                  <a:spLocks noChangeShapeType="1"/>
                </p:cNvSpPr>
                <p:nvPr/>
              </p:nvSpPr>
              <p:spPr bwMode="auto">
                <a:xfrm>
                  <a:off x="4059"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Line 708"/>
                <p:cNvSpPr>
                  <a:spLocks noChangeShapeType="1"/>
                </p:cNvSpPr>
                <p:nvPr/>
              </p:nvSpPr>
              <p:spPr bwMode="auto">
                <a:xfrm>
                  <a:off x="4074"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Line 709"/>
                <p:cNvSpPr>
                  <a:spLocks noChangeShapeType="1"/>
                </p:cNvSpPr>
                <p:nvPr/>
              </p:nvSpPr>
              <p:spPr bwMode="auto">
                <a:xfrm>
                  <a:off x="4090"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Line 710"/>
                <p:cNvSpPr>
                  <a:spLocks noChangeShapeType="1"/>
                </p:cNvSpPr>
                <p:nvPr/>
              </p:nvSpPr>
              <p:spPr bwMode="auto">
                <a:xfrm>
                  <a:off x="4105"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Line 711"/>
                <p:cNvSpPr>
                  <a:spLocks noChangeShapeType="1"/>
                </p:cNvSpPr>
                <p:nvPr/>
              </p:nvSpPr>
              <p:spPr bwMode="auto">
                <a:xfrm>
                  <a:off x="4120"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Line 712"/>
                <p:cNvSpPr>
                  <a:spLocks noChangeShapeType="1"/>
                </p:cNvSpPr>
                <p:nvPr/>
              </p:nvSpPr>
              <p:spPr bwMode="auto">
                <a:xfrm>
                  <a:off x="4136"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Line 713"/>
                <p:cNvSpPr>
                  <a:spLocks noChangeShapeType="1"/>
                </p:cNvSpPr>
                <p:nvPr/>
              </p:nvSpPr>
              <p:spPr bwMode="auto">
                <a:xfrm>
                  <a:off x="4151"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Line 714"/>
                <p:cNvSpPr>
                  <a:spLocks noChangeShapeType="1"/>
                </p:cNvSpPr>
                <p:nvPr/>
              </p:nvSpPr>
              <p:spPr bwMode="auto">
                <a:xfrm>
                  <a:off x="4166"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 name="Line 715"/>
                <p:cNvSpPr>
                  <a:spLocks noChangeShapeType="1"/>
                </p:cNvSpPr>
                <p:nvPr/>
              </p:nvSpPr>
              <p:spPr bwMode="auto">
                <a:xfrm>
                  <a:off x="4182"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 name="Line 716"/>
                <p:cNvSpPr>
                  <a:spLocks noChangeShapeType="1"/>
                </p:cNvSpPr>
                <p:nvPr/>
              </p:nvSpPr>
              <p:spPr bwMode="auto">
                <a:xfrm>
                  <a:off x="4197"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 name="Line 717"/>
                <p:cNvSpPr>
                  <a:spLocks noChangeShapeType="1"/>
                </p:cNvSpPr>
                <p:nvPr/>
              </p:nvSpPr>
              <p:spPr bwMode="auto">
                <a:xfrm>
                  <a:off x="4212"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 name="Line 718"/>
                <p:cNvSpPr>
                  <a:spLocks noChangeShapeType="1"/>
                </p:cNvSpPr>
                <p:nvPr/>
              </p:nvSpPr>
              <p:spPr bwMode="auto">
                <a:xfrm>
                  <a:off x="4227"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 name="Line 719"/>
                <p:cNvSpPr>
                  <a:spLocks noChangeShapeType="1"/>
                </p:cNvSpPr>
                <p:nvPr/>
              </p:nvSpPr>
              <p:spPr bwMode="auto">
                <a:xfrm>
                  <a:off x="4242"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 name="Line 720"/>
                <p:cNvSpPr>
                  <a:spLocks noChangeShapeType="1"/>
                </p:cNvSpPr>
                <p:nvPr/>
              </p:nvSpPr>
              <p:spPr bwMode="auto">
                <a:xfrm>
                  <a:off x="4258"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 name="Line 721"/>
                <p:cNvSpPr>
                  <a:spLocks noChangeShapeType="1"/>
                </p:cNvSpPr>
                <p:nvPr/>
              </p:nvSpPr>
              <p:spPr bwMode="auto">
                <a:xfrm>
                  <a:off x="4273"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 name="Line 722"/>
                <p:cNvSpPr>
                  <a:spLocks noChangeShapeType="1"/>
                </p:cNvSpPr>
                <p:nvPr/>
              </p:nvSpPr>
              <p:spPr bwMode="auto">
                <a:xfrm>
                  <a:off x="4288"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 name="Line 723"/>
                <p:cNvSpPr>
                  <a:spLocks noChangeShapeType="1"/>
                </p:cNvSpPr>
                <p:nvPr/>
              </p:nvSpPr>
              <p:spPr bwMode="auto">
                <a:xfrm>
                  <a:off x="4303"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Line 724"/>
                <p:cNvSpPr>
                  <a:spLocks noChangeShapeType="1"/>
                </p:cNvSpPr>
                <p:nvPr/>
              </p:nvSpPr>
              <p:spPr bwMode="auto">
                <a:xfrm>
                  <a:off x="4319"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 name="Line 725"/>
                <p:cNvSpPr>
                  <a:spLocks noChangeShapeType="1"/>
                </p:cNvSpPr>
                <p:nvPr/>
              </p:nvSpPr>
              <p:spPr bwMode="auto">
                <a:xfrm>
                  <a:off x="4334"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 name="Line 726"/>
                <p:cNvSpPr>
                  <a:spLocks noChangeShapeType="1"/>
                </p:cNvSpPr>
                <p:nvPr/>
              </p:nvSpPr>
              <p:spPr bwMode="auto">
                <a:xfrm>
                  <a:off x="4349"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 name="Line 727"/>
                <p:cNvSpPr>
                  <a:spLocks noChangeShapeType="1"/>
                </p:cNvSpPr>
                <p:nvPr/>
              </p:nvSpPr>
              <p:spPr bwMode="auto">
                <a:xfrm>
                  <a:off x="4365"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 name="Line 728"/>
                <p:cNvSpPr>
                  <a:spLocks noChangeShapeType="1"/>
                </p:cNvSpPr>
                <p:nvPr/>
              </p:nvSpPr>
              <p:spPr bwMode="auto">
                <a:xfrm>
                  <a:off x="4379" y="104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 name="Line 729"/>
                <p:cNvSpPr>
                  <a:spLocks noChangeShapeType="1"/>
                </p:cNvSpPr>
                <p:nvPr/>
              </p:nvSpPr>
              <p:spPr bwMode="auto">
                <a:xfrm>
                  <a:off x="4395"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 name="Line 730"/>
                <p:cNvSpPr>
                  <a:spLocks noChangeShapeType="1"/>
                </p:cNvSpPr>
                <p:nvPr/>
              </p:nvSpPr>
              <p:spPr bwMode="auto">
                <a:xfrm>
                  <a:off x="4410"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 name="Line 731"/>
                <p:cNvSpPr>
                  <a:spLocks noChangeShapeType="1"/>
                </p:cNvSpPr>
                <p:nvPr/>
              </p:nvSpPr>
              <p:spPr bwMode="auto">
                <a:xfrm>
                  <a:off x="4425"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 name="Line 732"/>
                <p:cNvSpPr>
                  <a:spLocks noChangeShapeType="1"/>
                </p:cNvSpPr>
                <p:nvPr/>
              </p:nvSpPr>
              <p:spPr bwMode="auto">
                <a:xfrm>
                  <a:off x="4441"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Line 733"/>
                <p:cNvSpPr>
                  <a:spLocks noChangeShapeType="1"/>
                </p:cNvSpPr>
                <p:nvPr/>
              </p:nvSpPr>
              <p:spPr bwMode="auto">
                <a:xfrm>
                  <a:off x="4456"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Line 734"/>
                <p:cNvSpPr>
                  <a:spLocks noChangeShapeType="1"/>
                </p:cNvSpPr>
                <p:nvPr/>
              </p:nvSpPr>
              <p:spPr bwMode="auto">
                <a:xfrm>
                  <a:off x="4471"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 name="Line 735"/>
                <p:cNvSpPr>
                  <a:spLocks noChangeShapeType="1"/>
                </p:cNvSpPr>
                <p:nvPr/>
              </p:nvSpPr>
              <p:spPr bwMode="auto">
                <a:xfrm>
                  <a:off x="4487"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Line 736"/>
                <p:cNvSpPr>
                  <a:spLocks noChangeShapeType="1"/>
                </p:cNvSpPr>
                <p:nvPr/>
              </p:nvSpPr>
              <p:spPr bwMode="auto">
                <a:xfrm>
                  <a:off x="4502"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 name="Line 737"/>
                <p:cNvSpPr>
                  <a:spLocks noChangeShapeType="1"/>
                </p:cNvSpPr>
                <p:nvPr/>
              </p:nvSpPr>
              <p:spPr bwMode="auto">
                <a:xfrm>
                  <a:off x="4517"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Line 738"/>
                <p:cNvSpPr>
                  <a:spLocks noChangeShapeType="1"/>
                </p:cNvSpPr>
                <p:nvPr/>
              </p:nvSpPr>
              <p:spPr bwMode="auto">
                <a:xfrm>
                  <a:off x="4533"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 name="Line 739"/>
                <p:cNvSpPr>
                  <a:spLocks noChangeShapeType="1"/>
                </p:cNvSpPr>
                <p:nvPr/>
              </p:nvSpPr>
              <p:spPr bwMode="auto">
                <a:xfrm>
                  <a:off x="4548"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 name="Line 740"/>
                <p:cNvSpPr>
                  <a:spLocks noChangeShapeType="1"/>
                </p:cNvSpPr>
                <p:nvPr/>
              </p:nvSpPr>
              <p:spPr bwMode="auto">
                <a:xfrm>
                  <a:off x="4563"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 name="Line 741"/>
                <p:cNvSpPr>
                  <a:spLocks noChangeShapeType="1"/>
                </p:cNvSpPr>
                <p:nvPr/>
              </p:nvSpPr>
              <p:spPr bwMode="auto">
                <a:xfrm>
                  <a:off x="4578"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 name="Line 742"/>
                <p:cNvSpPr>
                  <a:spLocks noChangeShapeType="1"/>
                </p:cNvSpPr>
                <p:nvPr/>
              </p:nvSpPr>
              <p:spPr bwMode="auto">
                <a:xfrm>
                  <a:off x="4593"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 name="Line 743"/>
                <p:cNvSpPr>
                  <a:spLocks noChangeShapeType="1"/>
                </p:cNvSpPr>
                <p:nvPr/>
              </p:nvSpPr>
              <p:spPr bwMode="auto">
                <a:xfrm>
                  <a:off x="4608"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 name="Line 744"/>
                <p:cNvSpPr>
                  <a:spLocks noChangeShapeType="1"/>
                </p:cNvSpPr>
                <p:nvPr/>
              </p:nvSpPr>
              <p:spPr bwMode="auto">
                <a:xfrm>
                  <a:off x="4624"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Line 745"/>
                <p:cNvSpPr>
                  <a:spLocks noChangeShapeType="1"/>
                </p:cNvSpPr>
                <p:nvPr/>
              </p:nvSpPr>
              <p:spPr bwMode="auto">
                <a:xfrm>
                  <a:off x="4639"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Line 746"/>
                <p:cNvSpPr>
                  <a:spLocks noChangeShapeType="1"/>
                </p:cNvSpPr>
                <p:nvPr/>
              </p:nvSpPr>
              <p:spPr bwMode="auto">
                <a:xfrm>
                  <a:off x="4654"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 name="Line 747"/>
                <p:cNvSpPr>
                  <a:spLocks noChangeShapeType="1"/>
                </p:cNvSpPr>
                <p:nvPr/>
              </p:nvSpPr>
              <p:spPr bwMode="auto">
                <a:xfrm>
                  <a:off x="4670"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Line 748"/>
                <p:cNvSpPr>
                  <a:spLocks noChangeShapeType="1"/>
                </p:cNvSpPr>
                <p:nvPr/>
              </p:nvSpPr>
              <p:spPr bwMode="auto">
                <a:xfrm>
                  <a:off x="4685"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 name="Line 749"/>
                <p:cNvSpPr>
                  <a:spLocks noChangeShapeType="1"/>
                </p:cNvSpPr>
                <p:nvPr/>
              </p:nvSpPr>
              <p:spPr bwMode="auto">
                <a:xfrm>
                  <a:off x="4700"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 name="Line 750"/>
                <p:cNvSpPr>
                  <a:spLocks noChangeShapeType="1"/>
                </p:cNvSpPr>
                <p:nvPr/>
              </p:nvSpPr>
              <p:spPr bwMode="auto">
                <a:xfrm>
                  <a:off x="4716"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 name="Line 751"/>
                <p:cNvSpPr>
                  <a:spLocks noChangeShapeType="1"/>
                </p:cNvSpPr>
                <p:nvPr/>
              </p:nvSpPr>
              <p:spPr bwMode="auto">
                <a:xfrm>
                  <a:off x="4730" y="104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 name="Line 752"/>
                <p:cNvSpPr>
                  <a:spLocks noChangeShapeType="1"/>
                </p:cNvSpPr>
                <p:nvPr/>
              </p:nvSpPr>
              <p:spPr bwMode="auto">
                <a:xfrm>
                  <a:off x="4746"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 name="Line 753"/>
                <p:cNvSpPr>
                  <a:spLocks noChangeShapeType="1"/>
                </p:cNvSpPr>
                <p:nvPr/>
              </p:nvSpPr>
              <p:spPr bwMode="auto">
                <a:xfrm>
                  <a:off x="4761"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 name="Line 754"/>
                <p:cNvSpPr>
                  <a:spLocks noChangeShapeType="1"/>
                </p:cNvSpPr>
                <p:nvPr/>
              </p:nvSpPr>
              <p:spPr bwMode="auto">
                <a:xfrm>
                  <a:off x="4776"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 name="Line 755"/>
                <p:cNvSpPr>
                  <a:spLocks noChangeShapeType="1"/>
                </p:cNvSpPr>
                <p:nvPr/>
              </p:nvSpPr>
              <p:spPr bwMode="auto">
                <a:xfrm>
                  <a:off x="4792"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 name="Line 756"/>
                <p:cNvSpPr>
                  <a:spLocks noChangeShapeType="1"/>
                </p:cNvSpPr>
                <p:nvPr/>
              </p:nvSpPr>
              <p:spPr bwMode="auto">
                <a:xfrm>
                  <a:off x="4807"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 name="Line 757"/>
                <p:cNvSpPr>
                  <a:spLocks noChangeShapeType="1"/>
                </p:cNvSpPr>
                <p:nvPr/>
              </p:nvSpPr>
              <p:spPr bwMode="auto">
                <a:xfrm>
                  <a:off x="4822"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 name="Line 758"/>
                <p:cNvSpPr>
                  <a:spLocks noChangeShapeType="1"/>
                </p:cNvSpPr>
                <p:nvPr/>
              </p:nvSpPr>
              <p:spPr bwMode="auto">
                <a:xfrm>
                  <a:off x="4838"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 name="Line 759"/>
                <p:cNvSpPr>
                  <a:spLocks noChangeShapeType="1"/>
                </p:cNvSpPr>
                <p:nvPr/>
              </p:nvSpPr>
              <p:spPr bwMode="auto">
                <a:xfrm>
                  <a:off x="4853"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 name="Line 760"/>
                <p:cNvSpPr>
                  <a:spLocks noChangeShapeType="1"/>
                </p:cNvSpPr>
                <p:nvPr/>
              </p:nvSpPr>
              <p:spPr bwMode="auto">
                <a:xfrm>
                  <a:off x="4868"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 name="Line 761"/>
                <p:cNvSpPr>
                  <a:spLocks noChangeShapeType="1"/>
                </p:cNvSpPr>
                <p:nvPr/>
              </p:nvSpPr>
              <p:spPr bwMode="auto">
                <a:xfrm>
                  <a:off x="4883"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 name="Line 762"/>
                <p:cNvSpPr>
                  <a:spLocks noChangeShapeType="1"/>
                </p:cNvSpPr>
                <p:nvPr/>
              </p:nvSpPr>
              <p:spPr bwMode="auto">
                <a:xfrm>
                  <a:off x="4899"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 name="Line 763"/>
                <p:cNvSpPr>
                  <a:spLocks noChangeShapeType="1"/>
                </p:cNvSpPr>
                <p:nvPr/>
              </p:nvSpPr>
              <p:spPr bwMode="auto">
                <a:xfrm>
                  <a:off x="4914"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 name="Line 764"/>
                <p:cNvSpPr>
                  <a:spLocks noChangeShapeType="1"/>
                </p:cNvSpPr>
                <p:nvPr/>
              </p:nvSpPr>
              <p:spPr bwMode="auto">
                <a:xfrm>
                  <a:off x="4929"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 name="Line 765"/>
                <p:cNvSpPr>
                  <a:spLocks noChangeShapeType="1"/>
                </p:cNvSpPr>
                <p:nvPr/>
              </p:nvSpPr>
              <p:spPr bwMode="auto">
                <a:xfrm>
                  <a:off x="4944"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 name="Line 766"/>
                <p:cNvSpPr>
                  <a:spLocks noChangeShapeType="1"/>
                </p:cNvSpPr>
                <p:nvPr/>
              </p:nvSpPr>
              <p:spPr bwMode="auto">
                <a:xfrm>
                  <a:off x="4959"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Line 767"/>
                <p:cNvSpPr>
                  <a:spLocks noChangeShapeType="1"/>
                </p:cNvSpPr>
                <p:nvPr/>
              </p:nvSpPr>
              <p:spPr bwMode="auto">
                <a:xfrm>
                  <a:off x="4975"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 name="Line 768"/>
                <p:cNvSpPr>
                  <a:spLocks noChangeShapeType="1"/>
                </p:cNvSpPr>
                <p:nvPr/>
              </p:nvSpPr>
              <p:spPr bwMode="auto">
                <a:xfrm>
                  <a:off x="4990"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 name="Line 769"/>
                <p:cNvSpPr>
                  <a:spLocks noChangeShapeType="1"/>
                </p:cNvSpPr>
                <p:nvPr/>
              </p:nvSpPr>
              <p:spPr bwMode="auto">
                <a:xfrm>
                  <a:off x="5005"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Line 770"/>
                <p:cNvSpPr>
                  <a:spLocks noChangeShapeType="1"/>
                </p:cNvSpPr>
                <p:nvPr/>
              </p:nvSpPr>
              <p:spPr bwMode="auto">
                <a:xfrm>
                  <a:off x="5021"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 name="Line 771"/>
                <p:cNvSpPr>
                  <a:spLocks noChangeShapeType="1"/>
                </p:cNvSpPr>
                <p:nvPr/>
              </p:nvSpPr>
              <p:spPr bwMode="auto">
                <a:xfrm>
                  <a:off x="5036"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 name="Line 772"/>
                <p:cNvSpPr>
                  <a:spLocks noChangeShapeType="1"/>
                </p:cNvSpPr>
                <p:nvPr/>
              </p:nvSpPr>
              <p:spPr bwMode="auto">
                <a:xfrm>
                  <a:off x="5051"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 name="Line 773"/>
                <p:cNvSpPr>
                  <a:spLocks noChangeShapeType="1"/>
                </p:cNvSpPr>
                <p:nvPr/>
              </p:nvSpPr>
              <p:spPr bwMode="auto">
                <a:xfrm>
                  <a:off x="5067"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 name="Line 774"/>
                <p:cNvSpPr>
                  <a:spLocks noChangeShapeType="1"/>
                </p:cNvSpPr>
                <p:nvPr/>
              </p:nvSpPr>
              <p:spPr bwMode="auto">
                <a:xfrm>
                  <a:off x="5082"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 name="Line 775"/>
                <p:cNvSpPr>
                  <a:spLocks noChangeShapeType="1"/>
                </p:cNvSpPr>
                <p:nvPr/>
              </p:nvSpPr>
              <p:spPr bwMode="auto">
                <a:xfrm>
                  <a:off x="5097"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 name="Line 776"/>
                <p:cNvSpPr>
                  <a:spLocks noChangeShapeType="1"/>
                </p:cNvSpPr>
                <p:nvPr/>
              </p:nvSpPr>
              <p:spPr bwMode="auto">
                <a:xfrm>
                  <a:off x="5112"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 name="Line 777"/>
                <p:cNvSpPr>
                  <a:spLocks noChangeShapeType="1"/>
                </p:cNvSpPr>
                <p:nvPr/>
              </p:nvSpPr>
              <p:spPr bwMode="auto">
                <a:xfrm>
                  <a:off x="5127"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 name="Line 778"/>
                <p:cNvSpPr>
                  <a:spLocks noChangeShapeType="1"/>
                </p:cNvSpPr>
                <p:nvPr/>
              </p:nvSpPr>
              <p:spPr bwMode="auto">
                <a:xfrm>
                  <a:off x="5143"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 name="Line 779"/>
                <p:cNvSpPr>
                  <a:spLocks noChangeShapeType="1"/>
                </p:cNvSpPr>
                <p:nvPr/>
              </p:nvSpPr>
              <p:spPr bwMode="auto">
                <a:xfrm>
                  <a:off x="5158"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 name="Line 780"/>
                <p:cNvSpPr>
                  <a:spLocks noChangeShapeType="1"/>
                </p:cNvSpPr>
                <p:nvPr/>
              </p:nvSpPr>
              <p:spPr bwMode="auto">
                <a:xfrm>
                  <a:off x="5173"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 name="Line 781"/>
                <p:cNvSpPr>
                  <a:spLocks noChangeShapeType="1"/>
                </p:cNvSpPr>
                <p:nvPr/>
              </p:nvSpPr>
              <p:spPr bwMode="auto">
                <a:xfrm>
                  <a:off x="5189"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 name="Line 782"/>
                <p:cNvSpPr>
                  <a:spLocks noChangeShapeType="1"/>
                </p:cNvSpPr>
                <p:nvPr/>
              </p:nvSpPr>
              <p:spPr bwMode="auto">
                <a:xfrm>
                  <a:off x="5204"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 name="Line 783"/>
                <p:cNvSpPr>
                  <a:spLocks noChangeShapeType="1"/>
                </p:cNvSpPr>
                <p:nvPr/>
              </p:nvSpPr>
              <p:spPr bwMode="auto">
                <a:xfrm>
                  <a:off x="5219"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 name="Line 784"/>
                <p:cNvSpPr>
                  <a:spLocks noChangeShapeType="1"/>
                </p:cNvSpPr>
                <p:nvPr/>
              </p:nvSpPr>
              <p:spPr bwMode="auto">
                <a:xfrm>
                  <a:off x="5234"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 name="Line 785"/>
                <p:cNvSpPr>
                  <a:spLocks noChangeShapeType="1"/>
                </p:cNvSpPr>
                <p:nvPr/>
              </p:nvSpPr>
              <p:spPr bwMode="auto">
                <a:xfrm>
                  <a:off x="5250"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 name="Line 786"/>
                <p:cNvSpPr>
                  <a:spLocks noChangeShapeType="1"/>
                </p:cNvSpPr>
                <p:nvPr/>
              </p:nvSpPr>
              <p:spPr bwMode="auto">
                <a:xfrm>
                  <a:off x="5264" y="1048"/>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 name="Line 787"/>
                <p:cNvSpPr>
                  <a:spLocks noChangeShapeType="1"/>
                </p:cNvSpPr>
                <p:nvPr/>
              </p:nvSpPr>
              <p:spPr bwMode="auto">
                <a:xfrm>
                  <a:off x="5280"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 name="Line 788"/>
                <p:cNvSpPr>
                  <a:spLocks noChangeShapeType="1"/>
                </p:cNvSpPr>
                <p:nvPr/>
              </p:nvSpPr>
              <p:spPr bwMode="auto">
                <a:xfrm>
                  <a:off x="5295"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 name="Line 789"/>
                <p:cNvSpPr>
                  <a:spLocks noChangeShapeType="1"/>
                </p:cNvSpPr>
                <p:nvPr/>
              </p:nvSpPr>
              <p:spPr bwMode="auto">
                <a:xfrm>
                  <a:off x="5310"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 name="Line 790"/>
                <p:cNvSpPr>
                  <a:spLocks noChangeShapeType="1"/>
                </p:cNvSpPr>
                <p:nvPr/>
              </p:nvSpPr>
              <p:spPr bwMode="auto">
                <a:xfrm>
                  <a:off x="5326"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 name="Line 791"/>
                <p:cNvSpPr>
                  <a:spLocks noChangeShapeType="1"/>
                </p:cNvSpPr>
                <p:nvPr/>
              </p:nvSpPr>
              <p:spPr bwMode="auto">
                <a:xfrm>
                  <a:off x="5341"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Line 792"/>
                <p:cNvSpPr>
                  <a:spLocks noChangeShapeType="1"/>
                </p:cNvSpPr>
                <p:nvPr/>
              </p:nvSpPr>
              <p:spPr bwMode="auto">
                <a:xfrm>
                  <a:off x="5356"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 name="Line 793"/>
                <p:cNvSpPr>
                  <a:spLocks noChangeShapeType="1"/>
                </p:cNvSpPr>
                <p:nvPr/>
              </p:nvSpPr>
              <p:spPr bwMode="auto">
                <a:xfrm>
                  <a:off x="5372"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 name="Line 794"/>
                <p:cNvSpPr>
                  <a:spLocks noChangeShapeType="1"/>
                </p:cNvSpPr>
                <p:nvPr/>
              </p:nvSpPr>
              <p:spPr bwMode="auto">
                <a:xfrm>
                  <a:off x="5387"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 name="Line 795"/>
                <p:cNvSpPr>
                  <a:spLocks noChangeShapeType="1"/>
                </p:cNvSpPr>
                <p:nvPr/>
              </p:nvSpPr>
              <p:spPr bwMode="auto">
                <a:xfrm>
                  <a:off x="5402"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 name="Line 796"/>
                <p:cNvSpPr>
                  <a:spLocks noChangeShapeType="1"/>
                </p:cNvSpPr>
                <p:nvPr/>
              </p:nvSpPr>
              <p:spPr bwMode="auto">
                <a:xfrm>
                  <a:off x="5418"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 name="Line 797"/>
                <p:cNvSpPr>
                  <a:spLocks noChangeShapeType="1"/>
                </p:cNvSpPr>
                <p:nvPr/>
              </p:nvSpPr>
              <p:spPr bwMode="auto">
                <a:xfrm>
                  <a:off x="5433"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 name="Line 798"/>
                <p:cNvSpPr>
                  <a:spLocks noChangeShapeType="1"/>
                </p:cNvSpPr>
                <p:nvPr/>
              </p:nvSpPr>
              <p:spPr bwMode="auto">
                <a:xfrm>
                  <a:off x="5448"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 name="Line 799"/>
                <p:cNvSpPr>
                  <a:spLocks noChangeShapeType="1"/>
                </p:cNvSpPr>
                <p:nvPr/>
              </p:nvSpPr>
              <p:spPr bwMode="auto">
                <a:xfrm>
                  <a:off x="5463"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 name="Line 800"/>
                <p:cNvSpPr>
                  <a:spLocks noChangeShapeType="1"/>
                </p:cNvSpPr>
                <p:nvPr/>
              </p:nvSpPr>
              <p:spPr bwMode="auto">
                <a:xfrm>
                  <a:off x="5478"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Line 801"/>
                <p:cNvSpPr>
                  <a:spLocks noChangeShapeType="1"/>
                </p:cNvSpPr>
                <p:nvPr/>
              </p:nvSpPr>
              <p:spPr bwMode="auto">
                <a:xfrm>
                  <a:off x="5494"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Line 802"/>
                <p:cNvSpPr>
                  <a:spLocks noChangeShapeType="1"/>
                </p:cNvSpPr>
                <p:nvPr/>
              </p:nvSpPr>
              <p:spPr bwMode="auto">
                <a:xfrm>
                  <a:off x="5509" y="1048"/>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 name="Line 803"/>
                <p:cNvSpPr>
                  <a:spLocks noChangeShapeType="1"/>
                </p:cNvSpPr>
                <p:nvPr/>
              </p:nvSpPr>
              <p:spPr bwMode="auto">
                <a:xfrm>
                  <a:off x="5524"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 name="Line 804"/>
                <p:cNvSpPr>
                  <a:spLocks noChangeShapeType="1"/>
                </p:cNvSpPr>
                <p:nvPr/>
              </p:nvSpPr>
              <p:spPr bwMode="auto">
                <a:xfrm>
                  <a:off x="5539" y="1048"/>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 name="Line 805"/>
                <p:cNvSpPr>
                  <a:spLocks noChangeShapeType="1"/>
                </p:cNvSpPr>
                <p:nvPr/>
              </p:nvSpPr>
              <p:spPr bwMode="auto">
                <a:xfrm>
                  <a:off x="4028" y="754"/>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 name="Line 806"/>
                <p:cNvSpPr>
                  <a:spLocks noChangeShapeType="1"/>
                </p:cNvSpPr>
                <p:nvPr/>
              </p:nvSpPr>
              <p:spPr bwMode="auto">
                <a:xfrm>
                  <a:off x="4044"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 name="Line 807"/>
                <p:cNvSpPr>
                  <a:spLocks noChangeShapeType="1"/>
                </p:cNvSpPr>
                <p:nvPr/>
              </p:nvSpPr>
              <p:spPr bwMode="auto">
                <a:xfrm>
                  <a:off x="4059"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9" name="Line 809"/>
              <p:cNvSpPr>
                <a:spLocks noChangeShapeType="1"/>
              </p:cNvSpPr>
              <p:nvPr/>
            </p:nvSpPr>
            <p:spPr bwMode="auto">
              <a:xfrm>
                <a:off x="4074"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10"/>
              <p:cNvSpPr>
                <a:spLocks noChangeShapeType="1"/>
              </p:cNvSpPr>
              <p:nvPr/>
            </p:nvSpPr>
            <p:spPr bwMode="auto">
              <a:xfrm>
                <a:off x="4090"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11"/>
              <p:cNvSpPr>
                <a:spLocks noChangeShapeType="1"/>
              </p:cNvSpPr>
              <p:nvPr/>
            </p:nvSpPr>
            <p:spPr bwMode="auto">
              <a:xfrm>
                <a:off x="4105"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12"/>
              <p:cNvSpPr>
                <a:spLocks noChangeShapeType="1"/>
              </p:cNvSpPr>
              <p:nvPr/>
            </p:nvSpPr>
            <p:spPr bwMode="auto">
              <a:xfrm>
                <a:off x="4120"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813"/>
              <p:cNvSpPr>
                <a:spLocks noChangeShapeType="1"/>
              </p:cNvSpPr>
              <p:nvPr/>
            </p:nvSpPr>
            <p:spPr bwMode="auto">
              <a:xfrm>
                <a:off x="4136"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814"/>
              <p:cNvSpPr>
                <a:spLocks noChangeShapeType="1"/>
              </p:cNvSpPr>
              <p:nvPr/>
            </p:nvSpPr>
            <p:spPr bwMode="auto">
              <a:xfrm>
                <a:off x="4151"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815"/>
              <p:cNvSpPr>
                <a:spLocks noChangeShapeType="1"/>
              </p:cNvSpPr>
              <p:nvPr/>
            </p:nvSpPr>
            <p:spPr bwMode="auto">
              <a:xfrm>
                <a:off x="4166"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816"/>
              <p:cNvSpPr>
                <a:spLocks noChangeShapeType="1"/>
              </p:cNvSpPr>
              <p:nvPr/>
            </p:nvSpPr>
            <p:spPr bwMode="auto">
              <a:xfrm>
                <a:off x="4182"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817"/>
              <p:cNvSpPr>
                <a:spLocks noChangeShapeType="1"/>
              </p:cNvSpPr>
              <p:nvPr/>
            </p:nvSpPr>
            <p:spPr bwMode="auto">
              <a:xfrm>
                <a:off x="4197"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818"/>
              <p:cNvSpPr>
                <a:spLocks noChangeShapeType="1"/>
              </p:cNvSpPr>
              <p:nvPr/>
            </p:nvSpPr>
            <p:spPr bwMode="auto">
              <a:xfrm>
                <a:off x="4212"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819"/>
              <p:cNvSpPr>
                <a:spLocks noChangeShapeType="1"/>
              </p:cNvSpPr>
              <p:nvPr/>
            </p:nvSpPr>
            <p:spPr bwMode="auto">
              <a:xfrm>
                <a:off x="4227"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820"/>
              <p:cNvSpPr>
                <a:spLocks noChangeShapeType="1"/>
              </p:cNvSpPr>
              <p:nvPr/>
            </p:nvSpPr>
            <p:spPr bwMode="auto">
              <a:xfrm>
                <a:off x="4242"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821"/>
              <p:cNvSpPr>
                <a:spLocks noChangeShapeType="1"/>
              </p:cNvSpPr>
              <p:nvPr/>
            </p:nvSpPr>
            <p:spPr bwMode="auto">
              <a:xfrm>
                <a:off x="4258"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822"/>
              <p:cNvSpPr>
                <a:spLocks noChangeShapeType="1"/>
              </p:cNvSpPr>
              <p:nvPr/>
            </p:nvSpPr>
            <p:spPr bwMode="auto">
              <a:xfrm>
                <a:off x="4273"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823"/>
              <p:cNvSpPr>
                <a:spLocks noChangeShapeType="1"/>
              </p:cNvSpPr>
              <p:nvPr/>
            </p:nvSpPr>
            <p:spPr bwMode="auto">
              <a:xfrm>
                <a:off x="4288"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824"/>
              <p:cNvSpPr>
                <a:spLocks noChangeShapeType="1"/>
              </p:cNvSpPr>
              <p:nvPr/>
            </p:nvSpPr>
            <p:spPr bwMode="auto">
              <a:xfrm>
                <a:off x="4303"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825"/>
              <p:cNvSpPr>
                <a:spLocks noChangeShapeType="1"/>
              </p:cNvSpPr>
              <p:nvPr/>
            </p:nvSpPr>
            <p:spPr bwMode="auto">
              <a:xfrm>
                <a:off x="4319"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826"/>
              <p:cNvSpPr>
                <a:spLocks noChangeShapeType="1"/>
              </p:cNvSpPr>
              <p:nvPr/>
            </p:nvSpPr>
            <p:spPr bwMode="auto">
              <a:xfrm>
                <a:off x="4334"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827"/>
              <p:cNvSpPr>
                <a:spLocks noChangeShapeType="1"/>
              </p:cNvSpPr>
              <p:nvPr/>
            </p:nvSpPr>
            <p:spPr bwMode="auto">
              <a:xfrm>
                <a:off x="4349"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828"/>
              <p:cNvSpPr>
                <a:spLocks noChangeShapeType="1"/>
              </p:cNvSpPr>
              <p:nvPr/>
            </p:nvSpPr>
            <p:spPr bwMode="auto">
              <a:xfrm>
                <a:off x="4365"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829"/>
              <p:cNvSpPr>
                <a:spLocks noChangeShapeType="1"/>
              </p:cNvSpPr>
              <p:nvPr/>
            </p:nvSpPr>
            <p:spPr bwMode="auto">
              <a:xfrm>
                <a:off x="4379" y="754"/>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830"/>
              <p:cNvSpPr>
                <a:spLocks noChangeShapeType="1"/>
              </p:cNvSpPr>
              <p:nvPr/>
            </p:nvSpPr>
            <p:spPr bwMode="auto">
              <a:xfrm>
                <a:off x="4395"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831"/>
              <p:cNvSpPr>
                <a:spLocks noChangeShapeType="1"/>
              </p:cNvSpPr>
              <p:nvPr/>
            </p:nvSpPr>
            <p:spPr bwMode="auto">
              <a:xfrm>
                <a:off x="4410"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832"/>
              <p:cNvSpPr>
                <a:spLocks noChangeShapeType="1"/>
              </p:cNvSpPr>
              <p:nvPr/>
            </p:nvSpPr>
            <p:spPr bwMode="auto">
              <a:xfrm>
                <a:off x="4425"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833"/>
              <p:cNvSpPr>
                <a:spLocks noChangeShapeType="1"/>
              </p:cNvSpPr>
              <p:nvPr/>
            </p:nvSpPr>
            <p:spPr bwMode="auto">
              <a:xfrm>
                <a:off x="4441"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834"/>
              <p:cNvSpPr>
                <a:spLocks noChangeShapeType="1"/>
              </p:cNvSpPr>
              <p:nvPr/>
            </p:nvSpPr>
            <p:spPr bwMode="auto">
              <a:xfrm>
                <a:off x="4456"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835"/>
              <p:cNvSpPr>
                <a:spLocks noChangeShapeType="1"/>
              </p:cNvSpPr>
              <p:nvPr/>
            </p:nvSpPr>
            <p:spPr bwMode="auto">
              <a:xfrm>
                <a:off x="4471"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836"/>
              <p:cNvSpPr>
                <a:spLocks noChangeShapeType="1"/>
              </p:cNvSpPr>
              <p:nvPr/>
            </p:nvSpPr>
            <p:spPr bwMode="auto">
              <a:xfrm>
                <a:off x="4487"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837"/>
              <p:cNvSpPr>
                <a:spLocks noChangeShapeType="1"/>
              </p:cNvSpPr>
              <p:nvPr/>
            </p:nvSpPr>
            <p:spPr bwMode="auto">
              <a:xfrm>
                <a:off x="4502"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838"/>
              <p:cNvSpPr>
                <a:spLocks noChangeShapeType="1"/>
              </p:cNvSpPr>
              <p:nvPr/>
            </p:nvSpPr>
            <p:spPr bwMode="auto">
              <a:xfrm>
                <a:off x="4517"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839"/>
              <p:cNvSpPr>
                <a:spLocks noChangeShapeType="1"/>
              </p:cNvSpPr>
              <p:nvPr/>
            </p:nvSpPr>
            <p:spPr bwMode="auto">
              <a:xfrm>
                <a:off x="4533"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840"/>
              <p:cNvSpPr>
                <a:spLocks noChangeShapeType="1"/>
              </p:cNvSpPr>
              <p:nvPr/>
            </p:nvSpPr>
            <p:spPr bwMode="auto">
              <a:xfrm>
                <a:off x="4548"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841"/>
              <p:cNvSpPr>
                <a:spLocks noChangeShapeType="1"/>
              </p:cNvSpPr>
              <p:nvPr/>
            </p:nvSpPr>
            <p:spPr bwMode="auto">
              <a:xfrm>
                <a:off x="4563"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42"/>
              <p:cNvSpPr>
                <a:spLocks noChangeShapeType="1"/>
              </p:cNvSpPr>
              <p:nvPr/>
            </p:nvSpPr>
            <p:spPr bwMode="auto">
              <a:xfrm>
                <a:off x="4578"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43"/>
              <p:cNvSpPr>
                <a:spLocks noChangeShapeType="1"/>
              </p:cNvSpPr>
              <p:nvPr/>
            </p:nvSpPr>
            <p:spPr bwMode="auto">
              <a:xfrm>
                <a:off x="4593"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844"/>
              <p:cNvSpPr>
                <a:spLocks noChangeShapeType="1"/>
              </p:cNvSpPr>
              <p:nvPr/>
            </p:nvSpPr>
            <p:spPr bwMode="auto">
              <a:xfrm>
                <a:off x="4608"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845"/>
              <p:cNvSpPr>
                <a:spLocks noChangeShapeType="1"/>
              </p:cNvSpPr>
              <p:nvPr/>
            </p:nvSpPr>
            <p:spPr bwMode="auto">
              <a:xfrm>
                <a:off x="4624"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46"/>
              <p:cNvSpPr>
                <a:spLocks noChangeShapeType="1"/>
              </p:cNvSpPr>
              <p:nvPr/>
            </p:nvSpPr>
            <p:spPr bwMode="auto">
              <a:xfrm>
                <a:off x="4639"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47"/>
              <p:cNvSpPr>
                <a:spLocks noChangeShapeType="1"/>
              </p:cNvSpPr>
              <p:nvPr/>
            </p:nvSpPr>
            <p:spPr bwMode="auto">
              <a:xfrm>
                <a:off x="4654"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48"/>
              <p:cNvSpPr>
                <a:spLocks noChangeShapeType="1"/>
              </p:cNvSpPr>
              <p:nvPr/>
            </p:nvSpPr>
            <p:spPr bwMode="auto">
              <a:xfrm>
                <a:off x="4670"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49"/>
              <p:cNvSpPr>
                <a:spLocks noChangeShapeType="1"/>
              </p:cNvSpPr>
              <p:nvPr/>
            </p:nvSpPr>
            <p:spPr bwMode="auto">
              <a:xfrm>
                <a:off x="4685"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850"/>
              <p:cNvSpPr>
                <a:spLocks noChangeShapeType="1"/>
              </p:cNvSpPr>
              <p:nvPr/>
            </p:nvSpPr>
            <p:spPr bwMode="auto">
              <a:xfrm>
                <a:off x="4700"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851"/>
              <p:cNvSpPr>
                <a:spLocks noChangeShapeType="1"/>
              </p:cNvSpPr>
              <p:nvPr/>
            </p:nvSpPr>
            <p:spPr bwMode="auto">
              <a:xfrm>
                <a:off x="4716"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852"/>
              <p:cNvSpPr>
                <a:spLocks noChangeShapeType="1"/>
              </p:cNvSpPr>
              <p:nvPr/>
            </p:nvSpPr>
            <p:spPr bwMode="auto">
              <a:xfrm>
                <a:off x="4730" y="754"/>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53"/>
              <p:cNvSpPr>
                <a:spLocks noChangeShapeType="1"/>
              </p:cNvSpPr>
              <p:nvPr/>
            </p:nvSpPr>
            <p:spPr bwMode="auto">
              <a:xfrm>
                <a:off x="4746"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54"/>
              <p:cNvSpPr>
                <a:spLocks noChangeShapeType="1"/>
              </p:cNvSpPr>
              <p:nvPr/>
            </p:nvSpPr>
            <p:spPr bwMode="auto">
              <a:xfrm>
                <a:off x="4761"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55"/>
              <p:cNvSpPr>
                <a:spLocks noChangeShapeType="1"/>
              </p:cNvSpPr>
              <p:nvPr/>
            </p:nvSpPr>
            <p:spPr bwMode="auto">
              <a:xfrm>
                <a:off x="4776"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56"/>
              <p:cNvSpPr>
                <a:spLocks noChangeShapeType="1"/>
              </p:cNvSpPr>
              <p:nvPr/>
            </p:nvSpPr>
            <p:spPr bwMode="auto">
              <a:xfrm>
                <a:off x="4792"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857"/>
              <p:cNvSpPr>
                <a:spLocks noChangeShapeType="1"/>
              </p:cNvSpPr>
              <p:nvPr/>
            </p:nvSpPr>
            <p:spPr bwMode="auto">
              <a:xfrm>
                <a:off x="4807"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858"/>
              <p:cNvSpPr>
                <a:spLocks noChangeShapeType="1"/>
              </p:cNvSpPr>
              <p:nvPr/>
            </p:nvSpPr>
            <p:spPr bwMode="auto">
              <a:xfrm>
                <a:off x="4822"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859"/>
              <p:cNvSpPr>
                <a:spLocks noChangeShapeType="1"/>
              </p:cNvSpPr>
              <p:nvPr/>
            </p:nvSpPr>
            <p:spPr bwMode="auto">
              <a:xfrm>
                <a:off x="4838"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860"/>
              <p:cNvSpPr>
                <a:spLocks noChangeShapeType="1"/>
              </p:cNvSpPr>
              <p:nvPr/>
            </p:nvSpPr>
            <p:spPr bwMode="auto">
              <a:xfrm>
                <a:off x="4853"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861"/>
              <p:cNvSpPr>
                <a:spLocks noChangeShapeType="1"/>
              </p:cNvSpPr>
              <p:nvPr/>
            </p:nvSpPr>
            <p:spPr bwMode="auto">
              <a:xfrm>
                <a:off x="4868"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862"/>
              <p:cNvSpPr>
                <a:spLocks noChangeShapeType="1"/>
              </p:cNvSpPr>
              <p:nvPr/>
            </p:nvSpPr>
            <p:spPr bwMode="auto">
              <a:xfrm>
                <a:off x="4883"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863"/>
              <p:cNvSpPr>
                <a:spLocks noChangeShapeType="1"/>
              </p:cNvSpPr>
              <p:nvPr/>
            </p:nvSpPr>
            <p:spPr bwMode="auto">
              <a:xfrm>
                <a:off x="4899"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864"/>
              <p:cNvSpPr>
                <a:spLocks noChangeShapeType="1"/>
              </p:cNvSpPr>
              <p:nvPr/>
            </p:nvSpPr>
            <p:spPr bwMode="auto">
              <a:xfrm>
                <a:off x="4914"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865"/>
              <p:cNvSpPr>
                <a:spLocks noChangeShapeType="1"/>
              </p:cNvSpPr>
              <p:nvPr/>
            </p:nvSpPr>
            <p:spPr bwMode="auto">
              <a:xfrm>
                <a:off x="4929"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866"/>
              <p:cNvSpPr>
                <a:spLocks noChangeShapeType="1"/>
              </p:cNvSpPr>
              <p:nvPr/>
            </p:nvSpPr>
            <p:spPr bwMode="auto">
              <a:xfrm>
                <a:off x="4944"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867"/>
              <p:cNvSpPr>
                <a:spLocks noChangeShapeType="1"/>
              </p:cNvSpPr>
              <p:nvPr/>
            </p:nvSpPr>
            <p:spPr bwMode="auto">
              <a:xfrm>
                <a:off x="4959"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868"/>
              <p:cNvSpPr>
                <a:spLocks noChangeShapeType="1"/>
              </p:cNvSpPr>
              <p:nvPr/>
            </p:nvSpPr>
            <p:spPr bwMode="auto">
              <a:xfrm>
                <a:off x="4975"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869"/>
              <p:cNvSpPr>
                <a:spLocks noChangeShapeType="1"/>
              </p:cNvSpPr>
              <p:nvPr/>
            </p:nvSpPr>
            <p:spPr bwMode="auto">
              <a:xfrm>
                <a:off x="4990"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870"/>
              <p:cNvSpPr>
                <a:spLocks noChangeShapeType="1"/>
              </p:cNvSpPr>
              <p:nvPr/>
            </p:nvSpPr>
            <p:spPr bwMode="auto">
              <a:xfrm>
                <a:off x="5005"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871"/>
              <p:cNvSpPr>
                <a:spLocks noChangeShapeType="1"/>
              </p:cNvSpPr>
              <p:nvPr/>
            </p:nvSpPr>
            <p:spPr bwMode="auto">
              <a:xfrm>
                <a:off x="5021"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872"/>
              <p:cNvSpPr>
                <a:spLocks noChangeShapeType="1"/>
              </p:cNvSpPr>
              <p:nvPr/>
            </p:nvSpPr>
            <p:spPr bwMode="auto">
              <a:xfrm>
                <a:off x="5036"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873"/>
              <p:cNvSpPr>
                <a:spLocks noChangeShapeType="1"/>
              </p:cNvSpPr>
              <p:nvPr/>
            </p:nvSpPr>
            <p:spPr bwMode="auto">
              <a:xfrm>
                <a:off x="5051"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874"/>
              <p:cNvSpPr>
                <a:spLocks noChangeShapeType="1"/>
              </p:cNvSpPr>
              <p:nvPr/>
            </p:nvSpPr>
            <p:spPr bwMode="auto">
              <a:xfrm>
                <a:off x="5067"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875"/>
              <p:cNvSpPr>
                <a:spLocks noChangeShapeType="1"/>
              </p:cNvSpPr>
              <p:nvPr/>
            </p:nvSpPr>
            <p:spPr bwMode="auto">
              <a:xfrm>
                <a:off x="5082"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876"/>
              <p:cNvSpPr>
                <a:spLocks noChangeShapeType="1"/>
              </p:cNvSpPr>
              <p:nvPr/>
            </p:nvSpPr>
            <p:spPr bwMode="auto">
              <a:xfrm>
                <a:off x="5097"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877"/>
              <p:cNvSpPr>
                <a:spLocks noChangeShapeType="1"/>
              </p:cNvSpPr>
              <p:nvPr/>
            </p:nvSpPr>
            <p:spPr bwMode="auto">
              <a:xfrm>
                <a:off x="5112"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878"/>
              <p:cNvSpPr>
                <a:spLocks noChangeShapeType="1"/>
              </p:cNvSpPr>
              <p:nvPr/>
            </p:nvSpPr>
            <p:spPr bwMode="auto">
              <a:xfrm>
                <a:off x="5127"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879"/>
              <p:cNvSpPr>
                <a:spLocks noChangeShapeType="1"/>
              </p:cNvSpPr>
              <p:nvPr/>
            </p:nvSpPr>
            <p:spPr bwMode="auto">
              <a:xfrm>
                <a:off x="5143"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880"/>
              <p:cNvSpPr>
                <a:spLocks noChangeShapeType="1"/>
              </p:cNvSpPr>
              <p:nvPr/>
            </p:nvSpPr>
            <p:spPr bwMode="auto">
              <a:xfrm>
                <a:off x="5158"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881"/>
              <p:cNvSpPr>
                <a:spLocks noChangeShapeType="1"/>
              </p:cNvSpPr>
              <p:nvPr/>
            </p:nvSpPr>
            <p:spPr bwMode="auto">
              <a:xfrm>
                <a:off x="5173"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882"/>
              <p:cNvSpPr>
                <a:spLocks noChangeShapeType="1"/>
              </p:cNvSpPr>
              <p:nvPr/>
            </p:nvSpPr>
            <p:spPr bwMode="auto">
              <a:xfrm>
                <a:off x="5189"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883"/>
              <p:cNvSpPr>
                <a:spLocks noChangeShapeType="1"/>
              </p:cNvSpPr>
              <p:nvPr/>
            </p:nvSpPr>
            <p:spPr bwMode="auto">
              <a:xfrm>
                <a:off x="5204"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884"/>
              <p:cNvSpPr>
                <a:spLocks noChangeShapeType="1"/>
              </p:cNvSpPr>
              <p:nvPr/>
            </p:nvSpPr>
            <p:spPr bwMode="auto">
              <a:xfrm>
                <a:off x="5219"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885"/>
              <p:cNvSpPr>
                <a:spLocks noChangeShapeType="1"/>
              </p:cNvSpPr>
              <p:nvPr/>
            </p:nvSpPr>
            <p:spPr bwMode="auto">
              <a:xfrm>
                <a:off x="5234"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886"/>
              <p:cNvSpPr>
                <a:spLocks noChangeShapeType="1"/>
              </p:cNvSpPr>
              <p:nvPr/>
            </p:nvSpPr>
            <p:spPr bwMode="auto">
              <a:xfrm>
                <a:off x="5250"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887"/>
              <p:cNvSpPr>
                <a:spLocks noChangeShapeType="1"/>
              </p:cNvSpPr>
              <p:nvPr/>
            </p:nvSpPr>
            <p:spPr bwMode="auto">
              <a:xfrm>
                <a:off x="5264" y="754"/>
                <a:ext cx="3"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888"/>
              <p:cNvSpPr>
                <a:spLocks noChangeShapeType="1"/>
              </p:cNvSpPr>
              <p:nvPr/>
            </p:nvSpPr>
            <p:spPr bwMode="auto">
              <a:xfrm>
                <a:off x="5280"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889"/>
              <p:cNvSpPr>
                <a:spLocks noChangeShapeType="1"/>
              </p:cNvSpPr>
              <p:nvPr/>
            </p:nvSpPr>
            <p:spPr bwMode="auto">
              <a:xfrm>
                <a:off x="5295"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890"/>
              <p:cNvSpPr>
                <a:spLocks noChangeShapeType="1"/>
              </p:cNvSpPr>
              <p:nvPr/>
            </p:nvSpPr>
            <p:spPr bwMode="auto">
              <a:xfrm>
                <a:off x="5310"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891"/>
              <p:cNvSpPr>
                <a:spLocks noChangeShapeType="1"/>
              </p:cNvSpPr>
              <p:nvPr/>
            </p:nvSpPr>
            <p:spPr bwMode="auto">
              <a:xfrm>
                <a:off x="5326"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892"/>
              <p:cNvSpPr>
                <a:spLocks noChangeShapeType="1"/>
              </p:cNvSpPr>
              <p:nvPr/>
            </p:nvSpPr>
            <p:spPr bwMode="auto">
              <a:xfrm>
                <a:off x="5341"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893"/>
              <p:cNvSpPr>
                <a:spLocks noChangeShapeType="1"/>
              </p:cNvSpPr>
              <p:nvPr/>
            </p:nvSpPr>
            <p:spPr bwMode="auto">
              <a:xfrm>
                <a:off x="5356"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894"/>
              <p:cNvSpPr>
                <a:spLocks noChangeShapeType="1"/>
              </p:cNvSpPr>
              <p:nvPr/>
            </p:nvSpPr>
            <p:spPr bwMode="auto">
              <a:xfrm>
                <a:off x="5372"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895"/>
              <p:cNvSpPr>
                <a:spLocks noChangeShapeType="1"/>
              </p:cNvSpPr>
              <p:nvPr/>
            </p:nvSpPr>
            <p:spPr bwMode="auto">
              <a:xfrm>
                <a:off x="5387"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896"/>
              <p:cNvSpPr>
                <a:spLocks noChangeShapeType="1"/>
              </p:cNvSpPr>
              <p:nvPr/>
            </p:nvSpPr>
            <p:spPr bwMode="auto">
              <a:xfrm>
                <a:off x="5402"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897"/>
              <p:cNvSpPr>
                <a:spLocks noChangeShapeType="1"/>
              </p:cNvSpPr>
              <p:nvPr/>
            </p:nvSpPr>
            <p:spPr bwMode="auto">
              <a:xfrm>
                <a:off x="5418"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898"/>
              <p:cNvSpPr>
                <a:spLocks noChangeShapeType="1"/>
              </p:cNvSpPr>
              <p:nvPr/>
            </p:nvSpPr>
            <p:spPr bwMode="auto">
              <a:xfrm>
                <a:off x="5433"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899"/>
              <p:cNvSpPr>
                <a:spLocks noChangeShapeType="1"/>
              </p:cNvSpPr>
              <p:nvPr/>
            </p:nvSpPr>
            <p:spPr bwMode="auto">
              <a:xfrm>
                <a:off x="5448"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900"/>
              <p:cNvSpPr>
                <a:spLocks noChangeShapeType="1"/>
              </p:cNvSpPr>
              <p:nvPr/>
            </p:nvSpPr>
            <p:spPr bwMode="auto">
              <a:xfrm>
                <a:off x="5463"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901"/>
              <p:cNvSpPr>
                <a:spLocks noChangeShapeType="1"/>
              </p:cNvSpPr>
              <p:nvPr/>
            </p:nvSpPr>
            <p:spPr bwMode="auto">
              <a:xfrm>
                <a:off x="5478"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902"/>
              <p:cNvSpPr>
                <a:spLocks noChangeShapeType="1"/>
              </p:cNvSpPr>
              <p:nvPr/>
            </p:nvSpPr>
            <p:spPr bwMode="auto">
              <a:xfrm>
                <a:off x="5494"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903"/>
              <p:cNvSpPr>
                <a:spLocks noChangeShapeType="1"/>
              </p:cNvSpPr>
              <p:nvPr/>
            </p:nvSpPr>
            <p:spPr bwMode="auto">
              <a:xfrm>
                <a:off x="5509" y="754"/>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904"/>
              <p:cNvSpPr>
                <a:spLocks noChangeShapeType="1"/>
              </p:cNvSpPr>
              <p:nvPr/>
            </p:nvSpPr>
            <p:spPr bwMode="auto">
              <a:xfrm>
                <a:off x="5524"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905"/>
              <p:cNvSpPr>
                <a:spLocks noChangeShapeType="1"/>
              </p:cNvSpPr>
              <p:nvPr/>
            </p:nvSpPr>
            <p:spPr bwMode="auto">
              <a:xfrm>
                <a:off x="5539" y="754"/>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906"/>
              <p:cNvSpPr>
                <a:spLocks noChangeShapeType="1"/>
              </p:cNvSpPr>
              <p:nvPr/>
            </p:nvSpPr>
            <p:spPr bwMode="auto">
              <a:xfrm>
                <a:off x="4028" y="1931"/>
                <a:ext cx="15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907"/>
              <p:cNvSpPr>
                <a:spLocks noChangeShapeType="1"/>
              </p:cNvSpPr>
              <p:nvPr/>
            </p:nvSpPr>
            <p:spPr bwMode="auto">
              <a:xfrm>
                <a:off x="4028" y="754"/>
                <a:ext cx="15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908"/>
              <p:cNvSpPr>
                <a:spLocks noChangeShapeType="1"/>
              </p:cNvSpPr>
              <p:nvPr/>
            </p:nvSpPr>
            <p:spPr bwMode="auto">
              <a:xfrm flipV="1">
                <a:off x="4028" y="754"/>
                <a:ext cx="0" cy="117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909"/>
              <p:cNvSpPr>
                <a:spLocks noChangeShapeType="1"/>
              </p:cNvSpPr>
              <p:nvPr/>
            </p:nvSpPr>
            <p:spPr bwMode="auto">
              <a:xfrm flipV="1">
                <a:off x="5543" y="754"/>
                <a:ext cx="0" cy="117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910"/>
              <p:cNvSpPr>
                <a:spLocks noChangeShapeType="1"/>
              </p:cNvSpPr>
              <p:nvPr/>
            </p:nvSpPr>
            <p:spPr bwMode="auto">
              <a:xfrm>
                <a:off x="4028" y="1931"/>
                <a:ext cx="15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911"/>
              <p:cNvSpPr>
                <a:spLocks noChangeShapeType="1"/>
              </p:cNvSpPr>
              <p:nvPr/>
            </p:nvSpPr>
            <p:spPr bwMode="auto">
              <a:xfrm flipV="1">
                <a:off x="4028" y="754"/>
                <a:ext cx="0" cy="117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912"/>
              <p:cNvSpPr>
                <a:spLocks noChangeShapeType="1"/>
              </p:cNvSpPr>
              <p:nvPr/>
            </p:nvSpPr>
            <p:spPr bwMode="auto">
              <a:xfrm flipV="1">
                <a:off x="4318" y="1915"/>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913"/>
              <p:cNvSpPr>
                <a:spLocks noChangeShapeType="1"/>
              </p:cNvSpPr>
              <p:nvPr/>
            </p:nvSpPr>
            <p:spPr bwMode="auto">
              <a:xfrm>
                <a:off x="4318" y="75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914"/>
              <p:cNvSpPr>
                <a:spLocks/>
              </p:cNvSpPr>
              <p:nvPr/>
            </p:nvSpPr>
            <p:spPr bwMode="auto">
              <a:xfrm>
                <a:off x="4275" y="1957"/>
                <a:ext cx="38" cy="59"/>
              </a:xfrm>
              <a:custGeom>
                <a:avLst/>
                <a:gdLst>
                  <a:gd name="T0" fmla="*/ 38 w 75"/>
                  <a:gd name="T1" fmla="*/ 0 h 117"/>
                  <a:gd name="T2" fmla="*/ 54 w 75"/>
                  <a:gd name="T3" fmla="*/ 2 h 117"/>
                  <a:gd name="T4" fmla="*/ 65 w 75"/>
                  <a:gd name="T5" fmla="*/ 8 h 117"/>
                  <a:gd name="T6" fmla="*/ 72 w 75"/>
                  <a:gd name="T7" fmla="*/ 19 h 117"/>
                  <a:gd name="T8" fmla="*/ 74 w 75"/>
                  <a:gd name="T9" fmla="*/ 31 h 117"/>
                  <a:gd name="T10" fmla="*/ 73 w 75"/>
                  <a:gd name="T11" fmla="*/ 38 h 117"/>
                  <a:gd name="T12" fmla="*/ 72 w 75"/>
                  <a:gd name="T13" fmla="*/ 45 h 117"/>
                  <a:gd name="T14" fmla="*/ 68 w 75"/>
                  <a:gd name="T15" fmla="*/ 52 h 117"/>
                  <a:gd name="T16" fmla="*/ 63 w 75"/>
                  <a:gd name="T17" fmla="*/ 60 h 117"/>
                  <a:gd name="T18" fmla="*/ 55 w 75"/>
                  <a:gd name="T19" fmla="*/ 68 h 117"/>
                  <a:gd name="T20" fmla="*/ 43 w 75"/>
                  <a:gd name="T21" fmla="*/ 79 h 117"/>
                  <a:gd name="T22" fmla="*/ 36 w 75"/>
                  <a:gd name="T23" fmla="*/ 84 h 117"/>
                  <a:gd name="T24" fmla="*/ 32 w 75"/>
                  <a:gd name="T25" fmla="*/ 88 h 117"/>
                  <a:gd name="T26" fmla="*/ 28 w 75"/>
                  <a:gd name="T27" fmla="*/ 91 h 117"/>
                  <a:gd name="T28" fmla="*/ 25 w 75"/>
                  <a:gd name="T29" fmla="*/ 94 h 117"/>
                  <a:gd name="T30" fmla="*/ 22 w 75"/>
                  <a:gd name="T31" fmla="*/ 97 h 117"/>
                  <a:gd name="T32" fmla="*/ 20 w 75"/>
                  <a:gd name="T33" fmla="*/ 101 h 117"/>
                  <a:gd name="T34" fmla="*/ 75 w 75"/>
                  <a:gd name="T35" fmla="*/ 101 h 117"/>
                  <a:gd name="T36" fmla="*/ 75 w 75"/>
                  <a:gd name="T37" fmla="*/ 117 h 117"/>
                  <a:gd name="T38" fmla="*/ 0 w 75"/>
                  <a:gd name="T39" fmla="*/ 117 h 117"/>
                  <a:gd name="T40" fmla="*/ 0 w 75"/>
                  <a:gd name="T41" fmla="*/ 111 h 117"/>
                  <a:gd name="T42" fmla="*/ 1 w 75"/>
                  <a:gd name="T43" fmla="*/ 106 h 117"/>
                  <a:gd name="T44" fmla="*/ 4 w 75"/>
                  <a:gd name="T45" fmla="*/ 98 h 117"/>
                  <a:gd name="T46" fmla="*/ 10 w 75"/>
                  <a:gd name="T47" fmla="*/ 89 h 117"/>
                  <a:gd name="T48" fmla="*/ 18 w 75"/>
                  <a:gd name="T49" fmla="*/ 82 h 117"/>
                  <a:gd name="T50" fmla="*/ 27 w 75"/>
                  <a:gd name="T51" fmla="*/ 73 h 117"/>
                  <a:gd name="T52" fmla="*/ 39 w 75"/>
                  <a:gd name="T53" fmla="*/ 63 h 117"/>
                  <a:gd name="T54" fmla="*/ 47 w 75"/>
                  <a:gd name="T55" fmla="*/ 54 h 117"/>
                  <a:gd name="T56" fmla="*/ 53 w 75"/>
                  <a:gd name="T57" fmla="*/ 48 h 117"/>
                  <a:gd name="T58" fmla="*/ 56 w 75"/>
                  <a:gd name="T59" fmla="*/ 42 h 117"/>
                  <a:gd name="T60" fmla="*/ 58 w 75"/>
                  <a:gd name="T61" fmla="*/ 37 h 117"/>
                  <a:gd name="T62" fmla="*/ 59 w 75"/>
                  <a:gd name="T63" fmla="*/ 31 h 117"/>
                  <a:gd name="T64" fmla="*/ 58 w 75"/>
                  <a:gd name="T65" fmla="*/ 27 h 117"/>
                  <a:gd name="T66" fmla="*/ 57 w 75"/>
                  <a:gd name="T67" fmla="*/ 23 h 117"/>
                  <a:gd name="T68" fmla="*/ 54 w 75"/>
                  <a:gd name="T69" fmla="*/ 18 h 117"/>
                  <a:gd name="T70" fmla="*/ 49 w 75"/>
                  <a:gd name="T71" fmla="*/ 15 h 117"/>
                  <a:gd name="T72" fmla="*/ 44 w 75"/>
                  <a:gd name="T73" fmla="*/ 14 h 117"/>
                  <a:gd name="T74" fmla="*/ 38 w 75"/>
                  <a:gd name="T75" fmla="*/ 13 h 117"/>
                  <a:gd name="T76" fmla="*/ 32 w 75"/>
                  <a:gd name="T77" fmla="*/ 14 h 117"/>
                  <a:gd name="T78" fmla="*/ 27 w 75"/>
                  <a:gd name="T79" fmla="*/ 15 h 117"/>
                  <a:gd name="T80" fmla="*/ 23 w 75"/>
                  <a:gd name="T81" fmla="*/ 18 h 117"/>
                  <a:gd name="T82" fmla="*/ 20 w 75"/>
                  <a:gd name="T83" fmla="*/ 21 h 117"/>
                  <a:gd name="T84" fmla="*/ 19 w 75"/>
                  <a:gd name="T85" fmla="*/ 25 h 117"/>
                  <a:gd name="T86" fmla="*/ 18 w 75"/>
                  <a:gd name="T87" fmla="*/ 29 h 117"/>
                  <a:gd name="T88" fmla="*/ 16 w 75"/>
                  <a:gd name="T89" fmla="*/ 33 h 117"/>
                  <a:gd name="T90" fmla="*/ 1 w 75"/>
                  <a:gd name="T91" fmla="*/ 31 h 117"/>
                  <a:gd name="T92" fmla="*/ 4 w 75"/>
                  <a:gd name="T93" fmla="*/ 17 h 117"/>
                  <a:gd name="T94" fmla="*/ 12 w 75"/>
                  <a:gd name="T95" fmla="*/ 7 h 117"/>
                  <a:gd name="T96" fmla="*/ 24 w 75"/>
                  <a:gd name="T97" fmla="*/ 2 h 117"/>
                  <a:gd name="T98" fmla="*/ 38 w 75"/>
                  <a:gd name="T9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 h="117">
                    <a:moveTo>
                      <a:pt x="38" y="0"/>
                    </a:moveTo>
                    <a:lnTo>
                      <a:pt x="54" y="2"/>
                    </a:lnTo>
                    <a:lnTo>
                      <a:pt x="65" y="8"/>
                    </a:lnTo>
                    <a:lnTo>
                      <a:pt x="72" y="19"/>
                    </a:lnTo>
                    <a:lnTo>
                      <a:pt x="74" y="31"/>
                    </a:lnTo>
                    <a:lnTo>
                      <a:pt x="73" y="38"/>
                    </a:lnTo>
                    <a:lnTo>
                      <a:pt x="72" y="45"/>
                    </a:lnTo>
                    <a:lnTo>
                      <a:pt x="68" y="52"/>
                    </a:lnTo>
                    <a:lnTo>
                      <a:pt x="63" y="60"/>
                    </a:lnTo>
                    <a:lnTo>
                      <a:pt x="55" y="68"/>
                    </a:lnTo>
                    <a:lnTo>
                      <a:pt x="43" y="79"/>
                    </a:lnTo>
                    <a:lnTo>
                      <a:pt x="36" y="84"/>
                    </a:lnTo>
                    <a:lnTo>
                      <a:pt x="32" y="88"/>
                    </a:lnTo>
                    <a:lnTo>
                      <a:pt x="28" y="91"/>
                    </a:lnTo>
                    <a:lnTo>
                      <a:pt x="25" y="94"/>
                    </a:lnTo>
                    <a:lnTo>
                      <a:pt x="22" y="97"/>
                    </a:lnTo>
                    <a:lnTo>
                      <a:pt x="20" y="101"/>
                    </a:lnTo>
                    <a:lnTo>
                      <a:pt x="75" y="101"/>
                    </a:lnTo>
                    <a:lnTo>
                      <a:pt x="75" y="117"/>
                    </a:lnTo>
                    <a:lnTo>
                      <a:pt x="0" y="117"/>
                    </a:lnTo>
                    <a:lnTo>
                      <a:pt x="0" y="111"/>
                    </a:lnTo>
                    <a:lnTo>
                      <a:pt x="1" y="106"/>
                    </a:lnTo>
                    <a:lnTo>
                      <a:pt x="4" y="98"/>
                    </a:lnTo>
                    <a:lnTo>
                      <a:pt x="10" y="89"/>
                    </a:lnTo>
                    <a:lnTo>
                      <a:pt x="18" y="82"/>
                    </a:lnTo>
                    <a:lnTo>
                      <a:pt x="27" y="73"/>
                    </a:lnTo>
                    <a:lnTo>
                      <a:pt x="39" y="63"/>
                    </a:lnTo>
                    <a:lnTo>
                      <a:pt x="47" y="54"/>
                    </a:lnTo>
                    <a:lnTo>
                      <a:pt x="53" y="48"/>
                    </a:lnTo>
                    <a:lnTo>
                      <a:pt x="56" y="42"/>
                    </a:lnTo>
                    <a:lnTo>
                      <a:pt x="58" y="37"/>
                    </a:lnTo>
                    <a:lnTo>
                      <a:pt x="59" y="31"/>
                    </a:lnTo>
                    <a:lnTo>
                      <a:pt x="58" y="27"/>
                    </a:lnTo>
                    <a:lnTo>
                      <a:pt x="57" y="23"/>
                    </a:lnTo>
                    <a:lnTo>
                      <a:pt x="54" y="18"/>
                    </a:lnTo>
                    <a:lnTo>
                      <a:pt x="49" y="15"/>
                    </a:lnTo>
                    <a:lnTo>
                      <a:pt x="44" y="14"/>
                    </a:lnTo>
                    <a:lnTo>
                      <a:pt x="38" y="13"/>
                    </a:lnTo>
                    <a:lnTo>
                      <a:pt x="32" y="14"/>
                    </a:lnTo>
                    <a:lnTo>
                      <a:pt x="27" y="15"/>
                    </a:lnTo>
                    <a:lnTo>
                      <a:pt x="23" y="18"/>
                    </a:lnTo>
                    <a:lnTo>
                      <a:pt x="20" y="21"/>
                    </a:lnTo>
                    <a:lnTo>
                      <a:pt x="19" y="25"/>
                    </a:lnTo>
                    <a:lnTo>
                      <a:pt x="18" y="29"/>
                    </a:lnTo>
                    <a:lnTo>
                      <a:pt x="16" y="33"/>
                    </a:lnTo>
                    <a:lnTo>
                      <a:pt x="1" y="31"/>
                    </a:lnTo>
                    <a:lnTo>
                      <a:pt x="4" y="17"/>
                    </a:lnTo>
                    <a:lnTo>
                      <a:pt x="12" y="7"/>
                    </a:lnTo>
                    <a:lnTo>
                      <a:pt x="24"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915"/>
              <p:cNvSpPr>
                <a:spLocks noEditPoints="1"/>
              </p:cNvSpPr>
              <p:nvPr/>
            </p:nvSpPr>
            <p:spPr bwMode="auto">
              <a:xfrm>
                <a:off x="4320" y="1957"/>
                <a:ext cx="39" cy="59"/>
              </a:xfrm>
              <a:custGeom>
                <a:avLst/>
                <a:gdLst>
                  <a:gd name="T0" fmla="*/ 38 w 76"/>
                  <a:gd name="T1" fmla="*/ 13 h 118"/>
                  <a:gd name="T2" fmla="*/ 34 w 76"/>
                  <a:gd name="T3" fmla="*/ 14 h 118"/>
                  <a:gd name="T4" fmla="*/ 29 w 76"/>
                  <a:gd name="T5" fmla="*/ 15 h 118"/>
                  <a:gd name="T6" fmla="*/ 26 w 76"/>
                  <a:gd name="T7" fmla="*/ 17 h 118"/>
                  <a:gd name="T8" fmla="*/ 23 w 76"/>
                  <a:gd name="T9" fmla="*/ 20 h 118"/>
                  <a:gd name="T10" fmla="*/ 18 w 76"/>
                  <a:gd name="T11" fmla="*/ 29 h 118"/>
                  <a:gd name="T12" fmla="*/ 16 w 76"/>
                  <a:gd name="T13" fmla="*/ 42 h 118"/>
                  <a:gd name="T14" fmla="*/ 15 w 76"/>
                  <a:gd name="T15" fmla="*/ 59 h 118"/>
                  <a:gd name="T16" fmla="*/ 16 w 76"/>
                  <a:gd name="T17" fmla="*/ 75 h 118"/>
                  <a:gd name="T18" fmla="*/ 18 w 76"/>
                  <a:gd name="T19" fmla="*/ 88 h 118"/>
                  <a:gd name="T20" fmla="*/ 22 w 76"/>
                  <a:gd name="T21" fmla="*/ 96 h 118"/>
                  <a:gd name="T22" fmla="*/ 26 w 76"/>
                  <a:gd name="T23" fmla="*/ 99 h 118"/>
                  <a:gd name="T24" fmla="*/ 29 w 76"/>
                  <a:gd name="T25" fmla="*/ 102 h 118"/>
                  <a:gd name="T26" fmla="*/ 34 w 76"/>
                  <a:gd name="T27" fmla="*/ 103 h 118"/>
                  <a:gd name="T28" fmla="*/ 38 w 76"/>
                  <a:gd name="T29" fmla="*/ 105 h 118"/>
                  <a:gd name="T30" fmla="*/ 44 w 76"/>
                  <a:gd name="T31" fmla="*/ 103 h 118"/>
                  <a:gd name="T32" fmla="*/ 48 w 76"/>
                  <a:gd name="T33" fmla="*/ 102 h 118"/>
                  <a:gd name="T34" fmla="*/ 51 w 76"/>
                  <a:gd name="T35" fmla="*/ 99 h 118"/>
                  <a:gd name="T36" fmla="*/ 54 w 76"/>
                  <a:gd name="T37" fmla="*/ 96 h 118"/>
                  <a:gd name="T38" fmla="*/ 59 w 76"/>
                  <a:gd name="T39" fmla="*/ 87 h 118"/>
                  <a:gd name="T40" fmla="*/ 61 w 76"/>
                  <a:gd name="T41" fmla="*/ 75 h 118"/>
                  <a:gd name="T42" fmla="*/ 61 w 76"/>
                  <a:gd name="T43" fmla="*/ 59 h 118"/>
                  <a:gd name="T44" fmla="*/ 61 w 76"/>
                  <a:gd name="T45" fmla="*/ 42 h 118"/>
                  <a:gd name="T46" fmla="*/ 59 w 76"/>
                  <a:gd name="T47" fmla="*/ 30 h 118"/>
                  <a:gd name="T48" fmla="*/ 54 w 76"/>
                  <a:gd name="T49" fmla="*/ 21 h 118"/>
                  <a:gd name="T50" fmla="*/ 51 w 76"/>
                  <a:gd name="T51" fmla="*/ 18 h 118"/>
                  <a:gd name="T52" fmla="*/ 48 w 76"/>
                  <a:gd name="T53" fmla="*/ 15 h 118"/>
                  <a:gd name="T54" fmla="*/ 44 w 76"/>
                  <a:gd name="T55" fmla="*/ 14 h 118"/>
                  <a:gd name="T56" fmla="*/ 38 w 76"/>
                  <a:gd name="T57" fmla="*/ 13 h 118"/>
                  <a:gd name="T58" fmla="*/ 38 w 76"/>
                  <a:gd name="T59" fmla="*/ 0 h 118"/>
                  <a:gd name="T60" fmla="*/ 45 w 76"/>
                  <a:gd name="T61" fmla="*/ 0 h 118"/>
                  <a:gd name="T62" fmla="*/ 50 w 76"/>
                  <a:gd name="T63" fmla="*/ 1 h 118"/>
                  <a:gd name="T64" fmla="*/ 56 w 76"/>
                  <a:gd name="T65" fmla="*/ 3 h 118"/>
                  <a:gd name="T66" fmla="*/ 60 w 76"/>
                  <a:gd name="T67" fmla="*/ 6 h 118"/>
                  <a:gd name="T68" fmla="*/ 64 w 76"/>
                  <a:gd name="T69" fmla="*/ 9 h 118"/>
                  <a:gd name="T70" fmla="*/ 68 w 76"/>
                  <a:gd name="T71" fmla="*/ 14 h 118"/>
                  <a:gd name="T72" fmla="*/ 70 w 76"/>
                  <a:gd name="T73" fmla="*/ 19 h 118"/>
                  <a:gd name="T74" fmla="*/ 72 w 76"/>
                  <a:gd name="T75" fmla="*/ 25 h 118"/>
                  <a:gd name="T76" fmla="*/ 74 w 76"/>
                  <a:gd name="T77" fmla="*/ 31 h 118"/>
                  <a:gd name="T78" fmla="*/ 76 w 76"/>
                  <a:gd name="T79" fmla="*/ 43 h 118"/>
                  <a:gd name="T80" fmla="*/ 76 w 76"/>
                  <a:gd name="T81" fmla="*/ 59 h 118"/>
                  <a:gd name="T82" fmla="*/ 75 w 76"/>
                  <a:gd name="T83" fmla="*/ 77 h 118"/>
                  <a:gd name="T84" fmla="*/ 72 w 76"/>
                  <a:gd name="T85" fmla="*/ 93 h 118"/>
                  <a:gd name="T86" fmla="*/ 68 w 76"/>
                  <a:gd name="T87" fmla="*/ 103 h 118"/>
                  <a:gd name="T88" fmla="*/ 60 w 76"/>
                  <a:gd name="T89" fmla="*/ 111 h 118"/>
                  <a:gd name="T90" fmla="*/ 50 w 76"/>
                  <a:gd name="T91" fmla="*/ 117 h 118"/>
                  <a:gd name="T92" fmla="*/ 38 w 76"/>
                  <a:gd name="T93" fmla="*/ 118 h 118"/>
                  <a:gd name="T94" fmla="*/ 28 w 76"/>
                  <a:gd name="T95" fmla="*/ 117 h 118"/>
                  <a:gd name="T96" fmla="*/ 19 w 76"/>
                  <a:gd name="T97" fmla="*/ 113 h 118"/>
                  <a:gd name="T98" fmla="*/ 12 w 76"/>
                  <a:gd name="T99" fmla="*/ 107 h 118"/>
                  <a:gd name="T100" fmla="*/ 5 w 76"/>
                  <a:gd name="T101" fmla="*/ 95 h 118"/>
                  <a:gd name="T102" fmla="*/ 2 w 76"/>
                  <a:gd name="T103" fmla="*/ 78 h 118"/>
                  <a:gd name="T104" fmla="*/ 0 w 76"/>
                  <a:gd name="T105" fmla="*/ 59 h 118"/>
                  <a:gd name="T106" fmla="*/ 1 w 76"/>
                  <a:gd name="T107" fmla="*/ 40 h 118"/>
                  <a:gd name="T108" fmla="*/ 4 w 76"/>
                  <a:gd name="T109" fmla="*/ 25 h 118"/>
                  <a:gd name="T110" fmla="*/ 10 w 76"/>
                  <a:gd name="T111" fmla="*/ 14 h 118"/>
                  <a:gd name="T112" fmla="*/ 17 w 76"/>
                  <a:gd name="T113" fmla="*/ 5 h 118"/>
                  <a:gd name="T114" fmla="*/ 27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5"/>
                    </a:lnTo>
                    <a:lnTo>
                      <a:pt x="26" y="17"/>
                    </a:lnTo>
                    <a:lnTo>
                      <a:pt x="23" y="20"/>
                    </a:lnTo>
                    <a:lnTo>
                      <a:pt x="18" y="29"/>
                    </a:lnTo>
                    <a:lnTo>
                      <a:pt x="16" y="42"/>
                    </a:lnTo>
                    <a:lnTo>
                      <a:pt x="15" y="59"/>
                    </a:lnTo>
                    <a:lnTo>
                      <a:pt x="16" y="75"/>
                    </a:lnTo>
                    <a:lnTo>
                      <a:pt x="18" y="88"/>
                    </a:lnTo>
                    <a:lnTo>
                      <a:pt x="22" y="96"/>
                    </a:lnTo>
                    <a:lnTo>
                      <a:pt x="26" y="99"/>
                    </a:lnTo>
                    <a:lnTo>
                      <a:pt x="29" y="102"/>
                    </a:lnTo>
                    <a:lnTo>
                      <a:pt x="34" y="103"/>
                    </a:lnTo>
                    <a:lnTo>
                      <a:pt x="38" y="105"/>
                    </a:lnTo>
                    <a:lnTo>
                      <a:pt x="44" y="103"/>
                    </a:lnTo>
                    <a:lnTo>
                      <a:pt x="48" y="102"/>
                    </a:lnTo>
                    <a:lnTo>
                      <a:pt x="51" y="99"/>
                    </a:lnTo>
                    <a:lnTo>
                      <a:pt x="54" y="96"/>
                    </a:lnTo>
                    <a:lnTo>
                      <a:pt x="59" y="87"/>
                    </a:lnTo>
                    <a:lnTo>
                      <a:pt x="61" y="75"/>
                    </a:lnTo>
                    <a:lnTo>
                      <a:pt x="61" y="59"/>
                    </a:lnTo>
                    <a:lnTo>
                      <a:pt x="61" y="42"/>
                    </a:lnTo>
                    <a:lnTo>
                      <a:pt x="59" y="30"/>
                    </a:lnTo>
                    <a:lnTo>
                      <a:pt x="54" y="21"/>
                    </a:lnTo>
                    <a:lnTo>
                      <a:pt x="51" y="18"/>
                    </a:lnTo>
                    <a:lnTo>
                      <a:pt x="48" y="15"/>
                    </a:lnTo>
                    <a:lnTo>
                      <a:pt x="44" y="14"/>
                    </a:lnTo>
                    <a:lnTo>
                      <a:pt x="38" y="13"/>
                    </a:lnTo>
                    <a:close/>
                    <a:moveTo>
                      <a:pt x="38" y="0"/>
                    </a:moveTo>
                    <a:lnTo>
                      <a:pt x="45" y="0"/>
                    </a:lnTo>
                    <a:lnTo>
                      <a:pt x="50" y="1"/>
                    </a:lnTo>
                    <a:lnTo>
                      <a:pt x="56" y="3"/>
                    </a:lnTo>
                    <a:lnTo>
                      <a:pt x="60" y="6"/>
                    </a:lnTo>
                    <a:lnTo>
                      <a:pt x="64" y="9"/>
                    </a:lnTo>
                    <a:lnTo>
                      <a:pt x="68" y="14"/>
                    </a:lnTo>
                    <a:lnTo>
                      <a:pt x="70" y="19"/>
                    </a:lnTo>
                    <a:lnTo>
                      <a:pt x="72" y="25"/>
                    </a:lnTo>
                    <a:lnTo>
                      <a:pt x="74" y="31"/>
                    </a:lnTo>
                    <a:lnTo>
                      <a:pt x="76" y="43"/>
                    </a:lnTo>
                    <a:lnTo>
                      <a:pt x="76" y="59"/>
                    </a:lnTo>
                    <a:lnTo>
                      <a:pt x="75" y="77"/>
                    </a:lnTo>
                    <a:lnTo>
                      <a:pt x="72" y="93"/>
                    </a:lnTo>
                    <a:lnTo>
                      <a:pt x="68" y="103"/>
                    </a:lnTo>
                    <a:lnTo>
                      <a:pt x="60" y="111"/>
                    </a:lnTo>
                    <a:lnTo>
                      <a:pt x="50" y="117"/>
                    </a:lnTo>
                    <a:lnTo>
                      <a:pt x="38" y="118"/>
                    </a:lnTo>
                    <a:lnTo>
                      <a:pt x="28" y="117"/>
                    </a:lnTo>
                    <a:lnTo>
                      <a:pt x="19" y="113"/>
                    </a:lnTo>
                    <a:lnTo>
                      <a:pt x="12" y="107"/>
                    </a:lnTo>
                    <a:lnTo>
                      <a:pt x="5" y="95"/>
                    </a:lnTo>
                    <a:lnTo>
                      <a:pt x="2" y="78"/>
                    </a:lnTo>
                    <a:lnTo>
                      <a:pt x="0" y="59"/>
                    </a:lnTo>
                    <a:lnTo>
                      <a:pt x="1" y="40"/>
                    </a:lnTo>
                    <a:lnTo>
                      <a:pt x="4" y="25"/>
                    </a:lnTo>
                    <a:lnTo>
                      <a:pt x="10" y="14"/>
                    </a:lnTo>
                    <a:lnTo>
                      <a:pt x="17" y="5"/>
                    </a:lnTo>
                    <a:lnTo>
                      <a:pt x="27"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916"/>
              <p:cNvSpPr>
                <a:spLocks noChangeShapeType="1"/>
              </p:cNvSpPr>
              <p:nvPr/>
            </p:nvSpPr>
            <p:spPr bwMode="auto">
              <a:xfrm flipV="1">
                <a:off x="4622" y="1915"/>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917"/>
              <p:cNvSpPr>
                <a:spLocks noChangeShapeType="1"/>
              </p:cNvSpPr>
              <p:nvPr/>
            </p:nvSpPr>
            <p:spPr bwMode="auto">
              <a:xfrm>
                <a:off x="4622" y="75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918"/>
              <p:cNvSpPr>
                <a:spLocks noEditPoints="1"/>
              </p:cNvSpPr>
              <p:nvPr/>
            </p:nvSpPr>
            <p:spPr bwMode="auto">
              <a:xfrm>
                <a:off x="4577" y="1958"/>
                <a:ext cx="41" cy="58"/>
              </a:xfrm>
              <a:custGeom>
                <a:avLst/>
                <a:gdLst>
                  <a:gd name="T0" fmla="*/ 52 w 82"/>
                  <a:gd name="T1" fmla="*/ 29 h 116"/>
                  <a:gd name="T2" fmla="*/ 18 w 82"/>
                  <a:gd name="T3" fmla="*/ 73 h 116"/>
                  <a:gd name="T4" fmla="*/ 52 w 82"/>
                  <a:gd name="T5" fmla="*/ 73 h 116"/>
                  <a:gd name="T6" fmla="*/ 52 w 82"/>
                  <a:gd name="T7" fmla="*/ 29 h 116"/>
                  <a:gd name="T8" fmla="*/ 57 w 82"/>
                  <a:gd name="T9" fmla="*/ 0 h 116"/>
                  <a:gd name="T10" fmla="*/ 67 w 82"/>
                  <a:gd name="T11" fmla="*/ 0 h 116"/>
                  <a:gd name="T12" fmla="*/ 67 w 82"/>
                  <a:gd name="T13" fmla="*/ 73 h 116"/>
                  <a:gd name="T14" fmla="*/ 82 w 82"/>
                  <a:gd name="T15" fmla="*/ 73 h 116"/>
                  <a:gd name="T16" fmla="*/ 82 w 82"/>
                  <a:gd name="T17" fmla="*/ 88 h 116"/>
                  <a:gd name="T18" fmla="*/ 67 w 82"/>
                  <a:gd name="T19" fmla="*/ 88 h 116"/>
                  <a:gd name="T20" fmla="*/ 67 w 82"/>
                  <a:gd name="T21" fmla="*/ 116 h 116"/>
                  <a:gd name="T22" fmla="*/ 52 w 82"/>
                  <a:gd name="T23" fmla="*/ 116 h 116"/>
                  <a:gd name="T24" fmla="*/ 52 w 82"/>
                  <a:gd name="T25" fmla="*/ 88 h 116"/>
                  <a:gd name="T26" fmla="*/ 0 w 82"/>
                  <a:gd name="T27" fmla="*/ 88 h 116"/>
                  <a:gd name="T28" fmla="*/ 0 w 82"/>
                  <a:gd name="T29" fmla="*/ 73 h 116"/>
                  <a:gd name="T30" fmla="*/ 57 w 82"/>
                  <a:gd name="T3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116">
                    <a:moveTo>
                      <a:pt x="52" y="29"/>
                    </a:moveTo>
                    <a:lnTo>
                      <a:pt x="18" y="73"/>
                    </a:lnTo>
                    <a:lnTo>
                      <a:pt x="52" y="73"/>
                    </a:lnTo>
                    <a:lnTo>
                      <a:pt x="52" y="29"/>
                    </a:lnTo>
                    <a:close/>
                    <a:moveTo>
                      <a:pt x="57" y="0"/>
                    </a:moveTo>
                    <a:lnTo>
                      <a:pt x="67" y="0"/>
                    </a:lnTo>
                    <a:lnTo>
                      <a:pt x="67" y="73"/>
                    </a:lnTo>
                    <a:lnTo>
                      <a:pt x="82" y="73"/>
                    </a:lnTo>
                    <a:lnTo>
                      <a:pt x="82" y="88"/>
                    </a:lnTo>
                    <a:lnTo>
                      <a:pt x="67" y="88"/>
                    </a:lnTo>
                    <a:lnTo>
                      <a:pt x="67" y="116"/>
                    </a:lnTo>
                    <a:lnTo>
                      <a:pt x="52" y="116"/>
                    </a:lnTo>
                    <a:lnTo>
                      <a:pt x="52" y="88"/>
                    </a:lnTo>
                    <a:lnTo>
                      <a:pt x="0" y="88"/>
                    </a:lnTo>
                    <a:lnTo>
                      <a:pt x="0" y="73"/>
                    </a:lnTo>
                    <a:lnTo>
                      <a:pt x="5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919"/>
              <p:cNvSpPr>
                <a:spLocks noEditPoints="1"/>
              </p:cNvSpPr>
              <p:nvPr/>
            </p:nvSpPr>
            <p:spPr bwMode="auto">
              <a:xfrm>
                <a:off x="4625" y="1957"/>
                <a:ext cx="38" cy="59"/>
              </a:xfrm>
              <a:custGeom>
                <a:avLst/>
                <a:gdLst>
                  <a:gd name="T0" fmla="*/ 38 w 76"/>
                  <a:gd name="T1" fmla="*/ 13 h 118"/>
                  <a:gd name="T2" fmla="*/ 34 w 76"/>
                  <a:gd name="T3" fmla="*/ 14 h 118"/>
                  <a:gd name="T4" fmla="*/ 29 w 76"/>
                  <a:gd name="T5" fmla="*/ 15 h 118"/>
                  <a:gd name="T6" fmla="*/ 25 w 76"/>
                  <a:gd name="T7" fmla="*/ 17 h 118"/>
                  <a:gd name="T8" fmla="*/ 22 w 76"/>
                  <a:gd name="T9" fmla="*/ 20 h 118"/>
                  <a:gd name="T10" fmla="*/ 18 w 76"/>
                  <a:gd name="T11" fmla="*/ 29 h 118"/>
                  <a:gd name="T12" fmla="*/ 16 w 76"/>
                  <a:gd name="T13" fmla="*/ 42 h 118"/>
                  <a:gd name="T14" fmla="*/ 15 w 76"/>
                  <a:gd name="T15" fmla="*/ 59 h 118"/>
                  <a:gd name="T16" fmla="*/ 16 w 76"/>
                  <a:gd name="T17" fmla="*/ 75 h 118"/>
                  <a:gd name="T18" fmla="*/ 18 w 76"/>
                  <a:gd name="T19" fmla="*/ 88 h 118"/>
                  <a:gd name="T20" fmla="*/ 22 w 76"/>
                  <a:gd name="T21" fmla="*/ 96 h 118"/>
                  <a:gd name="T22" fmla="*/ 25 w 76"/>
                  <a:gd name="T23" fmla="*/ 99 h 118"/>
                  <a:gd name="T24" fmla="*/ 29 w 76"/>
                  <a:gd name="T25" fmla="*/ 102 h 118"/>
                  <a:gd name="T26" fmla="*/ 34 w 76"/>
                  <a:gd name="T27" fmla="*/ 103 h 118"/>
                  <a:gd name="T28" fmla="*/ 38 w 76"/>
                  <a:gd name="T29" fmla="*/ 105 h 118"/>
                  <a:gd name="T30" fmla="*/ 42 w 76"/>
                  <a:gd name="T31" fmla="*/ 103 h 118"/>
                  <a:gd name="T32" fmla="*/ 47 w 76"/>
                  <a:gd name="T33" fmla="*/ 102 h 118"/>
                  <a:gd name="T34" fmla="*/ 51 w 76"/>
                  <a:gd name="T35" fmla="*/ 99 h 118"/>
                  <a:gd name="T36" fmla="*/ 54 w 76"/>
                  <a:gd name="T37" fmla="*/ 96 h 118"/>
                  <a:gd name="T38" fmla="*/ 58 w 76"/>
                  <a:gd name="T39" fmla="*/ 87 h 118"/>
                  <a:gd name="T40" fmla="*/ 60 w 76"/>
                  <a:gd name="T41" fmla="*/ 75 h 118"/>
                  <a:gd name="T42" fmla="*/ 61 w 76"/>
                  <a:gd name="T43" fmla="*/ 59 h 118"/>
                  <a:gd name="T44" fmla="*/ 60 w 76"/>
                  <a:gd name="T45" fmla="*/ 42 h 118"/>
                  <a:gd name="T46" fmla="*/ 58 w 76"/>
                  <a:gd name="T47" fmla="*/ 30 h 118"/>
                  <a:gd name="T48" fmla="*/ 54 w 76"/>
                  <a:gd name="T49" fmla="*/ 21 h 118"/>
                  <a:gd name="T50" fmla="*/ 51 w 76"/>
                  <a:gd name="T51" fmla="*/ 18 h 118"/>
                  <a:gd name="T52" fmla="*/ 47 w 76"/>
                  <a:gd name="T53" fmla="*/ 15 h 118"/>
                  <a:gd name="T54" fmla="*/ 42 w 76"/>
                  <a:gd name="T55" fmla="*/ 14 h 118"/>
                  <a:gd name="T56" fmla="*/ 38 w 76"/>
                  <a:gd name="T57" fmla="*/ 13 h 118"/>
                  <a:gd name="T58" fmla="*/ 38 w 76"/>
                  <a:gd name="T59" fmla="*/ 0 h 118"/>
                  <a:gd name="T60" fmla="*/ 45 w 76"/>
                  <a:gd name="T61" fmla="*/ 0 h 118"/>
                  <a:gd name="T62" fmla="*/ 50 w 76"/>
                  <a:gd name="T63" fmla="*/ 1 h 118"/>
                  <a:gd name="T64" fmla="*/ 56 w 76"/>
                  <a:gd name="T65" fmla="*/ 3 h 118"/>
                  <a:gd name="T66" fmla="*/ 60 w 76"/>
                  <a:gd name="T67" fmla="*/ 6 h 118"/>
                  <a:gd name="T68" fmla="*/ 63 w 76"/>
                  <a:gd name="T69" fmla="*/ 9 h 118"/>
                  <a:gd name="T70" fmla="*/ 66 w 76"/>
                  <a:gd name="T71" fmla="*/ 14 h 118"/>
                  <a:gd name="T72" fmla="*/ 70 w 76"/>
                  <a:gd name="T73" fmla="*/ 19 h 118"/>
                  <a:gd name="T74" fmla="*/ 72 w 76"/>
                  <a:gd name="T75" fmla="*/ 25 h 118"/>
                  <a:gd name="T76" fmla="*/ 74 w 76"/>
                  <a:gd name="T77" fmla="*/ 31 h 118"/>
                  <a:gd name="T78" fmla="*/ 75 w 76"/>
                  <a:gd name="T79" fmla="*/ 43 h 118"/>
                  <a:gd name="T80" fmla="*/ 76 w 76"/>
                  <a:gd name="T81" fmla="*/ 59 h 118"/>
                  <a:gd name="T82" fmla="*/ 75 w 76"/>
                  <a:gd name="T83" fmla="*/ 77 h 118"/>
                  <a:gd name="T84" fmla="*/ 72 w 76"/>
                  <a:gd name="T85" fmla="*/ 93 h 118"/>
                  <a:gd name="T86" fmla="*/ 66 w 76"/>
                  <a:gd name="T87" fmla="*/ 103 h 118"/>
                  <a:gd name="T88" fmla="*/ 60 w 76"/>
                  <a:gd name="T89" fmla="*/ 111 h 118"/>
                  <a:gd name="T90" fmla="*/ 50 w 76"/>
                  <a:gd name="T91" fmla="*/ 117 h 118"/>
                  <a:gd name="T92" fmla="*/ 38 w 76"/>
                  <a:gd name="T93" fmla="*/ 118 h 118"/>
                  <a:gd name="T94" fmla="*/ 27 w 76"/>
                  <a:gd name="T95" fmla="*/ 117 h 118"/>
                  <a:gd name="T96" fmla="*/ 18 w 76"/>
                  <a:gd name="T97" fmla="*/ 113 h 118"/>
                  <a:gd name="T98" fmla="*/ 12 w 76"/>
                  <a:gd name="T99" fmla="*/ 107 h 118"/>
                  <a:gd name="T100" fmla="*/ 5 w 76"/>
                  <a:gd name="T101" fmla="*/ 95 h 118"/>
                  <a:gd name="T102" fmla="*/ 1 w 76"/>
                  <a:gd name="T103" fmla="*/ 78 h 118"/>
                  <a:gd name="T104" fmla="*/ 0 w 76"/>
                  <a:gd name="T105" fmla="*/ 59 h 118"/>
                  <a:gd name="T106" fmla="*/ 1 w 76"/>
                  <a:gd name="T107" fmla="*/ 40 h 118"/>
                  <a:gd name="T108" fmla="*/ 4 w 76"/>
                  <a:gd name="T109" fmla="*/ 25 h 118"/>
                  <a:gd name="T110" fmla="*/ 10 w 76"/>
                  <a:gd name="T111" fmla="*/ 14 h 118"/>
                  <a:gd name="T112" fmla="*/ 17 w 76"/>
                  <a:gd name="T113" fmla="*/ 5 h 118"/>
                  <a:gd name="T114" fmla="*/ 26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5"/>
                    </a:lnTo>
                    <a:lnTo>
                      <a:pt x="25" y="17"/>
                    </a:lnTo>
                    <a:lnTo>
                      <a:pt x="22" y="20"/>
                    </a:lnTo>
                    <a:lnTo>
                      <a:pt x="18" y="29"/>
                    </a:lnTo>
                    <a:lnTo>
                      <a:pt x="16" y="42"/>
                    </a:lnTo>
                    <a:lnTo>
                      <a:pt x="15" y="59"/>
                    </a:lnTo>
                    <a:lnTo>
                      <a:pt x="16" y="75"/>
                    </a:lnTo>
                    <a:lnTo>
                      <a:pt x="18" y="88"/>
                    </a:lnTo>
                    <a:lnTo>
                      <a:pt x="22" y="96"/>
                    </a:lnTo>
                    <a:lnTo>
                      <a:pt x="25" y="99"/>
                    </a:lnTo>
                    <a:lnTo>
                      <a:pt x="29" y="102"/>
                    </a:lnTo>
                    <a:lnTo>
                      <a:pt x="34" y="103"/>
                    </a:lnTo>
                    <a:lnTo>
                      <a:pt x="38" y="105"/>
                    </a:lnTo>
                    <a:lnTo>
                      <a:pt x="42" y="103"/>
                    </a:lnTo>
                    <a:lnTo>
                      <a:pt x="47" y="102"/>
                    </a:lnTo>
                    <a:lnTo>
                      <a:pt x="51" y="99"/>
                    </a:lnTo>
                    <a:lnTo>
                      <a:pt x="54" y="96"/>
                    </a:lnTo>
                    <a:lnTo>
                      <a:pt x="58" y="87"/>
                    </a:lnTo>
                    <a:lnTo>
                      <a:pt x="60" y="75"/>
                    </a:lnTo>
                    <a:lnTo>
                      <a:pt x="61" y="59"/>
                    </a:lnTo>
                    <a:lnTo>
                      <a:pt x="60" y="42"/>
                    </a:lnTo>
                    <a:lnTo>
                      <a:pt x="58" y="30"/>
                    </a:lnTo>
                    <a:lnTo>
                      <a:pt x="54" y="21"/>
                    </a:lnTo>
                    <a:lnTo>
                      <a:pt x="51" y="18"/>
                    </a:lnTo>
                    <a:lnTo>
                      <a:pt x="47" y="15"/>
                    </a:lnTo>
                    <a:lnTo>
                      <a:pt x="42" y="14"/>
                    </a:lnTo>
                    <a:lnTo>
                      <a:pt x="38" y="13"/>
                    </a:lnTo>
                    <a:close/>
                    <a:moveTo>
                      <a:pt x="38" y="0"/>
                    </a:moveTo>
                    <a:lnTo>
                      <a:pt x="45" y="0"/>
                    </a:lnTo>
                    <a:lnTo>
                      <a:pt x="50" y="1"/>
                    </a:lnTo>
                    <a:lnTo>
                      <a:pt x="56" y="3"/>
                    </a:lnTo>
                    <a:lnTo>
                      <a:pt x="60" y="6"/>
                    </a:lnTo>
                    <a:lnTo>
                      <a:pt x="63" y="9"/>
                    </a:lnTo>
                    <a:lnTo>
                      <a:pt x="66" y="14"/>
                    </a:lnTo>
                    <a:lnTo>
                      <a:pt x="70" y="19"/>
                    </a:lnTo>
                    <a:lnTo>
                      <a:pt x="72" y="25"/>
                    </a:lnTo>
                    <a:lnTo>
                      <a:pt x="74" y="31"/>
                    </a:lnTo>
                    <a:lnTo>
                      <a:pt x="75" y="43"/>
                    </a:lnTo>
                    <a:lnTo>
                      <a:pt x="76" y="59"/>
                    </a:lnTo>
                    <a:lnTo>
                      <a:pt x="75" y="77"/>
                    </a:lnTo>
                    <a:lnTo>
                      <a:pt x="72" y="93"/>
                    </a:lnTo>
                    <a:lnTo>
                      <a:pt x="66" y="103"/>
                    </a:lnTo>
                    <a:lnTo>
                      <a:pt x="60" y="111"/>
                    </a:lnTo>
                    <a:lnTo>
                      <a:pt x="50" y="117"/>
                    </a:lnTo>
                    <a:lnTo>
                      <a:pt x="38" y="118"/>
                    </a:lnTo>
                    <a:lnTo>
                      <a:pt x="27" y="117"/>
                    </a:lnTo>
                    <a:lnTo>
                      <a:pt x="18" y="113"/>
                    </a:lnTo>
                    <a:lnTo>
                      <a:pt x="12" y="107"/>
                    </a:lnTo>
                    <a:lnTo>
                      <a:pt x="5" y="95"/>
                    </a:lnTo>
                    <a:lnTo>
                      <a:pt x="1" y="78"/>
                    </a:lnTo>
                    <a:lnTo>
                      <a:pt x="0" y="59"/>
                    </a:lnTo>
                    <a:lnTo>
                      <a:pt x="1" y="40"/>
                    </a:lnTo>
                    <a:lnTo>
                      <a:pt x="4" y="25"/>
                    </a:lnTo>
                    <a:lnTo>
                      <a:pt x="10" y="14"/>
                    </a:lnTo>
                    <a:lnTo>
                      <a:pt x="17" y="5"/>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920"/>
              <p:cNvSpPr>
                <a:spLocks noChangeShapeType="1"/>
              </p:cNvSpPr>
              <p:nvPr/>
            </p:nvSpPr>
            <p:spPr bwMode="auto">
              <a:xfrm flipV="1">
                <a:off x="4926" y="1915"/>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921"/>
              <p:cNvSpPr>
                <a:spLocks noChangeShapeType="1"/>
              </p:cNvSpPr>
              <p:nvPr/>
            </p:nvSpPr>
            <p:spPr bwMode="auto">
              <a:xfrm>
                <a:off x="4926" y="75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922"/>
              <p:cNvSpPr>
                <a:spLocks noEditPoints="1"/>
              </p:cNvSpPr>
              <p:nvPr/>
            </p:nvSpPr>
            <p:spPr bwMode="auto">
              <a:xfrm>
                <a:off x="4883" y="1957"/>
                <a:ext cx="39" cy="59"/>
              </a:xfrm>
              <a:custGeom>
                <a:avLst/>
                <a:gdLst>
                  <a:gd name="T0" fmla="*/ 33 w 78"/>
                  <a:gd name="T1" fmla="*/ 54 h 118"/>
                  <a:gd name="T2" fmla="*/ 22 w 78"/>
                  <a:gd name="T3" fmla="*/ 60 h 118"/>
                  <a:gd name="T4" fmla="*/ 16 w 78"/>
                  <a:gd name="T5" fmla="*/ 67 h 118"/>
                  <a:gd name="T6" fmla="*/ 15 w 78"/>
                  <a:gd name="T7" fmla="*/ 77 h 118"/>
                  <a:gd name="T8" fmla="*/ 19 w 78"/>
                  <a:gd name="T9" fmla="*/ 91 h 118"/>
                  <a:gd name="T10" fmla="*/ 23 w 78"/>
                  <a:gd name="T11" fmla="*/ 98 h 118"/>
                  <a:gd name="T12" fmla="*/ 31 w 78"/>
                  <a:gd name="T13" fmla="*/ 102 h 118"/>
                  <a:gd name="T14" fmla="*/ 39 w 78"/>
                  <a:gd name="T15" fmla="*/ 105 h 118"/>
                  <a:gd name="T16" fmla="*/ 49 w 78"/>
                  <a:gd name="T17" fmla="*/ 102 h 118"/>
                  <a:gd name="T18" fmla="*/ 56 w 78"/>
                  <a:gd name="T19" fmla="*/ 97 h 118"/>
                  <a:gd name="T20" fmla="*/ 62 w 78"/>
                  <a:gd name="T21" fmla="*/ 78 h 118"/>
                  <a:gd name="T22" fmla="*/ 56 w 78"/>
                  <a:gd name="T23" fmla="*/ 60 h 118"/>
                  <a:gd name="T24" fmla="*/ 49 w 78"/>
                  <a:gd name="T25" fmla="*/ 55 h 118"/>
                  <a:gd name="T26" fmla="*/ 39 w 78"/>
                  <a:gd name="T27" fmla="*/ 53 h 118"/>
                  <a:gd name="T28" fmla="*/ 55 w 78"/>
                  <a:gd name="T29" fmla="*/ 1 h 118"/>
                  <a:gd name="T30" fmla="*/ 72 w 78"/>
                  <a:gd name="T31" fmla="*/ 17 h 118"/>
                  <a:gd name="T32" fmla="*/ 60 w 78"/>
                  <a:gd name="T33" fmla="*/ 31 h 118"/>
                  <a:gd name="T34" fmla="*/ 58 w 78"/>
                  <a:gd name="T35" fmla="*/ 23 h 118"/>
                  <a:gd name="T36" fmla="*/ 51 w 78"/>
                  <a:gd name="T37" fmla="*/ 16 h 118"/>
                  <a:gd name="T38" fmla="*/ 41 w 78"/>
                  <a:gd name="T39" fmla="*/ 13 h 118"/>
                  <a:gd name="T40" fmla="*/ 28 w 78"/>
                  <a:gd name="T41" fmla="*/ 16 h 118"/>
                  <a:gd name="T42" fmla="*/ 22 w 78"/>
                  <a:gd name="T43" fmla="*/ 24 h 118"/>
                  <a:gd name="T44" fmla="*/ 16 w 78"/>
                  <a:gd name="T45" fmla="*/ 40 h 118"/>
                  <a:gd name="T46" fmla="*/ 19 w 78"/>
                  <a:gd name="T47" fmla="*/ 51 h 118"/>
                  <a:gd name="T48" fmla="*/ 27 w 78"/>
                  <a:gd name="T49" fmla="*/ 43 h 118"/>
                  <a:gd name="T50" fmla="*/ 38 w 78"/>
                  <a:gd name="T51" fmla="*/ 40 h 118"/>
                  <a:gd name="T52" fmla="*/ 57 w 78"/>
                  <a:gd name="T53" fmla="*/ 42 h 118"/>
                  <a:gd name="T54" fmla="*/ 75 w 78"/>
                  <a:gd name="T55" fmla="*/ 63 h 118"/>
                  <a:gd name="T56" fmla="*/ 76 w 78"/>
                  <a:gd name="T57" fmla="*/ 88 h 118"/>
                  <a:gd name="T58" fmla="*/ 69 w 78"/>
                  <a:gd name="T59" fmla="*/ 105 h 118"/>
                  <a:gd name="T60" fmla="*/ 60 w 78"/>
                  <a:gd name="T61" fmla="*/ 113 h 118"/>
                  <a:gd name="T62" fmla="*/ 40 w 78"/>
                  <a:gd name="T63" fmla="*/ 118 h 118"/>
                  <a:gd name="T64" fmla="*/ 20 w 78"/>
                  <a:gd name="T65" fmla="*/ 112 h 118"/>
                  <a:gd name="T66" fmla="*/ 4 w 78"/>
                  <a:gd name="T67" fmla="*/ 94 h 118"/>
                  <a:gd name="T68" fmla="*/ 0 w 78"/>
                  <a:gd name="T69" fmla="*/ 62 h 118"/>
                  <a:gd name="T70" fmla="*/ 5 w 78"/>
                  <a:gd name="T71" fmla="*/ 25 h 118"/>
                  <a:gd name="T72" fmla="*/ 21 w 78"/>
                  <a:gd name="T73" fmla="*/ 5 h 118"/>
                  <a:gd name="T74" fmla="*/ 43 w 78"/>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8">
                    <a:moveTo>
                      <a:pt x="39" y="53"/>
                    </a:moveTo>
                    <a:lnTo>
                      <a:pt x="33" y="54"/>
                    </a:lnTo>
                    <a:lnTo>
                      <a:pt x="27" y="56"/>
                    </a:lnTo>
                    <a:lnTo>
                      <a:pt x="22" y="60"/>
                    </a:lnTo>
                    <a:lnTo>
                      <a:pt x="19" y="64"/>
                    </a:lnTo>
                    <a:lnTo>
                      <a:pt x="16" y="67"/>
                    </a:lnTo>
                    <a:lnTo>
                      <a:pt x="15" y="73"/>
                    </a:lnTo>
                    <a:lnTo>
                      <a:pt x="15" y="77"/>
                    </a:lnTo>
                    <a:lnTo>
                      <a:pt x="15" y="85"/>
                    </a:lnTo>
                    <a:lnTo>
                      <a:pt x="19" y="91"/>
                    </a:lnTo>
                    <a:lnTo>
                      <a:pt x="21" y="95"/>
                    </a:lnTo>
                    <a:lnTo>
                      <a:pt x="23" y="98"/>
                    </a:lnTo>
                    <a:lnTo>
                      <a:pt x="26" y="101"/>
                    </a:lnTo>
                    <a:lnTo>
                      <a:pt x="31" y="102"/>
                    </a:lnTo>
                    <a:lnTo>
                      <a:pt x="35" y="103"/>
                    </a:lnTo>
                    <a:lnTo>
                      <a:pt x="39" y="105"/>
                    </a:lnTo>
                    <a:lnTo>
                      <a:pt x="45" y="103"/>
                    </a:lnTo>
                    <a:lnTo>
                      <a:pt x="49" y="102"/>
                    </a:lnTo>
                    <a:lnTo>
                      <a:pt x="52" y="100"/>
                    </a:lnTo>
                    <a:lnTo>
                      <a:pt x="56" y="97"/>
                    </a:lnTo>
                    <a:lnTo>
                      <a:pt x="61" y="89"/>
                    </a:lnTo>
                    <a:lnTo>
                      <a:pt x="62" y="78"/>
                    </a:lnTo>
                    <a:lnTo>
                      <a:pt x="61" y="68"/>
                    </a:lnTo>
                    <a:lnTo>
                      <a:pt x="56" y="60"/>
                    </a:lnTo>
                    <a:lnTo>
                      <a:pt x="52" y="58"/>
                    </a:lnTo>
                    <a:lnTo>
                      <a:pt x="49" y="55"/>
                    </a:lnTo>
                    <a:lnTo>
                      <a:pt x="44" y="54"/>
                    </a:lnTo>
                    <a:lnTo>
                      <a:pt x="39" y="53"/>
                    </a:lnTo>
                    <a:close/>
                    <a:moveTo>
                      <a:pt x="43" y="0"/>
                    </a:moveTo>
                    <a:lnTo>
                      <a:pt x="55" y="1"/>
                    </a:lnTo>
                    <a:lnTo>
                      <a:pt x="66" y="7"/>
                    </a:lnTo>
                    <a:lnTo>
                      <a:pt x="72" y="17"/>
                    </a:lnTo>
                    <a:lnTo>
                      <a:pt x="75" y="30"/>
                    </a:lnTo>
                    <a:lnTo>
                      <a:pt x="60" y="31"/>
                    </a:lnTo>
                    <a:lnTo>
                      <a:pt x="59" y="26"/>
                    </a:lnTo>
                    <a:lnTo>
                      <a:pt x="58" y="23"/>
                    </a:lnTo>
                    <a:lnTo>
                      <a:pt x="56" y="19"/>
                    </a:lnTo>
                    <a:lnTo>
                      <a:pt x="51" y="16"/>
                    </a:lnTo>
                    <a:lnTo>
                      <a:pt x="47" y="14"/>
                    </a:lnTo>
                    <a:lnTo>
                      <a:pt x="41" y="13"/>
                    </a:lnTo>
                    <a:lnTo>
                      <a:pt x="35" y="14"/>
                    </a:lnTo>
                    <a:lnTo>
                      <a:pt x="28" y="16"/>
                    </a:lnTo>
                    <a:lnTo>
                      <a:pt x="25" y="19"/>
                    </a:lnTo>
                    <a:lnTo>
                      <a:pt x="22" y="24"/>
                    </a:lnTo>
                    <a:lnTo>
                      <a:pt x="19" y="29"/>
                    </a:lnTo>
                    <a:lnTo>
                      <a:pt x="16" y="40"/>
                    </a:lnTo>
                    <a:lnTo>
                      <a:pt x="15" y="55"/>
                    </a:lnTo>
                    <a:lnTo>
                      <a:pt x="19" y="51"/>
                    </a:lnTo>
                    <a:lnTo>
                      <a:pt x="23" y="47"/>
                    </a:lnTo>
                    <a:lnTo>
                      <a:pt x="27" y="43"/>
                    </a:lnTo>
                    <a:lnTo>
                      <a:pt x="33" y="41"/>
                    </a:lnTo>
                    <a:lnTo>
                      <a:pt x="38" y="40"/>
                    </a:lnTo>
                    <a:lnTo>
                      <a:pt x="43" y="40"/>
                    </a:lnTo>
                    <a:lnTo>
                      <a:pt x="57" y="42"/>
                    </a:lnTo>
                    <a:lnTo>
                      <a:pt x="68" y="51"/>
                    </a:lnTo>
                    <a:lnTo>
                      <a:pt x="75" y="63"/>
                    </a:lnTo>
                    <a:lnTo>
                      <a:pt x="78" y="78"/>
                    </a:lnTo>
                    <a:lnTo>
                      <a:pt x="76" y="88"/>
                    </a:lnTo>
                    <a:lnTo>
                      <a:pt x="73" y="98"/>
                    </a:lnTo>
                    <a:lnTo>
                      <a:pt x="69" y="105"/>
                    </a:lnTo>
                    <a:lnTo>
                      <a:pt x="64" y="109"/>
                    </a:lnTo>
                    <a:lnTo>
                      <a:pt x="60" y="113"/>
                    </a:lnTo>
                    <a:lnTo>
                      <a:pt x="50" y="117"/>
                    </a:lnTo>
                    <a:lnTo>
                      <a:pt x="40" y="118"/>
                    </a:lnTo>
                    <a:lnTo>
                      <a:pt x="29" y="117"/>
                    </a:lnTo>
                    <a:lnTo>
                      <a:pt x="20" y="112"/>
                    </a:lnTo>
                    <a:lnTo>
                      <a:pt x="11" y="105"/>
                    </a:lnTo>
                    <a:lnTo>
                      <a:pt x="4" y="94"/>
                    </a:lnTo>
                    <a:lnTo>
                      <a:pt x="1" y="79"/>
                    </a:lnTo>
                    <a:lnTo>
                      <a:pt x="0" y="62"/>
                    </a:lnTo>
                    <a:lnTo>
                      <a:pt x="1" y="41"/>
                    </a:lnTo>
                    <a:lnTo>
                      <a:pt x="5" y="25"/>
                    </a:lnTo>
                    <a:lnTo>
                      <a:pt x="12" y="13"/>
                    </a:lnTo>
                    <a:lnTo>
                      <a:pt x="21" y="5"/>
                    </a:lnTo>
                    <a:lnTo>
                      <a:pt x="31"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923"/>
              <p:cNvSpPr>
                <a:spLocks noEditPoints="1"/>
              </p:cNvSpPr>
              <p:nvPr/>
            </p:nvSpPr>
            <p:spPr bwMode="auto">
              <a:xfrm>
                <a:off x="4929" y="1957"/>
                <a:ext cx="38" cy="59"/>
              </a:xfrm>
              <a:custGeom>
                <a:avLst/>
                <a:gdLst>
                  <a:gd name="T0" fmla="*/ 38 w 76"/>
                  <a:gd name="T1" fmla="*/ 13 h 118"/>
                  <a:gd name="T2" fmla="*/ 34 w 76"/>
                  <a:gd name="T3" fmla="*/ 14 h 118"/>
                  <a:gd name="T4" fmla="*/ 29 w 76"/>
                  <a:gd name="T5" fmla="*/ 15 h 118"/>
                  <a:gd name="T6" fmla="*/ 26 w 76"/>
                  <a:gd name="T7" fmla="*/ 17 h 118"/>
                  <a:gd name="T8" fmla="*/ 23 w 76"/>
                  <a:gd name="T9" fmla="*/ 20 h 118"/>
                  <a:gd name="T10" fmla="*/ 18 w 76"/>
                  <a:gd name="T11" fmla="*/ 29 h 118"/>
                  <a:gd name="T12" fmla="*/ 16 w 76"/>
                  <a:gd name="T13" fmla="*/ 42 h 118"/>
                  <a:gd name="T14" fmla="*/ 15 w 76"/>
                  <a:gd name="T15" fmla="*/ 59 h 118"/>
                  <a:gd name="T16" fmla="*/ 16 w 76"/>
                  <a:gd name="T17" fmla="*/ 75 h 118"/>
                  <a:gd name="T18" fmla="*/ 18 w 76"/>
                  <a:gd name="T19" fmla="*/ 88 h 118"/>
                  <a:gd name="T20" fmla="*/ 22 w 76"/>
                  <a:gd name="T21" fmla="*/ 96 h 118"/>
                  <a:gd name="T22" fmla="*/ 26 w 76"/>
                  <a:gd name="T23" fmla="*/ 99 h 118"/>
                  <a:gd name="T24" fmla="*/ 29 w 76"/>
                  <a:gd name="T25" fmla="*/ 102 h 118"/>
                  <a:gd name="T26" fmla="*/ 34 w 76"/>
                  <a:gd name="T27" fmla="*/ 103 h 118"/>
                  <a:gd name="T28" fmla="*/ 38 w 76"/>
                  <a:gd name="T29" fmla="*/ 105 h 118"/>
                  <a:gd name="T30" fmla="*/ 43 w 76"/>
                  <a:gd name="T31" fmla="*/ 103 h 118"/>
                  <a:gd name="T32" fmla="*/ 47 w 76"/>
                  <a:gd name="T33" fmla="*/ 102 h 118"/>
                  <a:gd name="T34" fmla="*/ 51 w 76"/>
                  <a:gd name="T35" fmla="*/ 99 h 118"/>
                  <a:gd name="T36" fmla="*/ 54 w 76"/>
                  <a:gd name="T37" fmla="*/ 96 h 118"/>
                  <a:gd name="T38" fmla="*/ 59 w 76"/>
                  <a:gd name="T39" fmla="*/ 87 h 118"/>
                  <a:gd name="T40" fmla="*/ 61 w 76"/>
                  <a:gd name="T41" fmla="*/ 75 h 118"/>
                  <a:gd name="T42" fmla="*/ 61 w 76"/>
                  <a:gd name="T43" fmla="*/ 59 h 118"/>
                  <a:gd name="T44" fmla="*/ 61 w 76"/>
                  <a:gd name="T45" fmla="*/ 42 h 118"/>
                  <a:gd name="T46" fmla="*/ 59 w 76"/>
                  <a:gd name="T47" fmla="*/ 30 h 118"/>
                  <a:gd name="T48" fmla="*/ 54 w 76"/>
                  <a:gd name="T49" fmla="*/ 21 h 118"/>
                  <a:gd name="T50" fmla="*/ 51 w 76"/>
                  <a:gd name="T51" fmla="*/ 18 h 118"/>
                  <a:gd name="T52" fmla="*/ 48 w 76"/>
                  <a:gd name="T53" fmla="*/ 15 h 118"/>
                  <a:gd name="T54" fmla="*/ 43 w 76"/>
                  <a:gd name="T55" fmla="*/ 14 h 118"/>
                  <a:gd name="T56" fmla="*/ 38 w 76"/>
                  <a:gd name="T57" fmla="*/ 13 h 118"/>
                  <a:gd name="T58" fmla="*/ 38 w 76"/>
                  <a:gd name="T59" fmla="*/ 0 h 118"/>
                  <a:gd name="T60" fmla="*/ 45 w 76"/>
                  <a:gd name="T61" fmla="*/ 0 h 118"/>
                  <a:gd name="T62" fmla="*/ 50 w 76"/>
                  <a:gd name="T63" fmla="*/ 1 h 118"/>
                  <a:gd name="T64" fmla="*/ 55 w 76"/>
                  <a:gd name="T65" fmla="*/ 3 h 118"/>
                  <a:gd name="T66" fmla="*/ 60 w 76"/>
                  <a:gd name="T67" fmla="*/ 6 h 118"/>
                  <a:gd name="T68" fmla="*/ 64 w 76"/>
                  <a:gd name="T69" fmla="*/ 9 h 118"/>
                  <a:gd name="T70" fmla="*/ 66 w 76"/>
                  <a:gd name="T71" fmla="*/ 14 h 118"/>
                  <a:gd name="T72" fmla="*/ 70 w 76"/>
                  <a:gd name="T73" fmla="*/ 19 h 118"/>
                  <a:gd name="T74" fmla="*/ 72 w 76"/>
                  <a:gd name="T75" fmla="*/ 25 h 118"/>
                  <a:gd name="T76" fmla="*/ 74 w 76"/>
                  <a:gd name="T77" fmla="*/ 31 h 118"/>
                  <a:gd name="T78" fmla="*/ 76 w 76"/>
                  <a:gd name="T79" fmla="*/ 43 h 118"/>
                  <a:gd name="T80" fmla="*/ 76 w 76"/>
                  <a:gd name="T81" fmla="*/ 59 h 118"/>
                  <a:gd name="T82" fmla="*/ 75 w 76"/>
                  <a:gd name="T83" fmla="*/ 77 h 118"/>
                  <a:gd name="T84" fmla="*/ 72 w 76"/>
                  <a:gd name="T85" fmla="*/ 93 h 118"/>
                  <a:gd name="T86" fmla="*/ 66 w 76"/>
                  <a:gd name="T87" fmla="*/ 103 h 118"/>
                  <a:gd name="T88" fmla="*/ 60 w 76"/>
                  <a:gd name="T89" fmla="*/ 111 h 118"/>
                  <a:gd name="T90" fmla="*/ 50 w 76"/>
                  <a:gd name="T91" fmla="*/ 117 h 118"/>
                  <a:gd name="T92" fmla="*/ 38 w 76"/>
                  <a:gd name="T93" fmla="*/ 118 h 118"/>
                  <a:gd name="T94" fmla="*/ 28 w 76"/>
                  <a:gd name="T95" fmla="*/ 117 h 118"/>
                  <a:gd name="T96" fmla="*/ 19 w 76"/>
                  <a:gd name="T97" fmla="*/ 113 h 118"/>
                  <a:gd name="T98" fmla="*/ 12 w 76"/>
                  <a:gd name="T99" fmla="*/ 107 h 118"/>
                  <a:gd name="T100" fmla="*/ 5 w 76"/>
                  <a:gd name="T101" fmla="*/ 95 h 118"/>
                  <a:gd name="T102" fmla="*/ 2 w 76"/>
                  <a:gd name="T103" fmla="*/ 78 h 118"/>
                  <a:gd name="T104" fmla="*/ 0 w 76"/>
                  <a:gd name="T105" fmla="*/ 59 h 118"/>
                  <a:gd name="T106" fmla="*/ 1 w 76"/>
                  <a:gd name="T107" fmla="*/ 40 h 118"/>
                  <a:gd name="T108" fmla="*/ 4 w 76"/>
                  <a:gd name="T109" fmla="*/ 25 h 118"/>
                  <a:gd name="T110" fmla="*/ 10 w 76"/>
                  <a:gd name="T111" fmla="*/ 14 h 118"/>
                  <a:gd name="T112" fmla="*/ 17 w 76"/>
                  <a:gd name="T113" fmla="*/ 5 h 118"/>
                  <a:gd name="T114" fmla="*/ 27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5"/>
                    </a:lnTo>
                    <a:lnTo>
                      <a:pt x="26" y="17"/>
                    </a:lnTo>
                    <a:lnTo>
                      <a:pt x="23" y="20"/>
                    </a:lnTo>
                    <a:lnTo>
                      <a:pt x="18" y="29"/>
                    </a:lnTo>
                    <a:lnTo>
                      <a:pt x="16" y="42"/>
                    </a:lnTo>
                    <a:lnTo>
                      <a:pt x="15" y="59"/>
                    </a:lnTo>
                    <a:lnTo>
                      <a:pt x="16" y="75"/>
                    </a:lnTo>
                    <a:lnTo>
                      <a:pt x="18" y="88"/>
                    </a:lnTo>
                    <a:lnTo>
                      <a:pt x="22" y="96"/>
                    </a:lnTo>
                    <a:lnTo>
                      <a:pt x="26" y="99"/>
                    </a:lnTo>
                    <a:lnTo>
                      <a:pt x="29" y="102"/>
                    </a:lnTo>
                    <a:lnTo>
                      <a:pt x="34" y="103"/>
                    </a:lnTo>
                    <a:lnTo>
                      <a:pt x="38" y="105"/>
                    </a:lnTo>
                    <a:lnTo>
                      <a:pt x="43" y="103"/>
                    </a:lnTo>
                    <a:lnTo>
                      <a:pt x="47" y="102"/>
                    </a:lnTo>
                    <a:lnTo>
                      <a:pt x="51" y="99"/>
                    </a:lnTo>
                    <a:lnTo>
                      <a:pt x="54" y="96"/>
                    </a:lnTo>
                    <a:lnTo>
                      <a:pt x="59" y="87"/>
                    </a:lnTo>
                    <a:lnTo>
                      <a:pt x="61" y="75"/>
                    </a:lnTo>
                    <a:lnTo>
                      <a:pt x="61" y="59"/>
                    </a:lnTo>
                    <a:lnTo>
                      <a:pt x="61" y="42"/>
                    </a:lnTo>
                    <a:lnTo>
                      <a:pt x="59" y="30"/>
                    </a:lnTo>
                    <a:lnTo>
                      <a:pt x="54" y="21"/>
                    </a:lnTo>
                    <a:lnTo>
                      <a:pt x="51" y="18"/>
                    </a:lnTo>
                    <a:lnTo>
                      <a:pt x="48" y="15"/>
                    </a:lnTo>
                    <a:lnTo>
                      <a:pt x="43" y="14"/>
                    </a:lnTo>
                    <a:lnTo>
                      <a:pt x="38" y="13"/>
                    </a:lnTo>
                    <a:close/>
                    <a:moveTo>
                      <a:pt x="38" y="0"/>
                    </a:moveTo>
                    <a:lnTo>
                      <a:pt x="45" y="0"/>
                    </a:lnTo>
                    <a:lnTo>
                      <a:pt x="50" y="1"/>
                    </a:lnTo>
                    <a:lnTo>
                      <a:pt x="55" y="3"/>
                    </a:lnTo>
                    <a:lnTo>
                      <a:pt x="60" y="6"/>
                    </a:lnTo>
                    <a:lnTo>
                      <a:pt x="64" y="9"/>
                    </a:lnTo>
                    <a:lnTo>
                      <a:pt x="66" y="14"/>
                    </a:lnTo>
                    <a:lnTo>
                      <a:pt x="70" y="19"/>
                    </a:lnTo>
                    <a:lnTo>
                      <a:pt x="72" y="25"/>
                    </a:lnTo>
                    <a:lnTo>
                      <a:pt x="74" y="31"/>
                    </a:lnTo>
                    <a:lnTo>
                      <a:pt x="76" y="43"/>
                    </a:lnTo>
                    <a:lnTo>
                      <a:pt x="76" y="59"/>
                    </a:lnTo>
                    <a:lnTo>
                      <a:pt x="75" y="77"/>
                    </a:lnTo>
                    <a:lnTo>
                      <a:pt x="72" y="93"/>
                    </a:lnTo>
                    <a:lnTo>
                      <a:pt x="66" y="103"/>
                    </a:lnTo>
                    <a:lnTo>
                      <a:pt x="60" y="111"/>
                    </a:lnTo>
                    <a:lnTo>
                      <a:pt x="50" y="117"/>
                    </a:lnTo>
                    <a:lnTo>
                      <a:pt x="38" y="118"/>
                    </a:lnTo>
                    <a:lnTo>
                      <a:pt x="28" y="117"/>
                    </a:lnTo>
                    <a:lnTo>
                      <a:pt x="19" y="113"/>
                    </a:lnTo>
                    <a:lnTo>
                      <a:pt x="12" y="107"/>
                    </a:lnTo>
                    <a:lnTo>
                      <a:pt x="5" y="95"/>
                    </a:lnTo>
                    <a:lnTo>
                      <a:pt x="2" y="78"/>
                    </a:lnTo>
                    <a:lnTo>
                      <a:pt x="0" y="59"/>
                    </a:lnTo>
                    <a:lnTo>
                      <a:pt x="1" y="40"/>
                    </a:lnTo>
                    <a:lnTo>
                      <a:pt x="4" y="25"/>
                    </a:lnTo>
                    <a:lnTo>
                      <a:pt x="10" y="14"/>
                    </a:lnTo>
                    <a:lnTo>
                      <a:pt x="17" y="5"/>
                    </a:lnTo>
                    <a:lnTo>
                      <a:pt x="27"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924"/>
              <p:cNvSpPr>
                <a:spLocks noChangeShapeType="1"/>
              </p:cNvSpPr>
              <p:nvPr/>
            </p:nvSpPr>
            <p:spPr bwMode="auto">
              <a:xfrm flipV="1">
                <a:off x="5230" y="1915"/>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925"/>
              <p:cNvSpPr>
                <a:spLocks noChangeShapeType="1"/>
              </p:cNvSpPr>
              <p:nvPr/>
            </p:nvSpPr>
            <p:spPr bwMode="auto">
              <a:xfrm>
                <a:off x="5230" y="75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926"/>
              <p:cNvSpPr>
                <a:spLocks noEditPoints="1"/>
              </p:cNvSpPr>
              <p:nvPr/>
            </p:nvSpPr>
            <p:spPr bwMode="auto">
              <a:xfrm>
                <a:off x="5188" y="1957"/>
                <a:ext cx="38" cy="59"/>
              </a:xfrm>
              <a:custGeom>
                <a:avLst/>
                <a:gdLst>
                  <a:gd name="T0" fmla="*/ 33 w 75"/>
                  <a:gd name="T1" fmla="*/ 59 h 118"/>
                  <a:gd name="T2" fmla="*/ 24 w 75"/>
                  <a:gd name="T3" fmla="*/ 62 h 118"/>
                  <a:gd name="T4" fmla="*/ 19 w 75"/>
                  <a:gd name="T5" fmla="*/ 70 h 118"/>
                  <a:gd name="T6" fmla="*/ 15 w 75"/>
                  <a:gd name="T7" fmla="*/ 82 h 118"/>
                  <a:gd name="T8" fmla="*/ 17 w 75"/>
                  <a:gd name="T9" fmla="*/ 93 h 118"/>
                  <a:gd name="T10" fmla="*/ 23 w 75"/>
                  <a:gd name="T11" fmla="*/ 99 h 118"/>
                  <a:gd name="T12" fmla="*/ 32 w 75"/>
                  <a:gd name="T13" fmla="*/ 103 h 118"/>
                  <a:gd name="T14" fmla="*/ 43 w 75"/>
                  <a:gd name="T15" fmla="*/ 103 h 118"/>
                  <a:gd name="T16" fmla="*/ 50 w 75"/>
                  <a:gd name="T17" fmla="*/ 100 h 118"/>
                  <a:gd name="T18" fmla="*/ 57 w 75"/>
                  <a:gd name="T19" fmla="*/ 94 h 118"/>
                  <a:gd name="T20" fmla="*/ 60 w 75"/>
                  <a:gd name="T21" fmla="*/ 82 h 118"/>
                  <a:gd name="T22" fmla="*/ 57 w 75"/>
                  <a:gd name="T23" fmla="*/ 70 h 118"/>
                  <a:gd name="T24" fmla="*/ 50 w 75"/>
                  <a:gd name="T25" fmla="*/ 62 h 118"/>
                  <a:gd name="T26" fmla="*/ 43 w 75"/>
                  <a:gd name="T27" fmla="*/ 59 h 118"/>
                  <a:gd name="T28" fmla="*/ 38 w 75"/>
                  <a:gd name="T29" fmla="*/ 13 h 118"/>
                  <a:gd name="T30" fmla="*/ 27 w 75"/>
                  <a:gd name="T31" fmla="*/ 15 h 118"/>
                  <a:gd name="T32" fmla="*/ 21 w 75"/>
                  <a:gd name="T33" fmla="*/ 20 h 118"/>
                  <a:gd name="T34" fmla="*/ 19 w 75"/>
                  <a:gd name="T35" fmla="*/ 28 h 118"/>
                  <a:gd name="T36" fmla="*/ 21 w 75"/>
                  <a:gd name="T37" fmla="*/ 37 h 118"/>
                  <a:gd name="T38" fmla="*/ 27 w 75"/>
                  <a:gd name="T39" fmla="*/ 43 h 118"/>
                  <a:gd name="T40" fmla="*/ 38 w 75"/>
                  <a:gd name="T41" fmla="*/ 45 h 118"/>
                  <a:gd name="T42" fmla="*/ 48 w 75"/>
                  <a:gd name="T43" fmla="*/ 43 h 118"/>
                  <a:gd name="T44" fmla="*/ 55 w 75"/>
                  <a:gd name="T45" fmla="*/ 37 h 118"/>
                  <a:gd name="T46" fmla="*/ 57 w 75"/>
                  <a:gd name="T47" fmla="*/ 29 h 118"/>
                  <a:gd name="T48" fmla="*/ 55 w 75"/>
                  <a:gd name="T49" fmla="*/ 20 h 118"/>
                  <a:gd name="T50" fmla="*/ 48 w 75"/>
                  <a:gd name="T51" fmla="*/ 15 h 118"/>
                  <a:gd name="T52" fmla="*/ 38 w 75"/>
                  <a:gd name="T53" fmla="*/ 13 h 118"/>
                  <a:gd name="T54" fmla="*/ 51 w 75"/>
                  <a:gd name="T55" fmla="*/ 2 h 118"/>
                  <a:gd name="T56" fmla="*/ 69 w 75"/>
                  <a:gd name="T57" fmla="*/ 17 h 118"/>
                  <a:gd name="T58" fmla="*/ 71 w 75"/>
                  <a:gd name="T59" fmla="*/ 33 h 118"/>
                  <a:gd name="T60" fmla="*/ 68 w 75"/>
                  <a:gd name="T61" fmla="*/ 42 h 118"/>
                  <a:gd name="T62" fmla="*/ 59 w 75"/>
                  <a:gd name="T63" fmla="*/ 49 h 118"/>
                  <a:gd name="T64" fmla="*/ 60 w 75"/>
                  <a:gd name="T65" fmla="*/ 54 h 118"/>
                  <a:gd name="T66" fmla="*/ 70 w 75"/>
                  <a:gd name="T67" fmla="*/ 63 h 118"/>
                  <a:gd name="T68" fmla="*/ 75 w 75"/>
                  <a:gd name="T69" fmla="*/ 82 h 118"/>
                  <a:gd name="T70" fmla="*/ 64 w 75"/>
                  <a:gd name="T71" fmla="*/ 108 h 118"/>
                  <a:gd name="T72" fmla="*/ 38 w 75"/>
                  <a:gd name="T73" fmla="*/ 118 h 118"/>
                  <a:gd name="T74" fmla="*/ 11 w 75"/>
                  <a:gd name="T75" fmla="*/ 108 h 118"/>
                  <a:gd name="T76" fmla="*/ 0 w 75"/>
                  <a:gd name="T77" fmla="*/ 82 h 118"/>
                  <a:gd name="T78" fmla="*/ 5 w 75"/>
                  <a:gd name="T79" fmla="*/ 62 h 118"/>
                  <a:gd name="T80" fmla="*/ 15 w 75"/>
                  <a:gd name="T81" fmla="*/ 54 h 118"/>
                  <a:gd name="T82" fmla="*/ 16 w 75"/>
                  <a:gd name="T83" fmla="*/ 49 h 118"/>
                  <a:gd name="T84" fmla="*/ 9 w 75"/>
                  <a:gd name="T85" fmla="*/ 42 h 118"/>
                  <a:gd name="T86" fmla="*/ 4 w 75"/>
                  <a:gd name="T87" fmla="*/ 33 h 118"/>
                  <a:gd name="T88" fmla="*/ 6 w 75"/>
                  <a:gd name="T89" fmla="*/ 17 h 118"/>
                  <a:gd name="T90" fmla="*/ 24 w 75"/>
                  <a:gd name="T9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18">
                    <a:moveTo>
                      <a:pt x="37" y="59"/>
                    </a:moveTo>
                    <a:lnTo>
                      <a:pt x="33" y="59"/>
                    </a:lnTo>
                    <a:lnTo>
                      <a:pt x="28" y="60"/>
                    </a:lnTo>
                    <a:lnTo>
                      <a:pt x="24" y="62"/>
                    </a:lnTo>
                    <a:lnTo>
                      <a:pt x="22" y="65"/>
                    </a:lnTo>
                    <a:lnTo>
                      <a:pt x="19" y="70"/>
                    </a:lnTo>
                    <a:lnTo>
                      <a:pt x="16" y="75"/>
                    </a:lnTo>
                    <a:lnTo>
                      <a:pt x="15" y="82"/>
                    </a:lnTo>
                    <a:lnTo>
                      <a:pt x="16" y="87"/>
                    </a:lnTo>
                    <a:lnTo>
                      <a:pt x="17" y="93"/>
                    </a:lnTo>
                    <a:lnTo>
                      <a:pt x="20" y="96"/>
                    </a:lnTo>
                    <a:lnTo>
                      <a:pt x="23" y="99"/>
                    </a:lnTo>
                    <a:lnTo>
                      <a:pt x="26" y="101"/>
                    </a:lnTo>
                    <a:lnTo>
                      <a:pt x="32" y="103"/>
                    </a:lnTo>
                    <a:lnTo>
                      <a:pt x="38" y="105"/>
                    </a:lnTo>
                    <a:lnTo>
                      <a:pt x="43" y="103"/>
                    </a:lnTo>
                    <a:lnTo>
                      <a:pt x="47" y="102"/>
                    </a:lnTo>
                    <a:lnTo>
                      <a:pt x="50" y="100"/>
                    </a:lnTo>
                    <a:lnTo>
                      <a:pt x="53" y="98"/>
                    </a:lnTo>
                    <a:lnTo>
                      <a:pt x="57" y="94"/>
                    </a:lnTo>
                    <a:lnTo>
                      <a:pt x="59" y="88"/>
                    </a:lnTo>
                    <a:lnTo>
                      <a:pt x="60" y="82"/>
                    </a:lnTo>
                    <a:lnTo>
                      <a:pt x="59" y="75"/>
                    </a:lnTo>
                    <a:lnTo>
                      <a:pt x="57" y="70"/>
                    </a:lnTo>
                    <a:lnTo>
                      <a:pt x="53" y="65"/>
                    </a:lnTo>
                    <a:lnTo>
                      <a:pt x="50" y="62"/>
                    </a:lnTo>
                    <a:lnTo>
                      <a:pt x="47" y="60"/>
                    </a:lnTo>
                    <a:lnTo>
                      <a:pt x="43" y="59"/>
                    </a:lnTo>
                    <a:lnTo>
                      <a:pt x="37" y="59"/>
                    </a:lnTo>
                    <a:close/>
                    <a:moveTo>
                      <a:pt x="38" y="13"/>
                    </a:moveTo>
                    <a:lnTo>
                      <a:pt x="32" y="14"/>
                    </a:lnTo>
                    <a:lnTo>
                      <a:pt x="27" y="15"/>
                    </a:lnTo>
                    <a:lnTo>
                      <a:pt x="24" y="17"/>
                    </a:lnTo>
                    <a:lnTo>
                      <a:pt x="21" y="20"/>
                    </a:lnTo>
                    <a:lnTo>
                      <a:pt x="20" y="25"/>
                    </a:lnTo>
                    <a:lnTo>
                      <a:pt x="19" y="28"/>
                    </a:lnTo>
                    <a:lnTo>
                      <a:pt x="20" y="33"/>
                    </a:lnTo>
                    <a:lnTo>
                      <a:pt x="21" y="37"/>
                    </a:lnTo>
                    <a:lnTo>
                      <a:pt x="24" y="40"/>
                    </a:lnTo>
                    <a:lnTo>
                      <a:pt x="27" y="43"/>
                    </a:lnTo>
                    <a:lnTo>
                      <a:pt x="32" y="44"/>
                    </a:lnTo>
                    <a:lnTo>
                      <a:pt x="38" y="45"/>
                    </a:lnTo>
                    <a:lnTo>
                      <a:pt x="44" y="44"/>
                    </a:lnTo>
                    <a:lnTo>
                      <a:pt x="48" y="43"/>
                    </a:lnTo>
                    <a:lnTo>
                      <a:pt x="51" y="40"/>
                    </a:lnTo>
                    <a:lnTo>
                      <a:pt x="55" y="37"/>
                    </a:lnTo>
                    <a:lnTo>
                      <a:pt x="56" y="33"/>
                    </a:lnTo>
                    <a:lnTo>
                      <a:pt x="57" y="29"/>
                    </a:lnTo>
                    <a:lnTo>
                      <a:pt x="56" y="25"/>
                    </a:lnTo>
                    <a:lnTo>
                      <a:pt x="55" y="20"/>
                    </a:lnTo>
                    <a:lnTo>
                      <a:pt x="51" y="17"/>
                    </a:lnTo>
                    <a:lnTo>
                      <a:pt x="48" y="15"/>
                    </a:lnTo>
                    <a:lnTo>
                      <a:pt x="43" y="14"/>
                    </a:lnTo>
                    <a:lnTo>
                      <a:pt x="38" y="13"/>
                    </a:lnTo>
                    <a:close/>
                    <a:moveTo>
                      <a:pt x="37" y="0"/>
                    </a:moveTo>
                    <a:lnTo>
                      <a:pt x="51" y="2"/>
                    </a:lnTo>
                    <a:lnTo>
                      <a:pt x="62" y="7"/>
                    </a:lnTo>
                    <a:lnTo>
                      <a:pt x="69" y="17"/>
                    </a:lnTo>
                    <a:lnTo>
                      <a:pt x="72" y="29"/>
                    </a:lnTo>
                    <a:lnTo>
                      <a:pt x="71" y="33"/>
                    </a:lnTo>
                    <a:lnTo>
                      <a:pt x="70" y="38"/>
                    </a:lnTo>
                    <a:lnTo>
                      <a:pt x="68" y="42"/>
                    </a:lnTo>
                    <a:lnTo>
                      <a:pt x="63" y="45"/>
                    </a:lnTo>
                    <a:lnTo>
                      <a:pt x="59" y="49"/>
                    </a:lnTo>
                    <a:lnTo>
                      <a:pt x="53" y="51"/>
                    </a:lnTo>
                    <a:lnTo>
                      <a:pt x="60" y="54"/>
                    </a:lnTo>
                    <a:lnTo>
                      <a:pt x="66" y="58"/>
                    </a:lnTo>
                    <a:lnTo>
                      <a:pt x="70" y="63"/>
                    </a:lnTo>
                    <a:lnTo>
                      <a:pt x="73" y="72"/>
                    </a:lnTo>
                    <a:lnTo>
                      <a:pt x="75" y="82"/>
                    </a:lnTo>
                    <a:lnTo>
                      <a:pt x="72" y="96"/>
                    </a:lnTo>
                    <a:lnTo>
                      <a:pt x="64" y="108"/>
                    </a:lnTo>
                    <a:lnTo>
                      <a:pt x="52" y="115"/>
                    </a:lnTo>
                    <a:lnTo>
                      <a:pt x="38" y="118"/>
                    </a:lnTo>
                    <a:lnTo>
                      <a:pt x="23" y="115"/>
                    </a:lnTo>
                    <a:lnTo>
                      <a:pt x="11" y="108"/>
                    </a:lnTo>
                    <a:lnTo>
                      <a:pt x="3" y="96"/>
                    </a:lnTo>
                    <a:lnTo>
                      <a:pt x="0" y="82"/>
                    </a:lnTo>
                    <a:lnTo>
                      <a:pt x="2" y="71"/>
                    </a:lnTo>
                    <a:lnTo>
                      <a:pt x="5" y="62"/>
                    </a:lnTo>
                    <a:lnTo>
                      <a:pt x="10" y="58"/>
                    </a:lnTo>
                    <a:lnTo>
                      <a:pt x="15" y="54"/>
                    </a:lnTo>
                    <a:lnTo>
                      <a:pt x="22" y="51"/>
                    </a:lnTo>
                    <a:lnTo>
                      <a:pt x="16" y="49"/>
                    </a:lnTo>
                    <a:lnTo>
                      <a:pt x="12" y="45"/>
                    </a:lnTo>
                    <a:lnTo>
                      <a:pt x="9" y="42"/>
                    </a:lnTo>
                    <a:lnTo>
                      <a:pt x="5" y="38"/>
                    </a:lnTo>
                    <a:lnTo>
                      <a:pt x="4" y="33"/>
                    </a:lnTo>
                    <a:lnTo>
                      <a:pt x="3" y="28"/>
                    </a:lnTo>
                    <a:lnTo>
                      <a:pt x="6" y="17"/>
                    </a:lnTo>
                    <a:lnTo>
                      <a:pt x="13" y="7"/>
                    </a:lnTo>
                    <a:lnTo>
                      <a:pt x="24"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927"/>
              <p:cNvSpPr>
                <a:spLocks noEditPoints="1"/>
              </p:cNvSpPr>
              <p:nvPr/>
            </p:nvSpPr>
            <p:spPr bwMode="auto">
              <a:xfrm>
                <a:off x="5233" y="1957"/>
                <a:ext cx="38" cy="59"/>
              </a:xfrm>
              <a:custGeom>
                <a:avLst/>
                <a:gdLst>
                  <a:gd name="T0" fmla="*/ 37 w 75"/>
                  <a:gd name="T1" fmla="*/ 13 h 118"/>
                  <a:gd name="T2" fmla="*/ 32 w 75"/>
                  <a:gd name="T3" fmla="*/ 14 h 118"/>
                  <a:gd name="T4" fmla="*/ 28 w 75"/>
                  <a:gd name="T5" fmla="*/ 15 h 118"/>
                  <a:gd name="T6" fmla="*/ 25 w 75"/>
                  <a:gd name="T7" fmla="*/ 17 h 118"/>
                  <a:gd name="T8" fmla="*/ 22 w 75"/>
                  <a:gd name="T9" fmla="*/ 20 h 118"/>
                  <a:gd name="T10" fmla="*/ 17 w 75"/>
                  <a:gd name="T11" fmla="*/ 29 h 118"/>
                  <a:gd name="T12" fmla="*/ 15 w 75"/>
                  <a:gd name="T13" fmla="*/ 42 h 118"/>
                  <a:gd name="T14" fmla="*/ 15 w 75"/>
                  <a:gd name="T15" fmla="*/ 59 h 118"/>
                  <a:gd name="T16" fmla="*/ 15 w 75"/>
                  <a:gd name="T17" fmla="*/ 75 h 118"/>
                  <a:gd name="T18" fmla="*/ 17 w 75"/>
                  <a:gd name="T19" fmla="*/ 88 h 118"/>
                  <a:gd name="T20" fmla="*/ 22 w 75"/>
                  <a:gd name="T21" fmla="*/ 96 h 118"/>
                  <a:gd name="T22" fmla="*/ 25 w 75"/>
                  <a:gd name="T23" fmla="*/ 99 h 118"/>
                  <a:gd name="T24" fmla="*/ 28 w 75"/>
                  <a:gd name="T25" fmla="*/ 102 h 118"/>
                  <a:gd name="T26" fmla="*/ 32 w 75"/>
                  <a:gd name="T27" fmla="*/ 103 h 118"/>
                  <a:gd name="T28" fmla="*/ 37 w 75"/>
                  <a:gd name="T29" fmla="*/ 105 h 118"/>
                  <a:gd name="T30" fmla="*/ 42 w 75"/>
                  <a:gd name="T31" fmla="*/ 103 h 118"/>
                  <a:gd name="T32" fmla="*/ 47 w 75"/>
                  <a:gd name="T33" fmla="*/ 102 h 118"/>
                  <a:gd name="T34" fmla="*/ 50 w 75"/>
                  <a:gd name="T35" fmla="*/ 99 h 118"/>
                  <a:gd name="T36" fmla="*/ 53 w 75"/>
                  <a:gd name="T37" fmla="*/ 96 h 118"/>
                  <a:gd name="T38" fmla="*/ 58 w 75"/>
                  <a:gd name="T39" fmla="*/ 87 h 118"/>
                  <a:gd name="T40" fmla="*/ 60 w 75"/>
                  <a:gd name="T41" fmla="*/ 75 h 118"/>
                  <a:gd name="T42" fmla="*/ 60 w 75"/>
                  <a:gd name="T43" fmla="*/ 59 h 118"/>
                  <a:gd name="T44" fmla="*/ 60 w 75"/>
                  <a:gd name="T45" fmla="*/ 42 h 118"/>
                  <a:gd name="T46" fmla="*/ 58 w 75"/>
                  <a:gd name="T47" fmla="*/ 30 h 118"/>
                  <a:gd name="T48" fmla="*/ 54 w 75"/>
                  <a:gd name="T49" fmla="*/ 21 h 118"/>
                  <a:gd name="T50" fmla="*/ 50 w 75"/>
                  <a:gd name="T51" fmla="*/ 18 h 118"/>
                  <a:gd name="T52" fmla="*/ 47 w 75"/>
                  <a:gd name="T53" fmla="*/ 15 h 118"/>
                  <a:gd name="T54" fmla="*/ 42 w 75"/>
                  <a:gd name="T55" fmla="*/ 14 h 118"/>
                  <a:gd name="T56" fmla="*/ 37 w 75"/>
                  <a:gd name="T57" fmla="*/ 13 h 118"/>
                  <a:gd name="T58" fmla="*/ 37 w 75"/>
                  <a:gd name="T59" fmla="*/ 0 h 118"/>
                  <a:gd name="T60" fmla="*/ 43 w 75"/>
                  <a:gd name="T61" fmla="*/ 0 h 118"/>
                  <a:gd name="T62" fmla="*/ 49 w 75"/>
                  <a:gd name="T63" fmla="*/ 1 h 118"/>
                  <a:gd name="T64" fmla="*/ 54 w 75"/>
                  <a:gd name="T65" fmla="*/ 3 h 118"/>
                  <a:gd name="T66" fmla="*/ 59 w 75"/>
                  <a:gd name="T67" fmla="*/ 6 h 118"/>
                  <a:gd name="T68" fmla="*/ 63 w 75"/>
                  <a:gd name="T69" fmla="*/ 9 h 118"/>
                  <a:gd name="T70" fmla="*/ 66 w 75"/>
                  <a:gd name="T71" fmla="*/ 14 h 118"/>
                  <a:gd name="T72" fmla="*/ 69 w 75"/>
                  <a:gd name="T73" fmla="*/ 19 h 118"/>
                  <a:gd name="T74" fmla="*/ 71 w 75"/>
                  <a:gd name="T75" fmla="*/ 25 h 118"/>
                  <a:gd name="T76" fmla="*/ 73 w 75"/>
                  <a:gd name="T77" fmla="*/ 31 h 118"/>
                  <a:gd name="T78" fmla="*/ 75 w 75"/>
                  <a:gd name="T79" fmla="*/ 43 h 118"/>
                  <a:gd name="T80" fmla="*/ 75 w 75"/>
                  <a:gd name="T81" fmla="*/ 59 h 118"/>
                  <a:gd name="T82" fmla="*/ 74 w 75"/>
                  <a:gd name="T83" fmla="*/ 77 h 118"/>
                  <a:gd name="T84" fmla="*/ 71 w 75"/>
                  <a:gd name="T85" fmla="*/ 93 h 118"/>
                  <a:gd name="T86" fmla="*/ 66 w 75"/>
                  <a:gd name="T87" fmla="*/ 103 h 118"/>
                  <a:gd name="T88" fmla="*/ 59 w 75"/>
                  <a:gd name="T89" fmla="*/ 111 h 118"/>
                  <a:gd name="T90" fmla="*/ 49 w 75"/>
                  <a:gd name="T91" fmla="*/ 117 h 118"/>
                  <a:gd name="T92" fmla="*/ 37 w 75"/>
                  <a:gd name="T93" fmla="*/ 118 h 118"/>
                  <a:gd name="T94" fmla="*/ 27 w 75"/>
                  <a:gd name="T95" fmla="*/ 117 h 118"/>
                  <a:gd name="T96" fmla="*/ 18 w 75"/>
                  <a:gd name="T97" fmla="*/ 113 h 118"/>
                  <a:gd name="T98" fmla="*/ 11 w 75"/>
                  <a:gd name="T99" fmla="*/ 107 h 118"/>
                  <a:gd name="T100" fmla="*/ 4 w 75"/>
                  <a:gd name="T101" fmla="*/ 95 h 118"/>
                  <a:gd name="T102" fmla="*/ 1 w 75"/>
                  <a:gd name="T103" fmla="*/ 78 h 118"/>
                  <a:gd name="T104" fmla="*/ 0 w 75"/>
                  <a:gd name="T105" fmla="*/ 59 h 118"/>
                  <a:gd name="T106" fmla="*/ 1 w 75"/>
                  <a:gd name="T107" fmla="*/ 40 h 118"/>
                  <a:gd name="T108" fmla="*/ 3 w 75"/>
                  <a:gd name="T109" fmla="*/ 25 h 118"/>
                  <a:gd name="T110" fmla="*/ 8 w 75"/>
                  <a:gd name="T111" fmla="*/ 14 h 118"/>
                  <a:gd name="T112" fmla="*/ 16 w 75"/>
                  <a:gd name="T113" fmla="*/ 5 h 118"/>
                  <a:gd name="T114" fmla="*/ 26 w 75"/>
                  <a:gd name="T115" fmla="*/ 1 h 118"/>
                  <a:gd name="T116" fmla="*/ 37 w 75"/>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118">
                    <a:moveTo>
                      <a:pt x="37" y="13"/>
                    </a:moveTo>
                    <a:lnTo>
                      <a:pt x="32" y="14"/>
                    </a:lnTo>
                    <a:lnTo>
                      <a:pt x="28" y="15"/>
                    </a:lnTo>
                    <a:lnTo>
                      <a:pt x="25" y="17"/>
                    </a:lnTo>
                    <a:lnTo>
                      <a:pt x="22" y="20"/>
                    </a:lnTo>
                    <a:lnTo>
                      <a:pt x="17" y="29"/>
                    </a:lnTo>
                    <a:lnTo>
                      <a:pt x="15" y="42"/>
                    </a:lnTo>
                    <a:lnTo>
                      <a:pt x="15" y="59"/>
                    </a:lnTo>
                    <a:lnTo>
                      <a:pt x="15" y="75"/>
                    </a:lnTo>
                    <a:lnTo>
                      <a:pt x="17" y="88"/>
                    </a:lnTo>
                    <a:lnTo>
                      <a:pt x="22" y="96"/>
                    </a:lnTo>
                    <a:lnTo>
                      <a:pt x="25" y="99"/>
                    </a:lnTo>
                    <a:lnTo>
                      <a:pt x="28" y="102"/>
                    </a:lnTo>
                    <a:lnTo>
                      <a:pt x="32" y="103"/>
                    </a:lnTo>
                    <a:lnTo>
                      <a:pt x="37" y="105"/>
                    </a:lnTo>
                    <a:lnTo>
                      <a:pt x="42" y="103"/>
                    </a:lnTo>
                    <a:lnTo>
                      <a:pt x="47" y="102"/>
                    </a:lnTo>
                    <a:lnTo>
                      <a:pt x="50" y="99"/>
                    </a:lnTo>
                    <a:lnTo>
                      <a:pt x="53" y="96"/>
                    </a:lnTo>
                    <a:lnTo>
                      <a:pt x="58" y="87"/>
                    </a:lnTo>
                    <a:lnTo>
                      <a:pt x="60" y="75"/>
                    </a:lnTo>
                    <a:lnTo>
                      <a:pt x="60" y="59"/>
                    </a:lnTo>
                    <a:lnTo>
                      <a:pt x="60" y="42"/>
                    </a:lnTo>
                    <a:lnTo>
                      <a:pt x="58" y="30"/>
                    </a:lnTo>
                    <a:lnTo>
                      <a:pt x="54" y="21"/>
                    </a:lnTo>
                    <a:lnTo>
                      <a:pt x="50" y="18"/>
                    </a:lnTo>
                    <a:lnTo>
                      <a:pt x="47" y="15"/>
                    </a:lnTo>
                    <a:lnTo>
                      <a:pt x="42" y="14"/>
                    </a:lnTo>
                    <a:lnTo>
                      <a:pt x="37" y="13"/>
                    </a:lnTo>
                    <a:close/>
                    <a:moveTo>
                      <a:pt x="37" y="0"/>
                    </a:moveTo>
                    <a:lnTo>
                      <a:pt x="43" y="0"/>
                    </a:lnTo>
                    <a:lnTo>
                      <a:pt x="49" y="1"/>
                    </a:lnTo>
                    <a:lnTo>
                      <a:pt x="54" y="3"/>
                    </a:lnTo>
                    <a:lnTo>
                      <a:pt x="59" y="6"/>
                    </a:lnTo>
                    <a:lnTo>
                      <a:pt x="63" y="9"/>
                    </a:lnTo>
                    <a:lnTo>
                      <a:pt x="66" y="14"/>
                    </a:lnTo>
                    <a:lnTo>
                      <a:pt x="69" y="19"/>
                    </a:lnTo>
                    <a:lnTo>
                      <a:pt x="71" y="25"/>
                    </a:lnTo>
                    <a:lnTo>
                      <a:pt x="73" y="31"/>
                    </a:lnTo>
                    <a:lnTo>
                      <a:pt x="75" y="43"/>
                    </a:lnTo>
                    <a:lnTo>
                      <a:pt x="75" y="59"/>
                    </a:lnTo>
                    <a:lnTo>
                      <a:pt x="74" y="77"/>
                    </a:lnTo>
                    <a:lnTo>
                      <a:pt x="71" y="93"/>
                    </a:lnTo>
                    <a:lnTo>
                      <a:pt x="66" y="103"/>
                    </a:lnTo>
                    <a:lnTo>
                      <a:pt x="59" y="111"/>
                    </a:lnTo>
                    <a:lnTo>
                      <a:pt x="49" y="117"/>
                    </a:lnTo>
                    <a:lnTo>
                      <a:pt x="37" y="118"/>
                    </a:lnTo>
                    <a:lnTo>
                      <a:pt x="27" y="117"/>
                    </a:lnTo>
                    <a:lnTo>
                      <a:pt x="18" y="113"/>
                    </a:lnTo>
                    <a:lnTo>
                      <a:pt x="11" y="107"/>
                    </a:lnTo>
                    <a:lnTo>
                      <a:pt x="4" y="95"/>
                    </a:lnTo>
                    <a:lnTo>
                      <a:pt x="1" y="78"/>
                    </a:lnTo>
                    <a:lnTo>
                      <a:pt x="0" y="59"/>
                    </a:lnTo>
                    <a:lnTo>
                      <a:pt x="1" y="40"/>
                    </a:lnTo>
                    <a:lnTo>
                      <a:pt x="3" y="25"/>
                    </a:lnTo>
                    <a:lnTo>
                      <a:pt x="8" y="14"/>
                    </a:lnTo>
                    <a:lnTo>
                      <a:pt x="16" y="5"/>
                    </a:lnTo>
                    <a:lnTo>
                      <a:pt x="26" y="1"/>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928"/>
              <p:cNvSpPr>
                <a:spLocks noChangeShapeType="1"/>
              </p:cNvSpPr>
              <p:nvPr/>
            </p:nvSpPr>
            <p:spPr bwMode="auto">
              <a:xfrm flipV="1">
                <a:off x="5535" y="1915"/>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929"/>
              <p:cNvSpPr>
                <a:spLocks noChangeShapeType="1"/>
              </p:cNvSpPr>
              <p:nvPr/>
            </p:nvSpPr>
            <p:spPr bwMode="auto">
              <a:xfrm>
                <a:off x="5535" y="75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930"/>
              <p:cNvSpPr>
                <a:spLocks/>
              </p:cNvSpPr>
              <p:nvPr/>
            </p:nvSpPr>
            <p:spPr bwMode="auto">
              <a:xfrm>
                <a:off x="5475" y="1957"/>
                <a:ext cx="21" cy="59"/>
              </a:xfrm>
              <a:custGeom>
                <a:avLst/>
                <a:gdLst>
                  <a:gd name="T0" fmla="*/ 33 w 43"/>
                  <a:gd name="T1" fmla="*/ 0 h 117"/>
                  <a:gd name="T2" fmla="*/ 43 w 43"/>
                  <a:gd name="T3" fmla="*/ 0 h 117"/>
                  <a:gd name="T4" fmla="*/ 43 w 43"/>
                  <a:gd name="T5" fmla="*/ 117 h 117"/>
                  <a:gd name="T6" fmla="*/ 27 w 43"/>
                  <a:gd name="T7" fmla="*/ 117 h 117"/>
                  <a:gd name="T8" fmla="*/ 27 w 43"/>
                  <a:gd name="T9" fmla="*/ 25 h 117"/>
                  <a:gd name="T10" fmla="*/ 22 w 43"/>
                  <a:gd name="T11" fmla="*/ 30 h 117"/>
                  <a:gd name="T12" fmla="*/ 14 w 43"/>
                  <a:gd name="T13" fmla="*/ 35 h 117"/>
                  <a:gd name="T14" fmla="*/ 6 w 43"/>
                  <a:gd name="T15" fmla="*/ 39 h 117"/>
                  <a:gd name="T16" fmla="*/ 0 w 43"/>
                  <a:gd name="T17" fmla="*/ 42 h 117"/>
                  <a:gd name="T18" fmla="*/ 0 w 43"/>
                  <a:gd name="T19" fmla="*/ 28 h 117"/>
                  <a:gd name="T20" fmla="*/ 11 w 43"/>
                  <a:gd name="T21" fmla="*/ 23 h 117"/>
                  <a:gd name="T22" fmla="*/ 21 w 43"/>
                  <a:gd name="T23" fmla="*/ 15 h 117"/>
                  <a:gd name="T24" fmla="*/ 25 w 43"/>
                  <a:gd name="T25" fmla="*/ 9 h 117"/>
                  <a:gd name="T26" fmla="*/ 29 w 43"/>
                  <a:gd name="T27" fmla="*/ 4 h 117"/>
                  <a:gd name="T28" fmla="*/ 33 w 43"/>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7">
                    <a:moveTo>
                      <a:pt x="33" y="0"/>
                    </a:moveTo>
                    <a:lnTo>
                      <a:pt x="43" y="0"/>
                    </a:lnTo>
                    <a:lnTo>
                      <a:pt x="43" y="117"/>
                    </a:lnTo>
                    <a:lnTo>
                      <a:pt x="27" y="117"/>
                    </a:lnTo>
                    <a:lnTo>
                      <a:pt x="27" y="25"/>
                    </a:lnTo>
                    <a:lnTo>
                      <a:pt x="22" y="30"/>
                    </a:lnTo>
                    <a:lnTo>
                      <a:pt x="14" y="35"/>
                    </a:lnTo>
                    <a:lnTo>
                      <a:pt x="6" y="39"/>
                    </a:lnTo>
                    <a:lnTo>
                      <a:pt x="0" y="42"/>
                    </a:lnTo>
                    <a:lnTo>
                      <a:pt x="0" y="28"/>
                    </a:lnTo>
                    <a:lnTo>
                      <a:pt x="11" y="23"/>
                    </a:lnTo>
                    <a:lnTo>
                      <a:pt x="21" y="15"/>
                    </a:lnTo>
                    <a:lnTo>
                      <a:pt x="25" y="9"/>
                    </a:lnTo>
                    <a:lnTo>
                      <a:pt x="29" y="4"/>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31"/>
              <p:cNvSpPr>
                <a:spLocks noEditPoints="1"/>
              </p:cNvSpPr>
              <p:nvPr/>
            </p:nvSpPr>
            <p:spPr bwMode="auto">
              <a:xfrm>
                <a:off x="5515" y="1957"/>
                <a:ext cx="38" cy="59"/>
              </a:xfrm>
              <a:custGeom>
                <a:avLst/>
                <a:gdLst>
                  <a:gd name="T0" fmla="*/ 38 w 76"/>
                  <a:gd name="T1" fmla="*/ 13 h 118"/>
                  <a:gd name="T2" fmla="*/ 33 w 76"/>
                  <a:gd name="T3" fmla="*/ 14 h 118"/>
                  <a:gd name="T4" fmla="*/ 29 w 76"/>
                  <a:gd name="T5" fmla="*/ 15 h 118"/>
                  <a:gd name="T6" fmla="*/ 25 w 76"/>
                  <a:gd name="T7" fmla="*/ 17 h 118"/>
                  <a:gd name="T8" fmla="*/ 22 w 76"/>
                  <a:gd name="T9" fmla="*/ 20 h 118"/>
                  <a:gd name="T10" fmla="*/ 18 w 76"/>
                  <a:gd name="T11" fmla="*/ 29 h 118"/>
                  <a:gd name="T12" fmla="*/ 16 w 76"/>
                  <a:gd name="T13" fmla="*/ 42 h 118"/>
                  <a:gd name="T14" fmla="*/ 15 w 76"/>
                  <a:gd name="T15" fmla="*/ 59 h 118"/>
                  <a:gd name="T16" fmla="*/ 16 w 76"/>
                  <a:gd name="T17" fmla="*/ 75 h 118"/>
                  <a:gd name="T18" fmla="*/ 18 w 76"/>
                  <a:gd name="T19" fmla="*/ 88 h 118"/>
                  <a:gd name="T20" fmla="*/ 22 w 76"/>
                  <a:gd name="T21" fmla="*/ 96 h 118"/>
                  <a:gd name="T22" fmla="*/ 25 w 76"/>
                  <a:gd name="T23" fmla="*/ 99 h 118"/>
                  <a:gd name="T24" fmla="*/ 29 w 76"/>
                  <a:gd name="T25" fmla="*/ 102 h 118"/>
                  <a:gd name="T26" fmla="*/ 34 w 76"/>
                  <a:gd name="T27" fmla="*/ 103 h 118"/>
                  <a:gd name="T28" fmla="*/ 38 w 76"/>
                  <a:gd name="T29" fmla="*/ 105 h 118"/>
                  <a:gd name="T30" fmla="*/ 42 w 76"/>
                  <a:gd name="T31" fmla="*/ 103 h 118"/>
                  <a:gd name="T32" fmla="*/ 47 w 76"/>
                  <a:gd name="T33" fmla="*/ 102 h 118"/>
                  <a:gd name="T34" fmla="*/ 51 w 76"/>
                  <a:gd name="T35" fmla="*/ 99 h 118"/>
                  <a:gd name="T36" fmla="*/ 54 w 76"/>
                  <a:gd name="T37" fmla="*/ 96 h 118"/>
                  <a:gd name="T38" fmla="*/ 58 w 76"/>
                  <a:gd name="T39" fmla="*/ 87 h 118"/>
                  <a:gd name="T40" fmla="*/ 60 w 76"/>
                  <a:gd name="T41" fmla="*/ 75 h 118"/>
                  <a:gd name="T42" fmla="*/ 61 w 76"/>
                  <a:gd name="T43" fmla="*/ 59 h 118"/>
                  <a:gd name="T44" fmla="*/ 60 w 76"/>
                  <a:gd name="T45" fmla="*/ 42 h 118"/>
                  <a:gd name="T46" fmla="*/ 58 w 76"/>
                  <a:gd name="T47" fmla="*/ 30 h 118"/>
                  <a:gd name="T48" fmla="*/ 54 w 76"/>
                  <a:gd name="T49" fmla="*/ 21 h 118"/>
                  <a:gd name="T50" fmla="*/ 51 w 76"/>
                  <a:gd name="T51" fmla="*/ 18 h 118"/>
                  <a:gd name="T52" fmla="*/ 47 w 76"/>
                  <a:gd name="T53" fmla="*/ 15 h 118"/>
                  <a:gd name="T54" fmla="*/ 42 w 76"/>
                  <a:gd name="T55" fmla="*/ 14 h 118"/>
                  <a:gd name="T56" fmla="*/ 38 w 76"/>
                  <a:gd name="T57" fmla="*/ 13 h 118"/>
                  <a:gd name="T58" fmla="*/ 38 w 76"/>
                  <a:gd name="T59" fmla="*/ 0 h 118"/>
                  <a:gd name="T60" fmla="*/ 43 w 76"/>
                  <a:gd name="T61" fmla="*/ 0 h 118"/>
                  <a:gd name="T62" fmla="*/ 50 w 76"/>
                  <a:gd name="T63" fmla="*/ 1 h 118"/>
                  <a:gd name="T64" fmla="*/ 54 w 76"/>
                  <a:gd name="T65" fmla="*/ 3 h 118"/>
                  <a:gd name="T66" fmla="*/ 60 w 76"/>
                  <a:gd name="T67" fmla="*/ 6 h 118"/>
                  <a:gd name="T68" fmla="*/ 63 w 76"/>
                  <a:gd name="T69" fmla="*/ 9 h 118"/>
                  <a:gd name="T70" fmla="*/ 66 w 76"/>
                  <a:gd name="T71" fmla="*/ 14 h 118"/>
                  <a:gd name="T72" fmla="*/ 69 w 76"/>
                  <a:gd name="T73" fmla="*/ 19 h 118"/>
                  <a:gd name="T74" fmla="*/ 72 w 76"/>
                  <a:gd name="T75" fmla="*/ 25 h 118"/>
                  <a:gd name="T76" fmla="*/ 73 w 76"/>
                  <a:gd name="T77" fmla="*/ 31 h 118"/>
                  <a:gd name="T78" fmla="*/ 75 w 76"/>
                  <a:gd name="T79" fmla="*/ 43 h 118"/>
                  <a:gd name="T80" fmla="*/ 76 w 76"/>
                  <a:gd name="T81" fmla="*/ 59 h 118"/>
                  <a:gd name="T82" fmla="*/ 75 w 76"/>
                  <a:gd name="T83" fmla="*/ 77 h 118"/>
                  <a:gd name="T84" fmla="*/ 72 w 76"/>
                  <a:gd name="T85" fmla="*/ 93 h 118"/>
                  <a:gd name="T86" fmla="*/ 66 w 76"/>
                  <a:gd name="T87" fmla="*/ 103 h 118"/>
                  <a:gd name="T88" fmla="*/ 59 w 76"/>
                  <a:gd name="T89" fmla="*/ 111 h 118"/>
                  <a:gd name="T90" fmla="*/ 50 w 76"/>
                  <a:gd name="T91" fmla="*/ 117 h 118"/>
                  <a:gd name="T92" fmla="*/ 38 w 76"/>
                  <a:gd name="T93" fmla="*/ 118 h 118"/>
                  <a:gd name="T94" fmla="*/ 27 w 76"/>
                  <a:gd name="T95" fmla="*/ 117 h 118"/>
                  <a:gd name="T96" fmla="*/ 18 w 76"/>
                  <a:gd name="T97" fmla="*/ 113 h 118"/>
                  <a:gd name="T98" fmla="*/ 12 w 76"/>
                  <a:gd name="T99" fmla="*/ 107 h 118"/>
                  <a:gd name="T100" fmla="*/ 5 w 76"/>
                  <a:gd name="T101" fmla="*/ 95 h 118"/>
                  <a:gd name="T102" fmla="*/ 1 w 76"/>
                  <a:gd name="T103" fmla="*/ 78 h 118"/>
                  <a:gd name="T104" fmla="*/ 0 w 76"/>
                  <a:gd name="T105" fmla="*/ 59 h 118"/>
                  <a:gd name="T106" fmla="*/ 1 w 76"/>
                  <a:gd name="T107" fmla="*/ 40 h 118"/>
                  <a:gd name="T108" fmla="*/ 4 w 76"/>
                  <a:gd name="T109" fmla="*/ 25 h 118"/>
                  <a:gd name="T110" fmla="*/ 10 w 76"/>
                  <a:gd name="T111" fmla="*/ 14 h 118"/>
                  <a:gd name="T112" fmla="*/ 16 w 76"/>
                  <a:gd name="T113" fmla="*/ 5 h 118"/>
                  <a:gd name="T114" fmla="*/ 26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3" y="14"/>
                    </a:lnTo>
                    <a:lnTo>
                      <a:pt x="29" y="15"/>
                    </a:lnTo>
                    <a:lnTo>
                      <a:pt x="25" y="17"/>
                    </a:lnTo>
                    <a:lnTo>
                      <a:pt x="22" y="20"/>
                    </a:lnTo>
                    <a:lnTo>
                      <a:pt x="18" y="29"/>
                    </a:lnTo>
                    <a:lnTo>
                      <a:pt x="16" y="42"/>
                    </a:lnTo>
                    <a:lnTo>
                      <a:pt x="15" y="59"/>
                    </a:lnTo>
                    <a:lnTo>
                      <a:pt x="16" y="75"/>
                    </a:lnTo>
                    <a:lnTo>
                      <a:pt x="18" y="88"/>
                    </a:lnTo>
                    <a:lnTo>
                      <a:pt x="22" y="96"/>
                    </a:lnTo>
                    <a:lnTo>
                      <a:pt x="25" y="99"/>
                    </a:lnTo>
                    <a:lnTo>
                      <a:pt x="29" y="102"/>
                    </a:lnTo>
                    <a:lnTo>
                      <a:pt x="34" y="103"/>
                    </a:lnTo>
                    <a:lnTo>
                      <a:pt x="38" y="105"/>
                    </a:lnTo>
                    <a:lnTo>
                      <a:pt x="42" y="103"/>
                    </a:lnTo>
                    <a:lnTo>
                      <a:pt x="47" y="102"/>
                    </a:lnTo>
                    <a:lnTo>
                      <a:pt x="51" y="99"/>
                    </a:lnTo>
                    <a:lnTo>
                      <a:pt x="54" y="96"/>
                    </a:lnTo>
                    <a:lnTo>
                      <a:pt x="58" y="87"/>
                    </a:lnTo>
                    <a:lnTo>
                      <a:pt x="60" y="75"/>
                    </a:lnTo>
                    <a:lnTo>
                      <a:pt x="61" y="59"/>
                    </a:lnTo>
                    <a:lnTo>
                      <a:pt x="60" y="42"/>
                    </a:lnTo>
                    <a:lnTo>
                      <a:pt x="58" y="30"/>
                    </a:lnTo>
                    <a:lnTo>
                      <a:pt x="54" y="21"/>
                    </a:lnTo>
                    <a:lnTo>
                      <a:pt x="51" y="18"/>
                    </a:lnTo>
                    <a:lnTo>
                      <a:pt x="47" y="15"/>
                    </a:lnTo>
                    <a:lnTo>
                      <a:pt x="42" y="14"/>
                    </a:lnTo>
                    <a:lnTo>
                      <a:pt x="38" y="13"/>
                    </a:lnTo>
                    <a:close/>
                    <a:moveTo>
                      <a:pt x="38" y="0"/>
                    </a:moveTo>
                    <a:lnTo>
                      <a:pt x="43" y="0"/>
                    </a:lnTo>
                    <a:lnTo>
                      <a:pt x="50" y="1"/>
                    </a:lnTo>
                    <a:lnTo>
                      <a:pt x="54" y="3"/>
                    </a:lnTo>
                    <a:lnTo>
                      <a:pt x="60" y="6"/>
                    </a:lnTo>
                    <a:lnTo>
                      <a:pt x="63" y="9"/>
                    </a:lnTo>
                    <a:lnTo>
                      <a:pt x="66" y="14"/>
                    </a:lnTo>
                    <a:lnTo>
                      <a:pt x="69" y="19"/>
                    </a:lnTo>
                    <a:lnTo>
                      <a:pt x="72" y="25"/>
                    </a:lnTo>
                    <a:lnTo>
                      <a:pt x="73" y="31"/>
                    </a:lnTo>
                    <a:lnTo>
                      <a:pt x="75" y="43"/>
                    </a:lnTo>
                    <a:lnTo>
                      <a:pt x="76" y="59"/>
                    </a:lnTo>
                    <a:lnTo>
                      <a:pt x="75" y="77"/>
                    </a:lnTo>
                    <a:lnTo>
                      <a:pt x="72" y="93"/>
                    </a:lnTo>
                    <a:lnTo>
                      <a:pt x="66" y="103"/>
                    </a:lnTo>
                    <a:lnTo>
                      <a:pt x="59" y="111"/>
                    </a:lnTo>
                    <a:lnTo>
                      <a:pt x="50" y="117"/>
                    </a:lnTo>
                    <a:lnTo>
                      <a:pt x="38" y="118"/>
                    </a:lnTo>
                    <a:lnTo>
                      <a:pt x="27" y="117"/>
                    </a:lnTo>
                    <a:lnTo>
                      <a:pt x="18" y="113"/>
                    </a:lnTo>
                    <a:lnTo>
                      <a:pt x="12" y="107"/>
                    </a:lnTo>
                    <a:lnTo>
                      <a:pt x="5" y="95"/>
                    </a:lnTo>
                    <a:lnTo>
                      <a:pt x="1" y="78"/>
                    </a:lnTo>
                    <a:lnTo>
                      <a:pt x="0" y="59"/>
                    </a:lnTo>
                    <a:lnTo>
                      <a:pt x="1" y="40"/>
                    </a:lnTo>
                    <a:lnTo>
                      <a:pt x="4" y="25"/>
                    </a:lnTo>
                    <a:lnTo>
                      <a:pt x="10" y="14"/>
                    </a:lnTo>
                    <a:lnTo>
                      <a:pt x="16" y="5"/>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932"/>
              <p:cNvSpPr>
                <a:spLocks noEditPoints="1"/>
              </p:cNvSpPr>
              <p:nvPr/>
            </p:nvSpPr>
            <p:spPr bwMode="auto">
              <a:xfrm>
                <a:off x="5560" y="1957"/>
                <a:ext cx="38" cy="59"/>
              </a:xfrm>
              <a:custGeom>
                <a:avLst/>
                <a:gdLst>
                  <a:gd name="T0" fmla="*/ 39 w 77"/>
                  <a:gd name="T1" fmla="*/ 13 h 118"/>
                  <a:gd name="T2" fmla="*/ 34 w 77"/>
                  <a:gd name="T3" fmla="*/ 14 h 118"/>
                  <a:gd name="T4" fmla="*/ 30 w 77"/>
                  <a:gd name="T5" fmla="*/ 15 h 118"/>
                  <a:gd name="T6" fmla="*/ 26 w 77"/>
                  <a:gd name="T7" fmla="*/ 17 h 118"/>
                  <a:gd name="T8" fmla="*/ 22 w 77"/>
                  <a:gd name="T9" fmla="*/ 20 h 118"/>
                  <a:gd name="T10" fmla="*/ 19 w 77"/>
                  <a:gd name="T11" fmla="*/ 29 h 118"/>
                  <a:gd name="T12" fmla="*/ 17 w 77"/>
                  <a:gd name="T13" fmla="*/ 42 h 118"/>
                  <a:gd name="T14" fmla="*/ 16 w 77"/>
                  <a:gd name="T15" fmla="*/ 59 h 118"/>
                  <a:gd name="T16" fmla="*/ 17 w 77"/>
                  <a:gd name="T17" fmla="*/ 75 h 118"/>
                  <a:gd name="T18" fmla="*/ 19 w 77"/>
                  <a:gd name="T19" fmla="*/ 88 h 118"/>
                  <a:gd name="T20" fmla="*/ 22 w 77"/>
                  <a:gd name="T21" fmla="*/ 96 h 118"/>
                  <a:gd name="T22" fmla="*/ 26 w 77"/>
                  <a:gd name="T23" fmla="*/ 99 h 118"/>
                  <a:gd name="T24" fmla="*/ 30 w 77"/>
                  <a:gd name="T25" fmla="*/ 102 h 118"/>
                  <a:gd name="T26" fmla="*/ 34 w 77"/>
                  <a:gd name="T27" fmla="*/ 103 h 118"/>
                  <a:gd name="T28" fmla="*/ 39 w 77"/>
                  <a:gd name="T29" fmla="*/ 105 h 118"/>
                  <a:gd name="T30" fmla="*/ 43 w 77"/>
                  <a:gd name="T31" fmla="*/ 103 h 118"/>
                  <a:gd name="T32" fmla="*/ 47 w 77"/>
                  <a:gd name="T33" fmla="*/ 102 h 118"/>
                  <a:gd name="T34" fmla="*/ 52 w 77"/>
                  <a:gd name="T35" fmla="*/ 99 h 118"/>
                  <a:gd name="T36" fmla="*/ 55 w 77"/>
                  <a:gd name="T37" fmla="*/ 96 h 118"/>
                  <a:gd name="T38" fmla="*/ 58 w 77"/>
                  <a:gd name="T39" fmla="*/ 87 h 118"/>
                  <a:gd name="T40" fmla="*/ 61 w 77"/>
                  <a:gd name="T41" fmla="*/ 75 h 118"/>
                  <a:gd name="T42" fmla="*/ 62 w 77"/>
                  <a:gd name="T43" fmla="*/ 59 h 118"/>
                  <a:gd name="T44" fmla="*/ 61 w 77"/>
                  <a:gd name="T45" fmla="*/ 42 h 118"/>
                  <a:gd name="T46" fmla="*/ 58 w 77"/>
                  <a:gd name="T47" fmla="*/ 30 h 118"/>
                  <a:gd name="T48" fmla="*/ 55 w 77"/>
                  <a:gd name="T49" fmla="*/ 21 h 118"/>
                  <a:gd name="T50" fmla="*/ 52 w 77"/>
                  <a:gd name="T51" fmla="*/ 18 h 118"/>
                  <a:gd name="T52" fmla="*/ 47 w 77"/>
                  <a:gd name="T53" fmla="*/ 15 h 118"/>
                  <a:gd name="T54" fmla="*/ 43 w 77"/>
                  <a:gd name="T55" fmla="*/ 14 h 118"/>
                  <a:gd name="T56" fmla="*/ 39 w 77"/>
                  <a:gd name="T57" fmla="*/ 13 h 118"/>
                  <a:gd name="T58" fmla="*/ 39 w 77"/>
                  <a:gd name="T59" fmla="*/ 0 h 118"/>
                  <a:gd name="T60" fmla="*/ 45 w 77"/>
                  <a:gd name="T61" fmla="*/ 0 h 118"/>
                  <a:gd name="T62" fmla="*/ 51 w 77"/>
                  <a:gd name="T63" fmla="*/ 1 h 118"/>
                  <a:gd name="T64" fmla="*/ 56 w 77"/>
                  <a:gd name="T65" fmla="*/ 3 h 118"/>
                  <a:gd name="T66" fmla="*/ 61 w 77"/>
                  <a:gd name="T67" fmla="*/ 6 h 118"/>
                  <a:gd name="T68" fmla="*/ 64 w 77"/>
                  <a:gd name="T69" fmla="*/ 9 h 118"/>
                  <a:gd name="T70" fmla="*/ 67 w 77"/>
                  <a:gd name="T71" fmla="*/ 14 h 118"/>
                  <a:gd name="T72" fmla="*/ 70 w 77"/>
                  <a:gd name="T73" fmla="*/ 19 h 118"/>
                  <a:gd name="T74" fmla="*/ 73 w 77"/>
                  <a:gd name="T75" fmla="*/ 25 h 118"/>
                  <a:gd name="T76" fmla="*/ 75 w 77"/>
                  <a:gd name="T77" fmla="*/ 31 h 118"/>
                  <a:gd name="T78" fmla="*/ 76 w 77"/>
                  <a:gd name="T79" fmla="*/ 43 h 118"/>
                  <a:gd name="T80" fmla="*/ 77 w 77"/>
                  <a:gd name="T81" fmla="*/ 59 h 118"/>
                  <a:gd name="T82" fmla="*/ 76 w 77"/>
                  <a:gd name="T83" fmla="*/ 77 h 118"/>
                  <a:gd name="T84" fmla="*/ 73 w 77"/>
                  <a:gd name="T85" fmla="*/ 93 h 118"/>
                  <a:gd name="T86" fmla="*/ 67 w 77"/>
                  <a:gd name="T87" fmla="*/ 103 h 118"/>
                  <a:gd name="T88" fmla="*/ 59 w 77"/>
                  <a:gd name="T89" fmla="*/ 111 h 118"/>
                  <a:gd name="T90" fmla="*/ 51 w 77"/>
                  <a:gd name="T91" fmla="*/ 117 h 118"/>
                  <a:gd name="T92" fmla="*/ 39 w 77"/>
                  <a:gd name="T93" fmla="*/ 118 h 118"/>
                  <a:gd name="T94" fmla="*/ 28 w 77"/>
                  <a:gd name="T95" fmla="*/ 117 h 118"/>
                  <a:gd name="T96" fmla="*/ 19 w 77"/>
                  <a:gd name="T97" fmla="*/ 113 h 118"/>
                  <a:gd name="T98" fmla="*/ 12 w 77"/>
                  <a:gd name="T99" fmla="*/ 107 h 118"/>
                  <a:gd name="T100" fmla="*/ 6 w 77"/>
                  <a:gd name="T101" fmla="*/ 95 h 118"/>
                  <a:gd name="T102" fmla="*/ 1 w 77"/>
                  <a:gd name="T103" fmla="*/ 78 h 118"/>
                  <a:gd name="T104" fmla="*/ 0 w 77"/>
                  <a:gd name="T105" fmla="*/ 59 h 118"/>
                  <a:gd name="T106" fmla="*/ 1 w 77"/>
                  <a:gd name="T107" fmla="*/ 40 h 118"/>
                  <a:gd name="T108" fmla="*/ 5 w 77"/>
                  <a:gd name="T109" fmla="*/ 25 h 118"/>
                  <a:gd name="T110" fmla="*/ 10 w 77"/>
                  <a:gd name="T111" fmla="*/ 14 h 118"/>
                  <a:gd name="T112" fmla="*/ 18 w 77"/>
                  <a:gd name="T113" fmla="*/ 5 h 118"/>
                  <a:gd name="T114" fmla="*/ 27 w 77"/>
                  <a:gd name="T115" fmla="*/ 1 h 118"/>
                  <a:gd name="T116" fmla="*/ 39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9" y="13"/>
                    </a:moveTo>
                    <a:lnTo>
                      <a:pt x="34" y="14"/>
                    </a:lnTo>
                    <a:lnTo>
                      <a:pt x="30" y="15"/>
                    </a:lnTo>
                    <a:lnTo>
                      <a:pt x="26" y="17"/>
                    </a:lnTo>
                    <a:lnTo>
                      <a:pt x="22" y="20"/>
                    </a:lnTo>
                    <a:lnTo>
                      <a:pt x="19" y="29"/>
                    </a:lnTo>
                    <a:lnTo>
                      <a:pt x="17" y="42"/>
                    </a:lnTo>
                    <a:lnTo>
                      <a:pt x="16" y="59"/>
                    </a:lnTo>
                    <a:lnTo>
                      <a:pt x="17" y="75"/>
                    </a:lnTo>
                    <a:lnTo>
                      <a:pt x="19" y="88"/>
                    </a:lnTo>
                    <a:lnTo>
                      <a:pt x="22" y="96"/>
                    </a:lnTo>
                    <a:lnTo>
                      <a:pt x="26" y="99"/>
                    </a:lnTo>
                    <a:lnTo>
                      <a:pt x="30" y="102"/>
                    </a:lnTo>
                    <a:lnTo>
                      <a:pt x="34" y="103"/>
                    </a:lnTo>
                    <a:lnTo>
                      <a:pt x="39" y="105"/>
                    </a:lnTo>
                    <a:lnTo>
                      <a:pt x="43" y="103"/>
                    </a:lnTo>
                    <a:lnTo>
                      <a:pt x="47" y="102"/>
                    </a:lnTo>
                    <a:lnTo>
                      <a:pt x="52" y="99"/>
                    </a:lnTo>
                    <a:lnTo>
                      <a:pt x="55" y="96"/>
                    </a:lnTo>
                    <a:lnTo>
                      <a:pt x="58" y="87"/>
                    </a:lnTo>
                    <a:lnTo>
                      <a:pt x="61" y="75"/>
                    </a:lnTo>
                    <a:lnTo>
                      <a:pt x="62" y="59"/>
                    </a:lnTo>
                    <a:lnTo>
                      <a:pt x="61" y="42"/>
                    </a:lnTo>
                    <a:lnTo>
                      <a:pt x="58" y="30"/>
                    </a:lnTo>
                    <a:lnTo>
                      <a:pt x="55" y="21"/>
                    </a:lnTo>
                    <a:lnTo>
                      <a:pt x="52" y="18"/>
                    </a:lnTo>
                    <a:lnTo>
                      <a:pt x="47" y="15"/>
                    </a:lnTo>
                    <a:lnTo>
                      <a:pt x="43" y="14"/>
                    </a:lnTo>
                    <a:lnTo>
                      <a:pt x="39" y="13"/>
                    </a:lnTo>
                    <a:close/>
                    <a:moveTo>
                      <a:pt x="39" y="0"/>
                    </a:moveTo>
                    <a:lnTo>
                      <a:pt x="45" y="0"/>
                    </a:lnTo>
                    <a:lnTo>
                      <a:pt x="51" y="1"/>
                    </a:lnTo>
                    <a:lnTo>
                      <a:pt x="56" y="3"/>
                    </a:lnTo>
                    <a:lnTo>
                      <a:pt x="61" y="6"/>
                    </a:lnTo>
                    <a:lnTo>
                      <a:pt x="64" y="9"/>
                    </a:lnTo>
                    <a:lnTo>
                      <a:pt x="67" y="14"/>
                    </a:lnTo>
                    <a:lnTo>
                      <a:pt x="70" y="19"/>
                    </a:lnTo>
                    <a:lnTo>
                      <a:pt x="73" y="25"/>
                    </a:lnTo>
                    <a:lnTo>
                      <a:pt x="75" y="31"/>
                    </a:lnTo>
                    <a:lnTo>
                      <a:pt x="76" y="43"/>
                    </a:lnTo>
                    <a:lnTo>
                      <a:pt x="77" y="59"/>
                    </a:lnTo>
                    <a:lnTo>
                      <a:pt x="76" y="77"/>
                    </a:lnTo>
                    <a:lnTo>
                      <a:pt x="73" y="93"/>
                    </a:lnTo>
                    <a:lnTo>
                      <a:pt x="67" y="103"/>
                    </a:lnTo>
                    <a:lnTo>
                      <a:pt x="59" y="111"/>
                    </a:lnTo>
                    <a:lnTo>
                      <a:pt x="51" y="117"/>
                    </a:lnTo>
                    <a:lnTo>
                      <a:pt x="39" y="118"/>
                    </a:lnTo>
                    <a:lnTo>
                      <a:pt x="28" y="117"/>
                    </a:lnTo>
                    <a:lnTo>
                      <a:pt x="19" y="113"/>
                    </a:lnTo>
                    <a:lnTo>
                      <a:pt x="12" y="107"/>
                    </a:lnTo>
                    <a:lnTo>
                      <a:pt x="6" y="95"/>
                    </a:lnTo>
                    <a:lnTo>
                      <a:pt x="1" y="78"/>
                    </a:lnTo>
                    <a:lnTo>
                      <a:pt x="0" y="59"/>
                    </a:lnTo>
                    <a:lnTo>
                      <a:pt x="1" y="40"/>
                    </a:lnTo>
                    <a:lnTo>
                      <a:pt x="5" y="25"/>
                    </a:lnTo>
                    <a:lnTo>
                      <a:pt x="10" y="14"/>
                    </a:lnTo>
                    <a:lnTo>
                      <a:pt x="18" y="5"/>
                    </a:lnTo>
                    <a:lnTo>
                      <a:pt x="27" y="1"/>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933"/>
              <p:cNvSpPr>
                <a:spLocks noChangeShapeType="1"/>
              </p:cNvSpPr>
              <p:nvPr/>
            </p:nvSpPr>
            <p:spPr bwMode="auto">
              <a:xfrm>
                <a:off x="4028" y="1931"/>
                <a:ext cx="1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934"/>
              <p:cNvSpPr>
                <a:spLocks noChangeShapeType="1"/>
              </p:cNvSpPr>
              <p:nvPr/>
            </p:nvSpPr>
            <p:spPr bwMode="auto">
              <a:xfrm flipH="1">
                <a:off x="5528" y="1931"/>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935"/>
              <p:cNvSpPr>
                <a:spLocks noEditPoints="1"/>
              </p:cNvSpPr>
              <p:nvPr/>
            </p:nvSpPr>
            <p:spPr bwMode="auto">
              <a:xfrm>
                <a:off x="3977" y="1902"/>
                <a:ext cx="38" cy="59"/>
              </a:xfrm>
              <a:custGeom>
                <a:avLst/>
                <a:gdLst>
                  <a:gd name="T0" fmla="*/ 38 w 77"/>
                  <a:gd name="T1" fmla="*/ 13 h 118"/>
                  <a:gd name="T2" fmla="*/ 33 w 77"/>
                  <a:gd name="T3" fmla="*/ 14 h 118"/>
                  <a:gd name="T4" fmla="*/ 30 w 77"/>
                  <a:gd name="T5" fmla="*/ 15 h 118"/>
                  <a:gd name="T6" fmla="*/ 25 w 77"/>
                  <a:gd name="T7" fmla="*/ 18 h 118"/>
                  <a:gd name="T8" fmla="*/ 22 w 77"/>
                  <a:gd name="T9" fmla="*/ 22 h 118"/>
                  <a:gd name="T10" fmla="*/ 19 w 77"/>
                  <a:gd name="T11" fmla="*/ 31 h 118"/>
                  <a:gd name="T12" fmla="*/ 17 w 77"/>
                  <a:gd name="T13" fmla="*/ 43 h 118"/>
                  <a:gd name="T14" fmla="*/ 15 w 77"/>
                  <a:gd name="T15" fmla="*/ 59 h 118"/>
                  <a:gd name="T16" fmla="*/ 17 w 77"/>
                  <a:gd name="T17" fmla="*/ 76 h 118"/>
                  <a:gd name="T18" fmla="*/ 19 w 77"/>
                  <a:gd name="T19" fmla="*/ 89 h 118"/>
                  <a:gd name="T20" fmla="*/ 22 w 77"/>
                  <a:gd name="T21" fmla="*/ 96 h 118"/>
                  <a:gd name="T22" fmla="*/ 25 w 77"/>
                  <a:gd name="T23" fmla="*/ 101 h 118"/>
                  <a:gd name="T24" fmla="*/ 30 w 77"/>
                  <a:gd name="T25" fmla="*/ 103 h 118"/>
                  <a:gd name="T26" fmla="*/ 34 w 77"/>
                  <a:gd name="T27" fmla="*/ 104 h 118"/>
                  <a:gd name="T28" fmla="*/ 38 w 77"/>
                  <a:gd name="T29" fmla="*/ 105 h 118"/>
                  <a:gd name="T30" fmla="*/ 43 w 77"/>
                  <a:gd name="T31" fmla="*/ 104 h 118"/>
                  <a:gd name="T32" fmla="*/ 47 w 77"/>
                  <a:gd name="T33" fmla="*/ 103 h 118"/>
                  <a:gd name="T34" fmla="*/ 50 w 77"/>
                  <a:gd name="T35" fmla="*/ 100 h 118"/>
                  <a:gd name="T36" fmla="*/ 55 w 77"/>
                  <a:gd name="T37" fmla="*/ 96 h 118"/>
                  <a:gd name="T38" fmla="*/ 58 w 77"/>
                  <a:gd name="T39" fmla="*/ 89 h 118"/>
                  <a:gd name="T40" fmla="*/ 60 w 77"/>
                  <a:gd name="T41" fmla="*/ 76 h 118"/>
                  <a:gd name="T42" fmla="*/ 61 w 77"/>
                  <a:gd name="T43" fmla="*/ 59 h 118"/>
                  <a:gd name="T44" fmla="*/ 60 w 77"/>
                  <a:gd name="T45" fmla="*/ 43 h 118"/>
                  <a:gd name="T46" fmla="*/ 58 w 77"/>
                  <a:gd name="T47" fmla="*/ 31 h 118"/>
                  <a:gd name="T48" fmla="*/ 55 w 77"/>
                  <a:gd name="T49" fmla="*/ 23 h 118"/>
                  <a:gd name="T50" fmla="*/ 52 w 77"/>
                  <a:gd name="T51" fmla="*/ 19 h 118"/>
                  <a:gd name="T52" fmla="*/ 47 w 77"/>
                  <a:gd name="T53" fmla="*/ 15 h 118"/>
                  <a:gd name="T54" fmla="*/ 43 w 77"/>
                  <a:gd name="T55" fmla="*/ 14 h 118"/>
                  <a:gd name="T56" fmla="*/ 38 w 77"/>
                  <a:gd name="T57" fmla="*/ 13 h 118"/>
                  <a:gd name="T58" fmla="*/ 38 w 77"/>
                  <a:gd name="T59" fmla="*/ 0 h 118"/>
                  <a:gd name="T60" fmla="*/ 44 w 77"/>
                  <a:gd name="T61" fmla="*/ 0 h 118"/>
                  <a:gd name="T62" fmla="*/ 49 w 77"/>
                  <a:gd name="T63" fmla="*/ 1 h 118"/>
                  <a:gd name="T64" fmla="*/ 55 w 77"/>
                  <a:gd name="T65" fmla="*/ 3 h 118"/>
                  <a:gd name="T66" fmla="*/ 60 w 77"/>
                  <a:gd name="T67" fmla="*/ 7 h 118"/>
                  <a:gd name="T68" fmla="*/ 64 w 77"/>
                  <a:gd name="T69" fmla="*/ 10 h 118"/>
                  <a:gd name="T70" fmla="*/ 67 w 77"/>
                  <a:gd name="T71" fmla="*/ 14 h 118"/>
                  <a:gd name="T72" fmla="*/ 69 w 77"/>
                  <a:gd name="T73" fmla="*/ 20 h 118"/>
                  <a:gd name="T74" fmla="*/ 71 w 77"/>
                  <a:gd name="T75" fmla="*/ 25 h 118"/>
                  <a:gd name="T76" fmla="*/ 73 w 77"/>
                  <a:gd name="T77" fmla="*/ 32 h 118"/>
                  <a:gd name="T78" fmla="*/ 76 w 77"/>
                  <a:gd name="T79" fmla="*/ 44 h 118"/>
                  <a:gd name="T80" fmla="*/ 77 w 77"/>
                  <a:gd name="T81" fmla="*/ 59 h 118"/>
                  <a:gd name="T82" fmla="*/ 76 w 77"/>
                  <a:gd name="T83" fmla="*/ 78 h 118"/>
                  <a:gd name="T84" fmla="*/ 72 w 77"/>
                  <a:gd name="T85" fmla="*/ 93 h 118"/>
                  <a:gd name="T86" fmla="*/ 67 w 77"/>
                  <a:gd name="T87" fmla="*/ 104 h 118"/>
                  <a:gd name="T88" fmla="*/ 59 w 77"/>
                  <a:gd name="T89" fmla="*/ 113 h 118"/>
                  <a:gd name="T90" fmla="*/ 50 w 77"/>
                  <a:gd name="T91" fmla="*/ 117 h 118"/>
                  <a:gd name="T92" fmla="*/ 38 w 77"/>
                  <a:gd name="T93" fmla="*/ 118 h 118"/>
                  <a:gd name="T94" fmla="*/ 28 w 77"/>
                  <a:gd name="T95" fmla="*/ 117 h 118"/>
                  <a:gd name="T96" fmla="*/ 19 w 77"/>
                  <a:gd name="T97" fmla="*/ 114 h 118"/>
                  <a:gd name="T98" fmla="*/ 11 w 77"/>
                  <a:gd name="T99" fmla="*/ 107 h 118"/>
                  <a:gd name="T100" fmla="*/ 6 w 77"/>
                  <a:gd name="T101" fmla="*/ 95 h 118"/>
                  <a:gd name="T102" fmla="*/ 1 w 77"/>
                  <a:gd name="T103" fmla="*/ 79 h 118"/>
                  <a:gd name="T104" fmla="*/ 0 w 77"/>
                  <a:gd name="T105" fmla="*/ 59 h 118"/>
                  <a:gd name="T106" fmla="*/ 1 w 77"/>
                  <a:gd name="T107" fmla="*/ 41 h 118"/>
                  <a:gd name="T108" fmla="*/ 5 w 77"/>
                  <a:gd name="T109" fmla="*/ 25 h 118"/>
                  <a:gd name="T110" fmla="*/ 10 w 77"/>
                  <a:gd name="T111" fmla="*/ 14 h 118"/>
                  <a:gd name="T112" fmla="*/ 17 w 77"/>
                  <a:gd name="T113" fmla="*/ 7 h 118"/>
                  <a:gd name="T114" fmla="*/ 26 w 77"/>
                  <a:gd name="T115" fmla="*/ 1 h 118"/>
                  <a:gd name="T116" fmla="*/ 38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8" y="13"/>
                    </a:moveTo>
                    <a:lnTo>
                      <a:pt x="33" y="14"/>
                    </a:lnTo>
                    <a:lnTo>
                      <a:pt x="30" y="15"/>
                    </a:lnTo>
                    <a:lnTo>
                      <a:pt x="25" y="18"/>
                    </a:lnTo>
                    <a:lnTo>
                      <a:pt x="22" y="22"/>
                    </a:lnTo>
                    <a:lnTo>
                      <a:pt x="19" y="31"/>
                    </a:lnTo>
                    <a:lnTo>
                      <a:pt x="17" y="43"/>
                    </a:lnTo>
                    <a:lnTo>
                      <a:pt x="15" y="59"/>
                    </a:lnTo>
                    <a:lnTo>
                      <a:pt x="17" y="76"/>
                    </a:lnTo>
                    <a:lnTo>
                      <a:pt x="19" y="89"/>
                    </a:lnTo>
                    <a:lnTo>
                      <a:pt x="22" y="96"/>
                    </a:lnTo>
                    <a:lnTo>
                      <a:pt x="25" y="101"/>
                    </a:lnTo>
                    <a:lnTo>
                      <a:pt x="30" y="103"/>
                    </a:lnTo>
                    <a:lnTo>
                      <a:pt x="34" y="104"/>
                    </a:lnTo>
                    <a:lnTo>
                      <a:pt x="38" y="105"/>
                    </a:lnTo>
                    <a:lnTo>
                      <a:pt x="43" y="104"/>
                    </a:lnTo>
                    <a:lnTo>
                      <a:pt x="47" y="103"/>
                    </a:lnTo>
                    <a:lnTo>
                      <a:pt x="50" y="100"/>
                    </a:lnTo>
                    <a:lnTo>
                      <a:pt x="55" y="96"/>
                    </a:lnTo>
                    <a:lnTo>
                      <a:pt x="58" y="89"/>
                    </a:lnTo>
                    <a:lnTo>
                      <a:pt x="60" y="76"/>
                    </a:lnTo>
                    <a:lnTo>
                      <a:pt x="61" y="59"/>
                    </a:lnTo>
                    <a:lnTo>
                      <a:pt x="60" y="43"/>
                    </a:lnTo>
                    <a:lnTo>
                      <a:pt x="58" y="31"/>
                    </a:lnTo>
                    <a:lnTo>
                      <a:pt x="55" y="23"/>
                    </a:lnTo>
                    <a:lnTo>
                      <a:pt x="52" y="19"/>
                    </a:lnTo>
                    <a:lnTo>
                      <a:pt x="47" y="15"/>
                    </a:lnTo>
                    <a:lnTo>
                      <a:pt x="43" y="14"/>
                    </a:lnTo>
                    <a:lnTo>
                      <a:pt x="38" y="13"/>
                    </a:lnTo>
                    <a:close/>
                    <a:moveTo>
                      <a:pt x="38" y="0"/>
                    </a:moveTo>
                    <a:lnTo>
                      <a:pt x="44" y="0"/>
                    </a:lnTo>
                    <a:lnTo>
                      <a:pt x="49" y="1"/>
                    </a:lnTo>
                    <a:lnTo>
                      <a:pt x="55" y="3"/>
                    </a:lnTo>
                    <a:lnTo>
                      <a:pt x="60" y="7"/>
                    </a:lnTo>
                    <a:lnTo>
                      <a:pt x="64" y="10"/>
                    </a:lnTo>
                    <a:lnTo>
                      <a:pt x="67" y="14"/>
                    </a:lnTo>
                    <a:lnTo>
                      <a:pt x="69" y="20"/>
                    </a:lnTo>
                    <a:lnTo>
                      <a:pt x="71" y="25"/>
                    </a:lnTo>
                    <a:lnTo>
                      <a:pt x="73" y="32"/>
                    </a:lnTo>
                    <a:lnTo>
                      <a:pt x="76" y="44"/>
                    </a:lnTo>
                    <a:lnTo>
                      <a:pt x="77" y="59"/>
                    </a:lnTo>
                    <a:lnTo>
                      <a:pt x="76" y="78"/>
                    </a:lnTo>
                    <a:lnTo>
                      <a:pt x="72" y="93"/>
                    </a:lnTo>
                    <a:lnTo>
                      <a:pt x="67" y="104"/>
                    </a:lnTo>
                    <a:lnTo>
                      <a:pt x="59" y="113"/>
                    </a:lnTo>
                    <a:lnTo>
                      <a:pt x="50" y="117"/>
                    </a:lnTo>
                    <a:lnTo>
                      <a:pt x="38" y="118"/>
                    </a:lnTo>
                    <a:lnTo>
                      <a:pt x="28" y="117"/>
                    </a:lnTo>
                    <a:lnTo>
                      <a:pt x="19" y="114"/>
                    </a:lnTo>
                    <a:lnTo>
                      <a:pt x="11" y="107"/>
                    </a:lnTo>
                    <a:lnTo>
                      <a:pt x="6" y="95"/>
                    </a:lnTo>
                    <a:lnTo>
                      <a:pt x="1" y="79"/>
                    </a:lnTo>
                    <a:lnTo>
                      <a:pt x="0" y="59"/>
                    </a:lnTo>
                    <a:lnTo>
                      <a:pt x="1" y="41"/>
                    </a:lnTo>
                    <a:lnTo>
                      <a:pt x="5" y="25"/>
                    </a:lnTo>
                    <a:lnTo>
                      <a:pt x="10" y="14"/>
                    </a:lnTo>
                    <a:lnTo>
                      <a:pt x="17" y="7"/>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Line 936"/>
              <p:cNvSpPr>
                <a:spLocks noChangeShapeType="1"/>
              </p:cNvSpPr>
              <p:nvPr/>
            </p:nvSpPr>
            <p:spPr bwMode="auto">
              <a:xfrm>
                <a:off x="4028" y="1636"/>
                <a:ext cx="1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937"/>
              <p:cNvSpPr>
                <a:spLocks noChangeShapeType="1"/>
              </p:cNvSpPr>
              <p:nvPr/>
            </p:nvSpPr>
            <p:spPr bwMode="auto">
              <a:xfrm flipH="1">
                <a:off x="5528" y="1636"/>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938"/>
              <p:cNvSpPr>
                <a:spLocks/>
              </p:cNvSpPr>
              <p:nvPr/>
            </p:nvSpPr>
            <p:spPr bwMode="auto">
              <a:xfrm>
                <a:off x="3977" y="1609"/>
                <a:ext cx="38" cy="58"/>
              </a:xfrm>
              <a:custGeom>
                <a:avLst/>
                <a:gdLst>
                  <a:gd name="T0" fmla="*/ 13 w 77"/>
                  <a:gd name="T1" fmla="*/ 0 h 117"/>
                  <a:gd name="T2" fmla="*/ 69 w 77"/>
                  <a:gd name="T3" fmla="*/ 0 h 117"/>
                  <a:gd name="T4" fmla="*/ 69 w 77"/>
                  <a:gd name="T5" fmla="*/ 15 h 117"/>
                  <a:gd name="T6" fmla="*/ 26 w 77"/>
                  <a:gd name="T7" fmla="*/ 15 h 117"/>
                  <a:gd name="T8" fmla="*/ 20 w 77"/>
                  <a:gd name="T9" fmla="*/ 46 h 117"/>
                  <a:gd name="T10" fmla="*/ 31 w 77"/>
                  <a:gd name="T11" fmla="*/ 39 h 117"/>
                  <a:gd name="T12" fmla="*/ 42 w 77"/>
                  <a:gd name="T13" fmla="*/ 37 h 117"/>
                  <a:gd name="T14" fmla="*/ 55 w 77"/>
                  <a:gd name="T15" fmla="*/ 40 h 117"/>
                  <a:gd name="T16" fmla="*/ 66 w 77"/>
                  <a:gd name="T17" fmla="*/ 48 h 117"/>
                  <a:gd name="T18" fmla="*/ 73 w 77"/>
                  <a:gd name="T19" fmla="*/ 60 h 117"/>
                  <a:gd name="T20" fmla="*/ 77 w 77"/>
                  <a:gd name="T21" fmla="*/ 75 h 117"/>
                  <a:gd name="T22" fmla="*/ 75 w 77"/>
                  <a:gd name="T23" fmla="*/ 91 h 117"/>
                  <a:gd name="T24" fmla="*/ 67 w 77"/>
                  <a:gd name="T25" fmla="*/ 103 h 117"/>
                  <a:gd name="T26" fmla="*/ 59 w 77"/>
                  <a:gd name="T27" fmla="*/ 112 h 117"/>
                  <a:gd name="T28" fmla="*/ 49 w 77"/>
                  <a:gd name="T29" fmla="*/ 116 h 117"/>
                  <a:gd name="T30" fmla="*/ 37 w 77"/>
                  <a:gd name="T31" fmla="*/ 117 h 117"/>
                  <a:gd name="T32" fmla="*/ 23 w 77"/>
                  <a:gd name="T33" fmla="*/ 115 h 117"/>
                  <a:gd name="T34" fmla="*/ 11 w 77"/>
                  <a:gd name="T35" fmla="*/ 108 h 117"/>
                  <a:gd name="T36" fmla="*/ 3 w 77"/>
                  <a:gd name="T37" fmla="*/ 98 h 117"/>
                  <a:gd name="T38" fmla="*/ 0 w 77"/>
                  <a:gd name="T39" fmla="*/ 85 h 117"/>
                  <a:gd name="T40" fmla="*/ 15 w 77"/>
                  <a:gd name="T41" fmla="*/ 83 h 117"/>
                  <a:gd name="T42" fmla="*/ 17 w 77"/>
                  <a:gd name="T43" fmla="*/ 90 h 117"/>
                  <a:gd name="T44" fmla="*/ 19 w 77"/>
                  <a:gd name="T45" fmla="*/ 95 h 117"/>
                  <a:gd name="T46" fmla="*/ 22 w 77"/>
                  <a:gd name="T47" fmla="*/ 98 h 117"/>
                  <a:gd name="T48" fmla="*/ 26 w 77"/>
                  <a:gd name="T49" fmla="*/ 102 h 117"/>
                  <a:gd name="T50" fmla="*/ 32 w 77"/>
                  <a:gd name="T51" fmla="*/ 103 h 117"/>
                  <a:gd name="T52" fmla="*/ 37 w 77"/>
                  <a:gd name="T53" fmla="*/ 104 h 117"/>
                  <a:gd name="T54" fmla="*/ 47 w 77"/>
                  <a:gd name="T55" fmla="*/ 102 h 117"/>
                  <a:gd name="T56" fmla="*/ 55 w 77"/>
                  <a:gd name="T57" fmla="*/ 96 h 117"/>
                  <a:gd name="T58" fmla="*/ 59 w 77"/>
                  <a:gd name="T59" fmla="*/ 87 h 117"/>
                  <a:gd name="T60" fmla="*/ 61 w 77"/>
                  <a:gd name="T61" fmla="*/ 77 h 117"/>
                  <a:gd name="T62" fmla="*/ 59 w 77"/>
                  <a:gd name="T63" fmla="*/ 66 h 117"/>
                  <a:gd name="T64" fmla="*/ 55 w 77"/>
                  <a:gd name="T65" fmla="*/ 58 h 117"/>
                  <a:gd name="T66" fmla="*/ 47 w 77"/>
                  <a:gd name="T67" fmla="*/ 52 h 117"/>
                  <a:gd name="T68" fmla="*/ 37 w 77"/>
                  <a:gd name="T69" fmla="*/ 51 h 117"/>
                  <a:gd name="T70" fmla="*/ 33 w 77"/>
                  <a:gd name="T71" fmla="*/ 51 h 117"/>
                  <a:gd name="T72" fmla="*/ 29 w 77"/>
                  <a:gd name="T73" fmla="*/ 52 h 117"/>
                  <a:gd name="T74" fmla="*/ 25 w 77"/>
                  <a:gd name="T75" fmla="*/ 54 h 117"/>
                  <a:gd name="T76" fmla="*/ 21 w 77"/>
                  <a:gd name="T77" fmla="*/ 57 h 117"/>
                  <a:gd name="T78" fmla="*/ 17 w 77"/>
                  <a:gd name="T79" fmla="*/ 61 h 117"/>
                  <a:gd name="T80" fmla="*/ 1 w 77"/>
                  <a:gd name="T81" fmla="*/ 60 h 117"/>
                  <a:gd name="T82" fmla="*/ 13 w 77"/>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17">
                    <a:moveTo>
                      <a:pt x="13" y="0"/>
                    </a:moveTo>
                    <a:lnTo>
                      <a:pt x="69" y="0"/>
                    </a:lnTo>
                    <a:lnTo>
                      <a:pt x="69" y="15"/>
                    </a:lnTo>
                    <a:lnTo>
                      <a:pt x="26" y="15"/>
                    </a:lnTo>
                    <a:lnTo>
                      <a:pt x="20" y="46"/>
                    </a:lnTo>
                    <a:lnTo>
                      <a:pt x="31" y="39"/>
                    </a:lnTo>
                    <a:lnTo>
                      <a:pt x="42" y="37"/>
                    </a:lnTo>
                    <a:lnTo>
                      <a:pt x="55" y="40"/>
                    </a:lnTo>
                    <a:lnTo>
                      <a:pt x="66" y="48"/>
                    </a:lnTo>
                    <a:lnTo>
                      <a:pt x="73" y="60"/>
                    </a:lnTo>
                    <a:lnTo>
                      <a:pt x="77" y="75"/>
                    </a:lnTo>
                    <a:lnTo>
                      <a:pt x="75" y="91"/>
                    </a:lnTo>
                    <a:lnTo>
                      <a:pt x="67" y="103"/>
                    </a:lnTo>
                    <a:lnTo>
                      <a:pt x="59" y="112"/>
                    </a:lnTo>
                    <a:lnTo>
                      <a:pt x="49" y="116"/>
                    </a:lnTo>
                    <a:lnTo>
                      <a:pt x="37" y="117"/>
                    </a:lnTo>
                    <a:lnTo>
                      <a:pt x="23" y="115"/>
                    </a:lnTo>
                    <a:lnTo>
                      <a:pt x="11" y="108"/>
                    </a:lnTo>
                    <a:lnTo>
                      <a:pt x="3" y="98"/>
                    </a:lnTo>
                    <a:lnTo>
                      <a:pt x="0" y="85"/>
                    </a:lnTo>
                    <a:lnTo>
                      <a:pt x="15" y="83"/>
                    </a:lnTo>
                    <a:lnTo>
                      <a:pt x="17" y="90"/>
                    </a:lnTo>
                    <a:lnTo>
                      <a:pt x="19" y="95"/>
                    </a:lnTo>
                    <a:lnTo>
                      <a:pt x="22" y="98"/>
                    </a:lnTo>
                    <a:lnTo>
                      <a:pt x="26" y="102"/>
                    </a:lnTo>
                    <a:lnTo>
                      <a:pt x="32" y="103"/>
                    </a:lnTo>
                    <a:lnTo>
                      <a:pt x="37" y="104"/>
                    </a:lnTo>
                    <a:lnTo>
                      <a:pt x="47" y="102"/>
                    </a:lnTo>
                    <a:lnTo>
                      <a:pt x="55" y="96"/>
                    </a:lnTo>
                    <a:lnTo>
                      <a:pt x="59" y="87"/>
                    </a:lnTo>
                    <a:lnTo>
                      <a:pt x="61" y="77"/>
                    </a:lnTo>
                    <a:lnTo>
                      <a:pt x="59" y="66"/>
                    </a:lnTo>
                    <a:lnTo>
                      <a:pt x="55" y="58"/>
                    </a:lnTo>
                    <a:lnTo>
                      <a:pt x="47" y="52"/>
                    </a:lnTo>
                    <a:lnTo>
                      <a:pt x="37" y="51"/>
                    </a:lnTo>
                    <a:lnTo>
                      <a:pt x="33" y="51"/>
                    </a:lnTo>
                    <a:lnTo>
                      <a:pt x="29" y="52"/>
                    </a:lnTo>
                    <a:lnTo>
                      <a:pt x="25" y="54"/>
                    </a:lnTo>
                    <a:lnTo>
                      <a:pt x="21" y="57"/>
                    </a:lnTo>
                    <a:lnTo>
                      <a:pt x="17" y="61"/>
                    </a:lnTo>
                    <a:lnTo>
                      <a:pt x="1" y="60"/>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Line 939"/>
              <p:cNvSpPr>
                <a:spLocks noChangeShapeType="1"/>
              </p:cNvSpPr>
              <p:nvPr/>
            </p:nvSpPr>
            <p:spPr bwMode="auto">
              <a:xfrm>
                <a:off x="4028" y="1342"/>
                <a:ext cx="1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940"/>
              <p:cNvSpPr>
                <a:spLocks noChangeShapeType="1"/>
              </p:cNvSpPr>
              <p:nvPr/>
            </p:nvSpPr>
            <p:spPr bwMode="auto">
              <a:xfrm flipH="1">
                <a:off x="5528" y="1342"/>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941"/>
              <p:cNvSpPr>
                <a:spLocks/>
              </p:cNvSpPr>
              <p:nvPr/>
            </p:nvSpPr>
            <p:spPr bwMode="auto">
              <a:xfrm>
                <a:off x="3937" y="1314"/>
                <a:ext cx="21" cy="58"/>
              </a:xfrm>
              <a:custGeom>
                <a:avLst/>
                <a:gdLst>
                  <a:gd name="T0" fmla="*/ 33 w 43"/>
                  <a:gd name="T1" fmla="*/ 0 h 117"/>
                  <a:gd name="T2" fmla="*/ 43 w 43"/>
                  <a:gd name="T3" fmla="*/ 0 h 117"/>
                  <a:gd name="T4" fmla="*/ 43 w 43"/>
                  <a:gd name="T5" fmla="*/ 117 h 117"/>
                  <a:gd name="T6" fmla="*/ 28 w 43"/>
                  <a:gd name="T7" fmla="*/ 117 h 117"/>
                  <a:gd name="T8" fmla="*/ 28 w 43"/>
                  <a:gd name="T9" fmla="*/ 25 h 117"/>
                  <a:gd name="T10" fmla="*/ 22 w 43"/>
                  <a:gd name="T11" fmla="*/ 30 h 117"/>
                  <a:gd name="T12" fmla="*/ 16 w 43"/>
                  <a:gd name="T13" fmla="*/ 35 h 117"/>
                  <a:gd name="T14" fmla="*/ 8 w 43"/>
                  <a:gd name="T15" fmla="*/ 39 h 117"/>
                  <a:gd name="T16" fmla="*/ 0 w 43"/>
                  <a:gd name="T17" fmla="*/ 42 h 117"/>
                  <a:gd name="T18" fmla="*/ 0 w 43"/>
                  <a:gd name="T19" fmla="*/ 28 h 117"/>
                  <a:gd name="T20" fmla="*/ 11 w 43"/>
                  <a:gd name="T21" fmla="*/ 23 h 117"/>
                  <a:gd name="T22" fmla="*/ 21 w 43"/>
                  <a:gd name="T23" fmla="*/ 15 h 117"/>
                  <a:gd name="T24" fmla="*/ 27 w 43"/>
                  <a:gd name="T25" fmla="*/ 10 h 117"/>
                  <a:gd name="T26" fmla="*/ 31 w 43"/>
                  <a:gd name="T27" fmla="*/ 4 h 117"/>
                  <a:gd name="T28" fmla="*/ 33 w 43"/>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7">
                    <a:moveTo>
                      <a:pt x="33" y="0"/>
                    </a:moveTo>
                    <a:lnTo>
                      <a:pt x="43" y="0"/>
                    </a:lnTo>
                    <a:lnTo>
                      <a:pt x="43" y="117"/>
                    </a:lnTo>
                    <a:lnTo>
                      <a:pt x="28" y="117"/>
                    </a:lnTo>
                    <a:lnTo>
                      <a:pt x="28" y="25"/>
                    </a:lnTo>
                    <a:lnTo>
                      <a:pt x="22" y="30"/>
                    </a:lnTo>
                    <a:lnTo>
                      <a:pt x="16" y="35"/>
                    </a:lnTo>
                    <a:lnTo>
                      <a:pt x="8" y="39"/>
                    </a:lnTo>
                    <a:lnTo>
                      <a:pt x="0" y="42"/>
                    </a:lnTo>
                    <a:lnTo>
                      <a:pt x="0" y="28"/>
                    </a:lnTo>
                    <a:lnTo>
                      <a:pt x="11" y="23"/>
                    </a:lnTo>
                    <a:lnTo>
                      <a:pt x="21" y="15"/>
                    </a:lnTo>
                    <a:lnTo>
                      <a:pt x="27" y="10"/>
                    </a:lnTo>
                    <a:lnTo>
                      <a:pt x="31" y="4"/>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942"/>
              <p:cNvSpPr>
                <a:spLocks noEditPoints="1"/>
              </p:cNvSpPr>
              <p:nvPr/>
            </p:nvSpPr>
            <p:spPr bwMode="auto">
              <a:xfrm>
                <a:off x="3977" y="1314"/>
                <a:ext cx="38" cy="59"/>
              </a:xfrm>
              <a:custGeom>
                <a:avLst/>
                <a:gdLst>
                  <a:gd name="T0" fmla="*/ 38 w 77"/>
                  <a:gd name="T1" fmla="*/ 13 h 118"/>
                  <a:gd name="T2" fmla="*/ 34 w 77"/>
                  <a:gd name="T3" fmla="*/ 13 h 118"/>
                  <a:gd name="T4" fmla="*/ 30 w 77"/>
                  <a:gd name="T5" fmla="*/ 15 h 118"/>
                  <a:gd name="T6" fmla="*/ 26 w 77"/>
                  <a:gd name="T7" fmla="*/ 17 h 118"/>
                  <a:gd name="T8" fmla="*/ 23 w 77"/>
                  <a:gd name="T9" fmla="*/ 20 h 118"/>
                  <a:gd name="T10" fmla="*/ 19 w 77"/>
                  <a:gd name="T11" fmla="*/ 29 h 118"/>
                  <a:gd name="T12" fmla="*/ 16 w 77"/>
                  <a:gd name="T13" fmla="*/ 42 h 118"/>
                  <a:gd name="T14" fmla="*/ 15 w 77"/>
                  <a:gd name="T15" fmla="*/ 59 h 118"/>
                  <a:gd name="T16" fmla="*/ 16 w 77"/>
                  <a:gd name="T17" fmla="*/ 75 h 118"/>
                  <a:gd name="T18" fmla="*/ 19 w 77"/>
                  <a:gd name="T19" fmla="*/ 88 h 118"/>
                  <a:gd name="T20" fmla="*/ 22 w 77"/>
                  <a:gd name="T21" fmla="*/ 96 h 118"/>
                  <a:gd name="T22" fmla="*/ 26 w 77"/>
                  <a:gd name="T23" fmla="*/ 99 h 118"/>
                  <a:gd name="T24" fmla="*/ 30 w 77"/>
                  <a:gd name="T25" fmla="*/ 102 h 118"/>
                  <a:gd name="T26" fmla="*/ 34 w 77"/>
                  <a:gd name="T27" fmla="*/ 104 h 118"/>
                  <a:gd name="T28" fmla="*/ 38 w 77"/>
                  <a:gd name="T29" fmla="*/ 105 h 118"/>
                  <a:gd name="T30" fmla="*/ 44 w 77"/>
                  <a:gd name="T31" fmla="*/ 104 h 118"/>
                  <a:gd name="T32" fmla="*/ 47 w 77"/>
                  <a:gd name="T33" fmla="*/ 102 h 118"/>
                  <a:gd name="T34" fmla="*/ 51 w 77"/>
                  <a:gd name="T35" fmla="*/ 99 h 118"/>
                  <a:gd name="T36" fmla="*/ 55 w 77"/>
                  <a:gd name="T37" fmla="*/ 96 h 118"/>
                  <a:gd name="T38" fmla="*/ 59 w 77"/>
                  <a:gd name="T39" fmla="*/ 87 h 118"/>
                  <a:gd name="T40" fmla="*/ 61 w 77"/>
                  <a:gd name="T41" fmla="*/ 75 h 118"/>
                  <a:gd name="T42" fmla="*/ 61 w 77"/>
                  <a:gd name="T43" fmla="*/ 59 h 118"/>
                  <a:gd name="T44" fmla="*/ 61 w 77"/>
                  <a:gd name="T45" fmla="*/ 42 h 118"/>
                  <a:gd name="T46" fmla="*/ 59 w 77"/>
                  <a:gd name="T47" fmla="*/ 30 h 118"/>
                  <a:gd name="T48" fmla="*/ 55 w 77"/>
                  <a:gd name="T49" fmla="*/ 22 h 118"/>
                  <a:gd name="T50" fmla="*/ 51 w 77"/>
                  <a:gd name="T51" fmla="*/ 18 h 118"/>
                  <a:gd name="T52" fmla="*/ 48 w 77"/>
                  <a:gd name="T53" fmla="*/ 15 h 118"/>
                  <a:gd name="T54" fmla="*/ 44 w 77"/>
                  <a:gd name="T55" fmla="*/ 14 h 118"/>
                  <a:gd name="T56" fmla="*/ 38 w 77"/>
                  <a:gd name="T57" fmla="*/ 13 h 118"/>
                  <a:gd name="T58" fmla="*/ 38 w 77"/>
                  <a:gd name="T59" fmla="*/ 0 h 118"/>
                  <a:gd name="T60" fmla="*/ 45 w 77"/>
                  <a:gd name="T61" fmla="*/ 0 h 118"/>
                  <a:gd name="T62" fmla="*/ 50 w 77"/>
                  <a:gd name="T63" fmla="*/ 1 h 118"/>
                  <a:gd name="T64" fmla="*/ 56 w 77"/>
                  <a:gd name="T65" fmla="*/ 3 h 118"/>
                  <a:gd name="T66" fmla="*/ 60 w 77"/>
                  <a:gd name="T67" fmla="*/ 6 h 118"/>
                  <a:gd name="T68" fmla="*/ 65 w 77"/>
                  <a:gd name="T69" fmla="*/ 10 h 118"/>
                  <a:gd name="T70" fmla="*/ 67 w 77"/>
                  <a:gd name="T71" fmla="*/ 14 h 118"/>
                  <a:gd name="T72" fmla="*/ 70 w 77"/>
                  <a:gd name="T73" fmla="*/ 19 h 118"/>
                  <a:gd name="T74" fmla="*/ 72 w 77"/>
                  <a:gd name="T75" fmla="*/ 25 h 118"/>
                  <a:gd name="T76" fmla="*/ 74 w 77"/>
                  <a:gd name="T77" fmla="*/ 31 h 118"/>
                  <a:gd name="T78" fmla="*/ 77 w 77"/>
                  <a:gd name="T79" fmla="*/ 43 h 118"/>
                  <a:gd name="T80" fmla="*/ 77 w 77"/>
                  <a:gd name="T81" fmla="*/ 59 h 118"/>
                  <a:gd name="T82" fmla="*/ 76 w 77"/>
                  <a:gd name="T83" fmla="*/ 77 h 118"/>
                  <a:gd name="T84" fmla="*/ 72 w 77"/>
                  <a:gd name="T85" fmla="*/ 93 h 118"/>
                  <a:gd name="T86" fmla="*/ 67 w 77"/>
                  <a:gd name="T87" fmla="*/ 104 h 118"/>
                  <a:gd name="T88" fmla="*/ 60 w 77"/>
                  <a:gd name="T89" fmla="*/ 111 h 118"/>
                  <a:gd name="T90" fmla="*/ 50 w 77"/>
                  <a:gd name="T91" fmla="*/ 117 h 118"/>
                  <a:gd name="T92" fmla="*/ 38 w 77"/>
                  <a:gd name="T93" fmla="*/ 118 h 118"/>
                  <a:gd name="T94" fmla="*/ 29 w 77"/>
                  <a:gd name="T95" fmla="*/ 117 h 118"/>
                  <a:gd name="T96" fmla="*/ 20 w 77"/>
                  <a:gd name="T97" fmla="*/ 113 h 118"/>
                  <a:gd name="T98" fmla="*/ 12 w 77"/>
                  <a:gd name="T99" fmla="*/ 107 h 118"/>
                  <a:gd name="T100" fmla="*/ 6 w 77"/>
                  <a:gd name="T101" fmla="*/ 95 h 118"/>
                  <a:gd name="T102" fmla="*/ 2 w 77"/>
                  <a:gd name="T103" fmla="*/ 78 h 118"/>
                  <a:gd name="T104" fmla="*/ 0 w 77"/>
                  <a:gd name="T105" fmla="*/ 59 h 118"/>
                  <a:gd name="T106" fmla="*/ 1 w 77"/>
                  <a:gd name="T107" fmla="*/ 40 h 118"/>
                  <a:gd name="T108" fmla="*/ 4 w 77"/>
                  <a:gd name="T109" fmla="*/ 25 h 118"/>
                  <a:gd name="T110" fmla="*/ 10 w 77"/>
                  <a:gd name="T111" fmla="*/ 14 h 118"/>
                  <a:gd name="T112" fmla="*/ 18 w 77"/>
                  <a:gd name="T113" fmla="*/ 5 h 118"/>
                  <a:gd name="T114" fmla="*/ 27 w 77"/>
                  <a:gd name="T115" fmla="*/ 1 h 118"/>
                  <a:gd name="T116" fmla="*/ 38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8" y="13"/>
                    </a:moveTo>
                    <a:lnTo>
                      <a:pt x="34" y="13"/>
                    </a:lnTo>
                    <a:lnTo>
                      <a:pt x="30" y="15"/>
                    </a:lnTo>
                    <a:lnTo>
                      <a:pt x="26" y="17"/>
                    </a:lnTo>
                    <a:lnTo>
                      <a:pt x="23" y="20"/>
                    </a:lnTo>
                    <a:lnTo>
                      <a:pt x="19" y="29"/>
                    </a:lnTo>
                    <a:lnTo>
                      <a:pt x="16" y="42"/>
                    </a:lnTo>
                    <a:lnTo>
                      <a:pt x="15" y="59"/>
                    </a:lnTo>
                    <a:lnTo>
                      <a:pt x="16" y="75"/>
                    </a:lnTo>
                    <a:lnTo>
                      <a:pt x="19" y="88"/>
                    </a:lnTo>
                    <a:lnTo>
                      <a:pt x="22" y="96"/>
                    </a:lnTo>
                    <a:lnTo>
                      <a:pt x="26" y="99"/>
                    </a:lnTo>
                    <a:lnTo>
                      <a:pt x="30" y="102"/>
                    </a:lnTo>
                    <a:lnTo>
                      <a:pt x="34" y="104"/>
                    </a:lnTo>
                    <a:lnTo>
                      <a:pt x="38" y="105"/>
                    </a:lnTo>
                    <a:lnTo>
                      <a:pt x="44" y="104"/>
                    </a:lnTo>
                    <a:lnTo>
                      <a:pt x="47" y="102"/>
                    </a:lnTo>
                    <a:lnTo>
                      <a:pt x="51" y="99"/>
                    </a:lnTo>
                    <a:lnTo>
                      <a:pt x="55" y="96"/>
                    </a:lnTo>
                    <a:lnTo>
                      <a:pt x="59" y="87"/>
                    </a:lnTo>
                    <a:lnTo>
                      <a:pt x="61" y="75"/>
                    </a:lnTo>
                    <a:lnTo>
                      <a:pt x="61" y="59"/>
                    </a:lnTo>
                    <a:lnTo>
                      <a:pt x="61" y="42"/>
                    </a:lnTo>
                    <a:lnTo>
                      <a:pt x="59" y="30"/>
                    </a:lnTo>
                    <a:lnTo>
                      <a:pt x="55" y="22"/>
                    </a:lnTo>
                    <a:lnTo>
                      <a:pt x="51" y="18"/>
                    </a:lnTo>
                    <a:lnTo>
                      <a:pt x="48" y="15"/>
                    </a:lnTo>
                    <a:lnTo>
                      <a:pt x="44" y="14"/>
                    </a:lnTo>
                    <a:lnTo>
                      <a:pt x="38" y="13"/>
                    </a:lnTo>
                    <a:close/>
                    <a:moveTo>
                      <a:pt x="38" y="0"/>
                    </a:moveTo>
                    <a:lnTo>
                      <a:pt x="45" y="0"/>
                    </a:lnTo>
                    <a:lnTo>
                      <a:pt x="50" y="1"/>
                    </a:lnTo>
                    <a:lnTo>
                      <a:pt x="56" y="3"/>
                    </a:lnTo>
                    <a:lnTo>
                      <a:pt x="60" y="6"/>
                    </a:lnTo>
                    <a:lnTo>
                      <a:pt x="65" y="10"/>
                    </a:lnTo>
                    <a:lnTo>
                      <a:pt x="67" y="14"/>
                    </a:lnTo>
                    <a:lnTo>
                      <a:pt x="70" y="19"/>
                    </a:lnTo>
                    <a:lnTo>
                      <a:pt x="72" y="25"/>
                    </a:lnTo>
                    <a:lnTo>
                      <a:pt x="74" y="31"/>
                    </a:lnTo>
                    <a:lnTo>
                      <a:pt x="77" y="43"/>
                    </a:lnTo>
                    <a:lnTo>
                      <a:pt x="77" y="59"/>
                    </a:lnTo>
                    <a:lnTo>
                      <a:pt x="76" y="77"/>
                    </a:lnTo>
                    <a:lnTo>
                      <a:pt x="72" y="93"/>
                    </a:lnTo>
                    <a:lnTo>
                      <a:pt x="67" y="104"/>
                    </a:lnTo>
                    <a:lnTo>
                      <a:pt x="60" y="111"/>
                    </a:lnTo>
                    <a:lnTo>
                      <a:pt x="50" y="117"/>
                    </a:lnTo>
                    <a:lnTo>
                      <a:pt x="38" y="118"/>
                    </a:lnTo>
                    <a:lnTo>
                      <a:pt x="29" y="117"/>
                    </a:lnTo>
                    <a:lnTo>
                      <a:pt x="20" y="113"/>
                    </a:lnTo>
                    <a:lnTo>
                      <a:pt x="12" y="107"/>
                    </a:lnTo>
                    <a:lnTo>
                      <a:pt x="6" y="95"/>
                    </a:lnTo>
                    <a:lnTo>
                      <a:pt x="2" y="78"/>
                    </a:lnTo>
                    <a:lnTo>
                      <a:pt x="0" y="59"/>
                    </a:lnTo>
                    <a:lnTo>
                      <a:pt x="1" y="40"/>
                    </a:lnTo>
                    <a:lnTo>
                      <a:pt x="4" y="25"/>
                    </a:lnTo>
                    <a:lnTo>
                      <a:pt x="10" y="14"/>
                    </a:lnTo>
                    <a:lnTo>
                      <a:pt x="18" y="5"/>
                    </a:lnTo>
                    <a:lnTo>
                      <a:pt x="27"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Line 943"/>
              <p:cNvSpPr>
                <a:spLocks noChangeShapeType="1"/>
              </p:cNvSpPr>
              <p:nvPr/>
            </p:nvSpPr>
            <p:spPr bwMode="auto">
              <a:xfrm>
                <a:off x="4028" y="1048"/>
                <a:ext cx="1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944"/>
              <p:cNvSpPr>
                <a:spLocks noChangeShapeType="1"/>
              </p:cNvSpPr>
              <p:nvPr/>
            </p:nvSpPr>
            <p:spPr bwMode="auto">
              <a:xfrm flipH="1">
                <a:off x="5528" y="1048"/>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945"/>
              <p:cNvSpPr>
                <a:spLocks/>
              </p:cNvSpPr>
              <p:nvPr/>
            </p:nvSpPr>
            <p:spPr bwMode="auto">
              <a:xfrm>
                <a:off x="3937" y="1020"/>
                <a:ext cx="21" cy="58"/>
              </a:xfrm>
              <a:custGeom>
                <a:avLst/>
                <a:gdLst>
                  <a:gd name="T0" fmla="*/ 33 w 43"/>
                  <a:gd name="T1" fmla="*/ 0 h 117"/>
                  <a:gd name="T2" fmla="*/ 43 w 43"/>
                  <a:gd name="T3" fmla="*/ 0 h 117"/>
                  <a:gd name="T4" fmla="*/ 43 w 43"/>
                  <a:gd name="T5" fmla="*/ 117 h 117"/>
                  <a:gd name="T6" fmla="*/ 28 w 43"/>
                  <a:gd name="T7" fmla="*/ 117 h 117"/>
                  <a:gd name="T8" fmla="*/ 28 w 43"/>
                  <a:gd name="T9" fmla="*/ 26 h 117"/>
                  <a:gd name="T10" fmla="*/ 22 w 43"/>
                  <a:gd name="T11" fmla="*/ 31 h 117"/>
                  <a:gd name="T12" fmla="*/ 16 w 43"/>
                  <a:gd name="T13" fmla="*/ 35 h 117"/>
                  <a:gd name="T14" fmla="*/ 8 w 43"/>
                  <a:gd name="T15" fmla="*/ 40 h 117"/>
                  <a:gd name="T16" fmla="*/ 0 w 43"/>
                  <a:gd name="T17" fmla="*/ 43 h 117"/>
                  <a:gd name="T18" fmla="*/ 0 w 43"/>
                  <a:gd name="T19" fmla="*/ 29 h 117"/>
                  <a:gd name="T20" fmla="*/ 11 w 43"/>
                  <a:gd name="T21" fmla="*/ 23 h 117"/>
                  <a:gd name="T22" fmla="*/ 21 w 43"/>
                  <a:gd name="T23" fmla="*/ 16 h 117"/>
                  <a:gd name="T24" fmla="*/ 27 w 43"/>
                  <a:gd name="T25" fmla="*/ 10 h 117"/>
                  <a:gd name="T26" fmla="*/ 31 w 43"/>
                  <a:gd name="T27" fmla="*/ 5 h 117"/>
                  <a:gd name="T28" fmla="*/ 33 w 43"/>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7">
                    <a:moveTo>
                      <a:pt x="33" y="0"/>
                    </a:moveTo>
                    <a:lnTo>
                      <a:pt x="43" y="0"/>
                    </a:lnTo>
                    <a:lnTo>
                      <a:pt x="43" y="117"/>
                    </a:lnTo>
                    <a:lnTo>
                      <a:pt x="28" y="117"/>
                    </a:lnTo>
                    <a:lnTo>
                      <a:pt x="28" y="26"/>
                    </a:lnTo>
                    <a:lnTo>
                      <a:pt x="22" y="31"/>
                    </a:lnTo>
                    <a:lnTo>
                      <a:pt x="16" y="35"/>
                    </a:lnTo>
                    <a:lnTo>
                      <a:pt x="8" y="40"/>
                    </a:lnTo>
                    <a:lnTo>
                      <a:pt x="0" y="43"/>
                    </a:lnTo>
                    <a:lnTo>
                      <a:pt x="0" y="29"/>
                    </a:lnTo>
                    <a:lnTo>
                      <a:pt x="11" y="23"/>
                    </a:lnTo>
                    <a:lnTo>
                      <a:pt x="21" y="16"/>
                    </a:lnTo>
                    <a:lnTo>
                      <a:pt x="27" y="10"/>
                    </a:lnTo>
                    <a:lnTo>
                      <a:pt x="31" y="5"/>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946"/>
              <p:cNvSpPr>
                <a:spLocks/>
              </p:cNvSpPr>
              <p:nvPr/>
            </p:nvSpPr>
            <p:spPr bwMode="auto">
              <a:xfrm>
                <a:off x="3977" y="1020"/>
                <a:ext cx="38" cy="59"/>
              </a:xfrm>
              <a:custGeom>
                <a:avLst/>
                <a:gdLst>
                  <a:gd name="T0" fmla="*/ 14 w 77"/>
                  <a:gd name="T1" fmla="*/ 0 h 117"/>
                  <a:gd name="T2" fmla="*/ 70 w 77"/>
                  <a:gd name="T3" fmla="*/ 0 h 117"/>
                  <a:gd name="T4" fmla="*/ 70 w 77"/>
                  <a:gd name="T5" fmla="*/ 15 h 117"/>
                  <a:gd name="T6" fmla="*/ 26 w 77"/>
                  <a:gd name="T7" fmla="*/ 15 h 117"/>
                  <a:gd name="T8" fmla="*/ 21 w 77"/>
                  <a:gd name="T9" fmla="*/ 44 h 117"/>
                  <a:gd name="T10" fmla="*/ 31 w 77"/>
                  <a:gd name="T11" fmla="*/ 39 h 117"/>
                  <a:gd name="T12" fmla="*/ 42 w 77"/>
                  <a:gd name="T13" fmla="*/ 37 h 117"/>
                  <a:gd name="T14" fmla="*/ 56 w 77"/>
                  <a:gd name="T15" fmla="*/ 40 h 117"/>
                  <a:gd name="T16" fmla="*/ 67 w 77"/>
                  <a:gd name="T17" fmla="*/ 48 h 117"/>
                  <a:gd name="T18" fmla="*/ 74 w 77"/>
                  <a:gd name="T19" fmla="*/ 60 h 117"/>
                  <a:gd name="T20" fmla="*/ 77 w 77"/>
                  <a:gd name="T21" fmla="*/ 75 h 117"/>
                  <a:gd name="T22" fmla="*/ 74 w 77"/>
                  <a:gd name="T23" fmla="*/ 89 h 117"/>
                  <a:gd name="T24" fmla="*/ 68 w 77"/>
                  <a:gd name="T25" fmla="*/ 102 h 117"/>
                  <a:gd name="T26" fmla="*/ 59 w 77"/>
                  <a:gd name="T27" fmla="*/ 110 h 117"/>
                  <a:gd name="T28" fmla="*/ 49 w 77"/>
                  <a:gd name="T29" fmla="*/ 115 h 117"/>
                  <a:gd name="T30" fmla="*/ 37 w 77"/>
                  <a:gd name="T31" fmla="*/ 117 h 117"/>
                  <a:gd name="T32" fmla="*/ 23 w 77"/>
                  <a:gd name="T33" fmla="*/ 114 h 117"/>
                  <a:gd name="T34" fmla="*/ 12 w 77"/>
                  <a:gd name="T35" fmla="*/ 108 h 117"/>
                  <a:gd name="T36" fmla="*/ 4 w 77"/>
                  <a:gd name="T37" fmla="*/ 98 h 117"/>
                  <a:gd name="T38" fmla="*/ 0 w 77"/>
                  <a:gd name="T39" fmla="*/ 85 h 117"/>
                  <a:gd name="T40" fmla="*/ 15 w 77"/>
                  <a:gd name="T41" fmla="*/ 83 h 117"/>
                  <a:gd name="T42" fmla="*/ 18 w 77"/>
                  <a:gd name="T43" fmla="*/ 89 h 117"/>
                  <a:gd name="T44" fmla="*/ 20 w 77"/>
                  <a:gd name="T45" fmla="*/ 94 h 117"/>
                  <a:gd name="T46" fmla="*/ 23 w 77"/>
                  <a:gd name="T47" fmla="*/ 98 h 117"/>
                  <a:gd name="T48" fmla="*/ 27 w 77"/>
                  <a:gd name="T49" fmla="*/ 101 h 117"/>
                  <a:gd name="T50" fmla="*/ 32 w 77"/>
                  <a:gd name="T51" fmla="*/ 102 h 117"/>
                  <a:gd name="T52" fmla="*/ 37 w 77"/>
                  <a:gd name="T53" fmla="*/ 103 h 117"/>
                  <a:gd name="T54" fmla="*/ 47 w 77"/>
                  <a:gd name="T55" fmla="*/ 101 h 117"/>
                  <a:gd name="T56" fmla="*/ 55 w 77"/>
                  <a:gd name="T57" fmla="*/ 96 h 117"/>
                  <a:gd name="T58" fmla="*/ 60 w 77"/>
                  <a:gd name="T59" fmla="*/ 87 h 117"/>
                  <a:gd name="T60" fmla="*/ 61 w 77"/>
                  <a:gd name="T61" fmla="*/ 76 h 117"/>
                  <a:gd name="T62" fmla="*/ 60 w 77"/>
                  <a:gd name="T63" fmla="*/ 65 h 117"/>
                  <a:gd name="T64" fmla="*/ 56 w 77"/>
                  <a:gd name="T65" fmla="*/ 58 h 117"/>
                  <a:gd name="T66" fmla="*/ 48 w 77"/>
                  <a:gd name="T67" fmla="*/ 52 h 117"/>
                  <a:gd name="T68" fmla="*/ 37 w 77"/>
                  <a:gd name="T69" fmla="*/ 51 h 117"/>
                  <a:gd name="T70" fmla="*/ 33 w 77"/>
                  <a:gd name="T71" fmla="*/ 51 h 117"/>
                  <a:gd name="T72" fmla="*/ 29 w 77"/>
                  <a:gd name="T73" fmla="*/ 52 h 117"/>
                  <a:gd name="T74" fmla="*/ 25 w 77"/>
                  <a:gd name="T75" fmla="*/ 53 h 117"/>
                  <a:gd name="T76" fmla="*/ 21 w 77"/>
                  <a:gd name="T77" fmla="*/ 56 h 117"/>
                  <a:gd name="T78" fmla="*/ 18 w 77"/>
                  <a:gd name="T79" fmla="*/ 61 h 117"/>
                  <a:gd name="T80" fmla="*/ 2 w 77"/>
                  <a:gd name="T81" fmla="*/ 59 h 117"/>
                  <a:gd name="T82" fmla="*/ 14 w 77"/>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17">
                    <a:moveTo>
                      <a:pt x="14" y="0"/>
                    </a:moveTo>
                    <a:lnTo>
                      <a:pt x="70" y="0"/>
                    </a:lnTo>
                    <a:lnTo>
                      <a:pt x="70" y="15"/>
                    </a:lnTo>
                    <a:lnTo>
                      <a:pt x="26" y="15"/>
                    </a:lnTo>
                    <a:lnTo>
                      <a:pt x="21" y="44"/>
                    </a:lnTo>
                    <a:lnTo>
                      <a:pt x="31" y="39"/>
                    </a:lnTo>
                    <a:lnTo>
                      <a:pt x="42" y="37"/>
                    </a:lnTo>
                    <a:lnTo>
                      <a:pt x="56" y="40"/>
                    </a:lnTo>
                    <a:lnTo>
                      <a:pt x="67" y="48"/>
                    </a:lnTo>
                    <a:lnTo>
                      <a:pt x="74" y="60"/>
                    </a:lnTo>
                    <a:lnTo>
                      <a:pt x="77" y="75"/>
                    </a:lnTo>
                    <a:lnTo>
                      <a:pt x="74" y="89"/>
                    </a:lnTo>
                    <a:lnTo>
                      <a:pt x="68" y="102"/>
                    </a:lnTo>
                    <a:lnTo>
                      <a:pt x="59" y="110"/>
                    </a:lnTo>
                    <a:lnTo>
                      <a:pt x="49" y="115"/>
                    </a:lnTo>
                    <a:lnTo>
                      <a:pt x="37" y="117"/>
                    </a:lnTo>
                    <a:lnTo>
                      <a:pt x="23" y="114"/>
                    </a:lnTo>
                    <a:lnTo>
                      <a:pt x="12" y="108"/>
                    </a:lnTo>
                    <a:lnTo>
                      <a:pt x="4" y="98"/>
                    </a:lnTo>
                    <a:lnTo>
                      <a:pt x="0" y="85"/>
                    </a:lnTo>
                    <a:lnTo>
                      <a:pt x="15" y="83"/>
                    </a:lnTo>
                    <a:lnTo>
                      <a:pt x="18" y="89"/>
                    </a:lnTo>
                    <a:lnTo>
                      <a:pt x="20" y="94"/>
                    </a:lnTo>
                    <a:lnTo>
                      <a:pt x="23" y="98"/>
                    </a:lnTo>
                    <a:lnTo>
                      <a:pt x="27" y="101"/>
                    </a:lnTo>
                    <a:lnTo>
                      <a:pt x="32" y="102"/>
                    </a:lnTo>
                    <a:lnTo>
                      <a:pt x="37" y="103"/>
                    </a:lnTo>
                    <a:lnTo>
                      <a:pt x="47" y="101"/>
                    </a:lnTo>
                    <a:lnTo>
                      <a:pt x="55" y="96"/>
                    </a:lnTo>
                    <a:lnTo>
                      <a:pt x="60" y="87"/>
                    </a:lnTo>
                    <a:lnTo>
                      <a:pt x="61" y="76"/>
                    </a:lnTo>
                    <a:lnTo>
                      <a:pt x="60" y="65"/>
                    </a:lnTo>
                    <a:lnTo>
                      <a:pt x="56" y="58"/>
                    </a:lnTo>
                    <a:lnTo>
                      <a:pt x="48" y="52"/>
                    </a:lnTo>
                    <a:lnTo>
                      <a:pt x="37" y="51"/>
                    </a:lnTo>
                    <a:lnTo>
                      <a:pt x="33" y="51"/>
                    </a:lnTo>
                    <a:lnTo>
                      <a:pt x="29" y="52"/>
                    </a:lnTo>
                    <a:lnTo>
                      <a:pt x="25" y="53"/>
                    </a:lnTo>
                    <a:lnTo>
                      <a:pt x="21" y="56"/>
                    </a:lnTo>
                    <a:lnTo>
                      <a:pt x="18" y="61"/>
                    </a:lnTo>
                    <a:lnTo>
                      <a:pt x="2" y="59"/>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947"/>
              <p:cNvSpPr>
                <a:spLocks noChangeShapeType="1"/>
              </p:cNvSpPr>
              <p:nvPr/>
            </p:nvSpPr>
            <p:spPr bwMode="auto">
              <a:xfrm>
                <a:off x="4028" y="754"/>
                <a:ext cx="1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948"/>
              <p:cNvSpPr>
                <a:spLocks noChangeShapeType="1"/>
              </p:cNvSpPr>
              <p:nvPr/>
            </p:nvSpPr>
            <p:spPr bwMode="auto">
              <a:xfrm flipH="1">
                <a:off x="5528" y="754"/>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949"/>
              <p:cNvSpPr>
                <a:spLocks/>
              </p:cNvSpPr>
              <p:nvPr/>
            </p:nvSpPr>
            <p:spPr bwMode="auto">
              <a:xfrm>
                <a:off x="3931" y="726"/>
                <a:ext cx="38" cy="58"/>
              </a:xfrm>
              <a:custGeom>
                <a:avLst/>
                <a:gdLst>
                  <a:gd name="T0" fmla="*/ 39 w 76"/>
                  <a:gd name="T1" fmla="*/ 0 h 117"/>
                  <a:gd name="T2" fmla="*/ 54 w 76"/>
                  <a:gd name="T3" fmla="*/ 2 h 117"/>
                  <a:gd name="T4" fmla="*/ 65 w 76"/>
                  <a:gd name="T5" fmla="*/ 9 h 117"/>
                  <a:gd name="T6" fmla="*/ 73 w 76"/>
                  <a:gd name="T7" fmla="*/ 20 h 117"/>
                  <a:gd name="T8" fmla="*/ 75 w 76"/>
                  <a:gd name="T9" fmla="*/ 32 h 117"/>
                  <a:gd name="T10" fmla="*/ 74 w 76"/>
                  <a:gd name="T11" fmla="*/ 40 h 117"/>
                  <a:gd name="T12" fmla="*/ 71 w 76"/>
                  <a:gd name="T13" fmla="*/ 46 h 117"/>
                  <a:gd name="T14" fmla="*/ 68 w 76"/>
                  <a:gd name="T15" fmla="*/ 53 h 117"/>
                  <a:gd name="T16" fmla="*/ 64 w 76"/>
                  <a:gd name="T17" fmla="*/ 60 h 117"/>
                  <a:gd name="T18" fmla="*/ 55 w 76"/>
                  <a:gd name="T19" fmla="*/ 69 h 117"/>
                  <a:gd name="T20" fmla="*/ 42 w 76"/>
                  <a:gd name="T21" fmla="*/ 80 h 117"/>
                  <a:gd name="T22" fmla="*/ 36 w 76"/>
                  <a:gd name="T23" fmla="*/ 86 h 117"/>
                  <a:gd name="T24" fmla="*/ 32 w 76"/>
                  <a:gd name="T25" fmla="*/ 89 h 117"/>
                  <a:gd name="T26" fmla="*/ 29 w 76"/>
                  <a:gd name="T27" fmla="*/ 92 h 117"/>
                  <a:gd name="T28" fmla="*/ 25 w 76"/>
                  <a:gd name="T29" fmla="*/ 94 h 117"/>
                  <a:gd name="T30" fmla="*/ 22 w 76"/>
                  <a:gd name="T31" fmla="*/ 99 h 117"/>
                  <a:gd name="T32" fmla="*/ 20 w 76"/>
                  <a:gd name="T33" fmla="*/ 102 h 117"/>
                  <a:gd name="T34" fmla="*/ 76 w 76"/>
                  <a:gd name="T35" fmla="*/ 102 h 117"/>
                  <a:gd name="T36" fmla="*/ 76 w 76"/>
                  <a:gd name="T37" fmla="*/ 117 h 117"/>
                  <a:gd name="T38" fmla="*/ 0 w 76"/>
                  <a:gd name="T39" fmla="*/ 117 h 117"/>
                  <a:gd name="T40" fmla="*/ 0 w 76"/>
                  <a:gd name="T41" fmla="*/ 112 h 117"/>
                  <a:gd name="T42" fmla="*/ 1 w 76"/>
                  <a:gd name="T43" fmla="*/ 106 h 117"/>
                  <a:gd name="T44" fmla="*/ 5 w 76"/>
                  <a:gd name="T45" fmla="*/ 99 h 117"/>
                  <a:gd name="T46" fmla="*/ 10 w 76"/>
                  <a:gd name="T47" fmla="*/ 91 h 117"/>
                  <a:gd name="T48" fmla="*/ 18 w 76"/>
                  <a:gd name="T49" fmla="*/ 82 h 117"/>
                  <a:gd name="T50" fmla="*/ 28 w 76"/>
                  <a:gd name="T51" fmla="*/ 73 h 117"/>
                  <a:gd name="T52" fmla="*/ 40 w 76"/>
                  <a:gd name="T53" fmla="*/ 64 h 117"/>
                  <a:gd name="T54" fmla="*/ 47 w 76"/>
                  <a:gd name="T55" fmla="*/ 55 h 117"/>
                  <a:gd name="T56" fmla="*/ 53 w 76"/>
                  <a:gd name="T57" fmla="*/ 49 h 117"/>
                  <a:gd name="T58" fmla="*/ 56 w 76"/>
                  <a:gd name="T59" fmla="*/ 43 h 117"/>
                  <a:gd name="T60" fmla="*/ 58 w 76"/>
                  <a:gd name="T61" fmla="*/ 37 h 117"/>
                  <a:gd name="T62" fmla="*/ 59 w 76"/>
                  <a:gd name="T63" fmla="*/ 33 h 117"/>
                  <a:gd name="T64" fmla="*/ 58 w 76"/>
                  <a:gd name="T65" fmla="*/ 28 h 117"/>
                  <a:gd name="T66" fmla="*/ 57 w 76"/>
                  <a:gd name="T67" fmla="*/ 23 h 117"/>
                  <a:gd name="T68" fmla="*/ 54 w 76"/>
                  <a:gd name="T69" fmla="*/ 19 h 117"/>
                  <a:gd name="T70" fmla="*/ 50 w 76"/>
                  <a:gd name="T71" fmla="*/ 17 h 117"/>
                  <a:gd name="T72" fmla="*/ 44 w 76"/>
                  <a:gd name="T73" fmla="*/ 14 h 117"/>
                  <a:gd name="T74" fmla="*/ 39 w 76"/>
                  <a:gd name="T75" fmla="*/ 13 h 117"/>
                  <a:gd name="T76" fmla="*/ 32 w 76"/>
                  <a:gd name="T77" fmla="*/ 14 h 117"/>
                  <a:gd name="T78" fmla="*/ 28 w 76"/>
                  <a:gd name="T79" fmla="*/ 17 h 117"/>
                  <a:gd name="T80" fmla="*/ 23 w 76"/>
                  <a:gd name="T81" fmla="*/ 19 h 117"/>
                  <a:gd name="T82" fmla="*/ 20 w 76"/>
                  <a:gd name="T83" fmla="*/ 22 h 117"/>
                  <a:gd name="T84" fmla="*/ 19 w 76"/>
                  <a:gd name="T85" fmla="*/ 25 h 117"/>
                  <a:gd name="T86" fmla="*/ 17 w 76"/>
                  <a:gd name="T87" fmla="*/ 30 h 117"/>
                  <a:gd name="T88" fmla="*/ 17 w 76"/>
                  <a:gd name="T89" fmla="*/ 34 h 117"/>
                  <a:gd name="T90" fmla="*/ 1 w 76"/>
                  <a:gd name="T91" fmla="*/ 32 h 117"/>
                  <a:gd name="T92" fmla="*/ 5 w 76"/>
                  <a:gd name="T93" fmla="*/ 19 h 117"/>
                  <a:gd name="T94" fmla="*/ 12 w 76"/>
                  <a:gd name="T95" fmla="*/ 8 h 117"/>
                  <a:gd name="T96" fmla="*/ 24 w 76"/>
                  <a:gd name="T97" fmla="*/ 2 h 117"/>
                  <a:gd name="T98" fmla="*/ 39 w 76"/>
                  <a:gd name="T9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117">
                    <a:moveTo>
                      <a:pt x="39" y="0"/>
                    </a:moveTo>
                    <a:lnTo>
                      <a:pt x="54" y="2"/>
                    </a:lnTo>
                    <a:lnTo>
                      <a:pt x="65" y="9"/>
                    </a:lnTo>
                    <a:lnTo>
                      <a:pt x="73" y="20"/>
                    </a:lnTo>
                    <a:lnTo>
                      <a:pt x="75" y="32"/>
                    </a:lnTo>
                    <a:lnTo>
                      <a:pt x="74" y="40"/>
                    </a:lnTo>
                    <a:lnTo>
                      <a:pt x="71" y="46"/>
                    </a:lnTo>
                    <a:lnTo>
                      <a:pt x="68" y="53"/>
                    </a:lnTo>
                    <a:lnTo>
                      <a:pt x="64" y="60"/>
                    </a:lnTo>
                    <a:lnTo>
                      <a:pt x="55" y="69"/>
                    </a:lnTo>
                    <a:lnTo>
                      <a:pt x="42" y="80"/>
                    </a:lnTo>
                    <a:lnTo>
                      <a:pt x="36" y="86"/>
                    </a:lnTo>
                    <a:lnTo>
                      <a:pt x="32" y="89"/>
                    </a:lnTo>
                    <a:lnTo>
                      <a:pt x="29" y="92"/>
                    </a:lnTo>
                    <a:lnTo>
                      <a:pt x="25" y="94"/>
                    </a:lnTo>
                    <a:lnTo>
                      <a:pt x="22" y="99"/>
                    </a:lnTo>
                    <a:lnTo>
                      <a:pt x="20" y="102"/>
                    </a:lnTo>
                    <a:lnTo>
                      <a:pt x="76" y="102"/>
                    </a:lnTo>
                    <a:lnTo>
                      <a:pt x="76" y="117"/>
                    </a:lnTo>
                    <a:lnTo>
                      <a:pt x="0" y="117"/>
                    </a:lnTo>
                    <a:lnTo>
                      <a:pt x="0" y="112"/>
                    </a:lnTo>
                    <a:lnTo>
                      <a:pt x="1" y="106"/>
                    </a:lnTo>
                    <a:lnTo>
                      <a:pt x="5" y="99"/>
                    </a:lnTo>
                    <a:lnTo>
                      <a:pt x="10" y="91"/>
                    </a:lnTo>
                    <a:lnTo>
                      <a:pt x="18" y="82"/>
                    </a:lnTo>
                    <a:lnTo>
                      <a:pt x="28" y="73"/>
                    </a:lnTo>
                    <a:lnTo>
                      <a:pt x="40" y="64"/>
                    </a:lnTo>
                    <a:lnTo>
                      <a:pt x="47" y="55"/>
                    </a:lnTo>
                    <a:lnTo>
                      <a:pt x="53" y="49"/>
                    </a:lnTo>
                    <a:lnTo>
                      <a:pt x="56" y="43"/>
                    </a:lnTo>
                    <a:lnTo>
                      <a:pt x="58" y="37"/>
                    </a:lnTo>
                    <a:lnTo>
                      <a:pt x="59" y="33"/>
                    </a:lnTo>
                    <a:lnTo>
                      <a:pt x="58" y="28"/>
                    </a:lnTo>
                    <a:lnTo>
                      <a:pt x="57" y="23"/>
                    </a:lnTo>
                    <a:lnTo>
                      <a:pt x="54" y="19"/>
                    </a:lnTo>
                    <a:lnTo>
                      <a:pt x="50" y="17"/>
                    </a:lnTo>
                    <a:lnTo>
                      <a:pt x="44" y="14"/>
                    </a:lnTo>
                    <a:lnTo>
                      <a:pt x="39" y="13"/>
                    </a:lnTo>
                    <a:lnTo>
                      <a:pt x="32" y="14"/>
                    </a:lnTo>
                    <a:lnTo>
                      <a:pt x="28" y="17"/>
                    </a:lnTo>
                    <a:lnTo>
                      <a:pt x="23" y="19"/>
                    </a:lnTo>
                    <a:lnTo>
                      <a:pt x="20" y="22"/>
                    </a:lnTo>
                    <a:lnTo>
                      <a:pt x="19" y="25"/>
                    </a:lnTo>
                    <a:lnTo>
                      <a:pt x="17" y="30"/>
                    </a:lnTo>
                    <a:lnTo>
                      <a:pt x="17" y="34"/>
                    </a:lnTo>
                    <a:lnTo>
                      <a:pt x="1" y="32"/>
                    </a:lnTo>
                    <a:lnTo>
                      <a:pt x="5" y="19"/>
                    </a:lnTo>
                    <a:lnTo>
                      <a:pt x="12" y="8"/>
                    </a:lnTo>
                    <a:lnTo>
                      <a:pt x="24"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950"/>
              <p:cNvSpPr>
                <a:spLocks noEditPoints="1"/>
              </p:cNvSpPr>
              <p:nvPr/>
            </p:nvSpPr>
            <p:spPr bwMode="auto">
              <a:xfrm>
                <a:off x="3977" y="726"/>
                <a:ext cx="38" cy="59"/>
              </a:xfrm>
              <a:custGeom>
                <a:avLst/>
                <a:gdLst>
                  <a:gd name="T0" fmla="*/ 38 w 77"/>
                  <a:gd name="T1" fmla="*/ 13 h 118"/>
                  <a:gd name="T2" fmla="*/ 34 w 77"/>
                  <a:gd name="T3" fmla="*/ 14 h 118"/>
                  <a:gd name="T4" fmla="*/ 30 w 77"/>
                  <a:gd name="T5" fmla="*/ 16 h 118"/>
                  <a:gd name="T6" fmla="*/ 26 w 77"/>
                  <a:gd name="T7" fmla="*/ 18 h 118"/>
                  <a:gd name="T8" fmla="*/ 23 w 77"/>
                  <a:gd name="T9" fmla="*/ 22 h 118"/>
                  <a:gd name="T10" fmla="*/ 19 w 77"/>
                  <a:gd name="T11" fmla="*/ 31 h 118"/>
                  <a:gd name="T12" fmla="*/ 16 w 77"/>
                  <a:gd name="T13" fmla="*/ 43 h 118"/>
                  <a:gd name="T14" fmla="*/ 15 w 77"/>
                  <a:gd name="T15" fmla="*/ 59 h 118"/>
                  <a:gd name="T16" fmla="*/ 16 w 77"/>
                  <a:gd name="T17" fmla="*/ 77 h 118"/>
                  <a:gd name="T18" fmla="*/ 19 w 77"/>
                  <a:gd name="T19" fmla="*/ 89 h 118"/>
                  <a:gd name="T20" fmla="*/ 22 w 77"/>
                  <a:gd name="T21" fmla="*/ 96 h 118"/>
                  <a:gd name="T22" fmla="*/ 26 w 77"/>
                  <a:gd name="T23" fmla="*/ 101 h 118"/>
                  <a:gd name="T24" fmla="*/ 30 w 77"/>
                  <a:gd name="T25" fmla="*/ 103 h 118"/>
                  <a:gd name="T26" fmla="*/ 34 w 77"/>
                  <a:gd name="T27" fmla="*/ 105 h 118"/>
                  <a:gd name="T28" fmla="*/ 38 w 77"/>
                  <a:gd name="T29" fmla="*/ 105 h 118"/>
                  <a:gd name="T30" fmla="*/ 44 w 77"/>
                  <a:gd name="T31" fmla="*/ 105 h 118"/>
                  <a:gd name="T32" fmla="*/ 47 w 77"/>
                  <a:gd name="T33" fmla="*/ 103 h 118"/>
                  <a:gd name="T34" fmla="*/ 51 w 77"/>
                  <a:gd name="T35" fmla="*/ 101 h 118"/>
                  <a:gd name="T36" fmla="*/ 55 w 77"/>
                  <a:gd name="T37" fmla="*/ 96 h 118"/>
                  <a:gd name="T38" fmla="*/ 59 w 77"/>
                  <a:gd name="T39" fmla="*/ 89 h 118"/>
                  <a:gd name="T40" fmla="*/ 61 w 77"/>
                  <a:gd name="T41" fmla="*/ 76 h 118"/>
                  <a:gd name="T42" fmla="*/ 61 w 77"/>
                  <a:gd name="T43" fmla="*/ 59 h 118"/>
                  <a:gd name="T44" fmla="*/ 61 w 77"/>
                  <a:gd name="T45" fmla="*/ 43 h 118"/>
                  <a:gd name="T46" fmla="*/ 59 w 77"/>
                  <a:gd name="T47" fmla="*/ 31 h 118"/>
                  <a:gd name="T48" fmla="*/ 55 w 77"/>
                  <a:gd name="T49" fmla="*/ 23 h 118"/>
                  <a:gd name="T50" fmla="*/ 51 w 77"/>
                  <a:gd name="T51" fmla="*/ 19 h 118"/>
                  <a:gd name="T52" fmla="*/ 48 w 77"/>
                  <a:gd name="T53" fmla="*/ 16 h 118"/>
                  <a:gd name="T54" fmla="*/ 44 w 77"/>
                  <a:gd name="T55" fmla="*/ 14 h 118"/>
                  <a:gd name="T56" fmla="*/ 38 w 77"/>
                  <a:gd name="T57" fmla="*/ 13 h 118"/>
                  <a:gd name="T58" fmla="*/ 38 w 77"/>
                  <a:gd name="T59" fmla="*/ 0 h 118"/>
                  <a:gd name="T60" fmla="*/ 45 w 77"/>
                  <a:gd name="T61" fmla="*/ 0 h 118"/>
                  <a:gd name="T62" fmla="*/ 50 w 77"/>
                  <a:gd name="T63" fmla="*/ 1 h 118"/>
                  <a:gd name="T64" fmla="*/ 56 w 77"/>
                  <a:gd name="T65" fmla="*/ 4 h 118"/>
                  <a:gd name="T66" fmla="*/ 60 w 77"/>
                  <a:gd name="T67" fmla="*/ 7 h 118"/>
                  <a:gd name="T68" fmla="*/ 65 w 77"/>
                  <a:gd name="T69" fmla="*/ 10 h 118"/>
                  <a:gd name="T70" fmla="*/ 67 w 77"/>
                  <a:gd name="T71" fmla="*/ 14 h 118"/>
                  <a:gd name="T72" fmla="*/ 70 w 77"/>
                  <a:gd name="T73" fmla="*/ 20 h 118"/>
                  <a:gd name="T74" fmla="*/ 72 w 77"/>
                  <a:gd name="T75" fmla="*/ 25 h 118"/>
                  <a:gd name="T76" fmla="*/ 74 w 77"/>
                  <a:gd name="T77" fmla="*/ 32 h 118"/>
                  <a:gd name="T78" fmla="*/ 77 w 77"/>
                  <a:gd name="T79" fmla="*/ 44 h 118"/>
                  <a:gd name="T80" fmla="*/ 77 w 77"/>
                  <a:gd name="T81" fmla="*/ 59 h 118"/>
                  <a:gd name="T82" fmla="*/ 76 w 77"/>
                  <a:gd name="T83" fmla="*/ 78 h 118"/>
                  <a:gd name="T84" fmla="*/ 72 w 77"/>
                  <a:gd name="T85" fmla="*/ 93 h 118"/>
                  <a:gd name="T86" fmla="*/ 67 w 77"/>
                  <a:gd name="T87" fmla="*/ 104 h 118"/>
                  <a:gd name="T88" fmla="*/ 60 w 77"/>
                  <a:gd name="T89" fmla="*/ 113 h 118"/>
                  <a:gd name="T90" fmla="*/ 50 w 77"/>
                  <a:gd name="T91" fmla="*/ 117 h 118"/>
                  <a:gd name="T92" fmla="*/ 38 w 77"/>
                  <a:gd name="T93" fmla="*/ 118 h 118"/>
                  <a:gd name="T94" fmla="*/ 29 w 77"/>
                  <a:gd name="T95" fmla="*/ 117 h 118"/>
                  <a:gd name="T96" fmla="*/ 20 w 77"/>
                  <a:gd name="T97" fmla="*/ 114 h 118"/>
                  <a:gd name="T98" fmla="*/ 12 w 77"/>
                  <a:gd name="T99" fmla="*/ 107 h 118"/>
                  <a:gd name="T100" fmla="*/ 6 w 77"/>
                  <a:gd name="T101" fmla="*/ 95 h 118"/>
                  <a:gd name="T102" fmla="*/ 2 w 77"/>
                  <a:gd name="T103" fmla="*/ 79 h 118"/>
                  <a:gd name="T104" fmla="*/ 0 w 77"/>
                  <a:gd name="T105" fmla="*/ 59 h 118"/>
                  <a:gd name="T106" fmla="*/ 1 w 77"/>
                  <a:gd name="T107" fmla="*/ 41 h 118"/>
                  <a:gd name="T108" fmla="*/ 4 w 77"/>
                  <a:gd name="T109" fmla="*/ 25 h 118"/>
                  <a:gd name="T110" fmla="*/ 10 w 77"/>
                  <a:gd name="T111" fmla="*/ 14 h 118"/>
                  <a:gd name="T112" fmla="*/ 18 w 77"/>
                  <a:gd name="T113" fmla="*/ 7 h 118"/>
                  <a:gd name="T114" fmla="*/ 27 w 77"/>
                  <a:gd name="T115" fmla="*/ 1 h 118"/>
                  <a:gd name="T116" fmla="*/ 38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8" y="13"/>
                    </a:moveTo>
                    <a:lnTo>
                      <a:pt x="34" y="14"/>
                    </a:lnTo>
                    <a:lnTo>
                      <a:pt x="30" y="16"/>
                    </a:lnTo>
                    <a:lnTo>
                      <a:pt x="26" y="18"/>
                    </a:lnTo>
                    <a:lnTo>
                      <a:pt x="23" y="22"/>
                    </a:lnTo>
                    <a:lnTo>
                      <a:pt x="19" y="31"/>
                    </a:lnTo>
                    <a:lnTo>
                      <a:pt x="16" y="43"/>
                    </a:lnTo>
                    <a:lnTo>
                      <a:pt x="15" y="59"/>
                    </a:lnTo>
                    <a:lnTo>
                      <a:pt x="16" y="77"/>
                    </a:lnTo>
                    <a:lnTo>
                      <a:pt x="19" y="89"/>
                    </a:lnTo>
                    <a:lnTo>
                      <a:pt x="22" y="96"/>
                    </a:lnTo>
                    <a:lnTo>
                      <a:pt x="26" y="101"/>
                    </a:lnTo>
                    <a:lnTo>
                      <a:pt x="30" y="103"/>
                    </a:lnTo>
                    <a:lnTo>
                      <a:pt x="34" y="105"/>
                    </a:lnTo>
                    <a:lnTo>
                      <a:pt x="38" y="105"/>
                    </a:lnTo>
                    <a:lnTo>
                      <a:pt x="44" y="105"/>
                    </a:lnTo>
                    <a:lnTo>
                      <a:pt x="47" y="103"/>
                    </a:lnTo>
                    <a:lnTo>
                      <a:pt x="51" y="101"/>
                    </a:lnTo>
                    <a:lnTo>
                      <a:pt x="55" y="96"/>
                    </a:lnTo>
                    <a:lnTo>
                      <a:pt x="59" y="89"/>
                    </a:lnTo>
                    <a:lnTo>
                      <a:pt x="61" y="76"/>
                    </a:lnTo>
                    <a:lnTo>
                      <a:pt x="61" y="59"/>
                    </a:lnTo>
                    <a:lnTo>
                      <a:pt x="61" y="43"/>
                    </a:lnTo>
                    <a:lnTo>
                      <a:pt x="59" y="31"/>
                    </a:lnTo>
                    <a:lnTo>
                      <a:pt x="55" y="23"/>
                    </a:lnTo>
                    <a:lnTo>
                      <a:pt x="51" y="19"/>
                    </a:lnTo>
                    <a:lnTo>
                      <a:pt x="48" y="16"/>
                    </a:lnTo>
                    <a:lnTo>
                      <a:pt x="44" y="14"/>
                    </a:lnTo>
                    <a:lnTo>
                      <a:pt x="38" y="13"/>
                    </a:lnTo>
                    <a:close/>
                    <a:moveTo>
                      <a:pt x="38" y="0"/>
                    </a:moveTo>
                    <a:lnTo>
                      <a:pt x="45" y="0"/>
                    </a:lnTo>
                    <a:lnTo>
                      <a:pt x="50" y="1"/>
                    </a:lnTo>
                    <a:lnTo>
                      <a:pt x="56" y="4"/>
                    </a:lnTo>
                    <a:lnTo>
                      <a:pt x="60" y="7"/>
                    </a:lnTo>
                    <a:lnTo>
                      <a:pt x="65" y="10"/>
                    </a:lnTo>
                    <a:lnTo>
                      <a:pt x="67" y="14"/>
                    </a:lnTo>
                    <a:lnTo>
                      <a:pt x="70" y="20"/>
                    </a:lnTo>
                    <a:lnTo>
                      <a:pt x="72" y="25"/>
                    </a:lnTo>
                    <a:lnTo>
                      <a:pt x="74" y="32"/>
                    </a:lnTo>
                    <a:lnTo>
                      <a:pt x="77" y="44"/>
                    </a:lnTo>
                    <a:lnTo>
                      <a:pt x="77" y="59"/>
                    </a:lnTo>
                    <a:lnTo>
                      <a:pt x="76" y="78"/>
                    </a:lnTo>
                    <a:lnTo>
                      <a:pt x="72" y="93"/>
                    </a:lnTo>
                    <a:lnTo>
                      <a:pt x="67" y="104"/>
                    </a:lnTo>
                    <a:lnTo>
                      <a:pt x="60" y="113"/>
                    </a:lnTo>
                    <a:lnTo>
                      <a:pt x="50" y="117"/>
                    </a:lnTo>
                    <a:lnTo>
                      <a:pt x="38" y="118"/>
                    </a:lnTo>
                    <a:lnTo>
                      <a:pt x="29" y="117"/>
                    </a:lnTo>
                    <a:lnTo>
                      <a:pt x="20" y="114"/>
                    </a:lnTo>
                    <a:lnTo>
                      <a:pt x="12" y="107"/>
                    </a:lnTo>
                    <a:lnTo>
                      <a:pt x="6" y="95"/>
                    </a:lnTo>
                    <a:lnTo>
                      <a:pt x="2" y="79"/>
                    </a:lnTo>
                    <a:lnTo>
                      <a:pt x="0" y="59"/>
                    </a:lnTo>
                    <a:lnTo>
                      <a:pt x="1" y="41"/>
                    </a:lnTo>
                    <a:lnTo>
                      <a:pt x="4" y="25"/>
                    </a:lnTo>
                    <a:lnTo>
                      <a:pt x="10" y="14"/>
                    </a:lnTo>
                    <a:lnTo>
                      <a:pt x="18" y="7"/>
                    </a:lnTo>
                    <a:lnTo>
                      <a:pt x="27"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951"/>
              <p:cNvSpPr>
                <a:spLocks noChangeShapeType="1"/>
              </p:cNvSpPr>
              <p:nvPr/>
            </p:nvSpPr>
            <p:spPr bwMode="auto">
              <a:xfrm>
                <a:off x="4028" y="1931"/>
                <a:ext cx="15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952"/>
              <p:cNvSpPr>
                <a:spLocks noChangeShapeType="1"/>
              </p:cNvSpPr>
              <p:nvPr/>
            </p:nvSpPr>
            <p:spPr bwMode="auto">
              <a:xfrm>
                <a:off x="4028" y="754"/>
                <a:ext cx="15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953"/>
              <p:cNvSpPr>
                <a:spLocks noChangeShapeType="1"/>
              </p:cNvSpPr>
              <p:nvPr/>
            </p:nvSpPr>
            <p:spPr bwMode="auto">
              <a:xfrm flipV="1">
                <a:off x="4028" y="754"/>
                <a:ext cx="0" cy="117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954"/>
              <p:cNvSpPr>
                <a:spLocks noChangeShapeType="1"/>
              </p:cNvSpPr>
              <p:nvPr/>
            </p:nvSpPr>
            <p:spPr bwMode="auto">
              <a:xfrm flipV="1">
                <a:off x="5543" y="754"/>
                <a:ext cx="0" cy="1177"/>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955"/>
              <p:cNvSpPr>
                <a:spLocks noEditPoints="1"/>
              </p:cNvSpPr>
              <p:nvPr/>
            </p:nvSpPr>
            <p:spPr bwMode="auto">
              <a:xfrm>
                <a:off x="4756" y="1355"/>
                <a:ext cx="788" cy="506"/>
              </a:xfrm>
              <a:custGeom>
                <a:avLst/>
                <a:gdLst>
                  <a:gd name="T0" fmla="*/ 67 w 1577"/>
                  <a:gd name="T1" fmla="*/ 378 h 1011"/>
                  <a:gd name="T2" fmla="*/ 896 w 1577"/>
                  <a:gd name="T3" fmla="*/ 337 h 1011"/>
                  <a:gd name="T4" fmla="*/ 757 w 1577"/>
                  <a:gd name="T5" fmla="*/ 0 h 1011"/>
                  <a:gd name="T6" fmla="*/ 793 w 1577"/>
                  <a:gd name="T7" fmla="*/ 166 h 1011"/>
                  <a:gd name="T8" fmla="*/ 865 w 1577"/>
                  <a:gd name="T9" fmla="*/ 370 h 1011"/>
                  <a:gd name="T10" fmla="*/ 902 w 1577"/>
                  <a:gd name="T11" fmla="*/ 332 h 1011"/>
                  <a:gd name="T12" fmla="*/ 959 w 1577"/>
                  <a:gd name="T13" fmla="*/ 364 h 1011"/>
                  <a:gd name="T14" fmla="*/ 1008 w 1577"/>
                  <a:gd name="T15" fmla="*/ 244 h 1011"/>
                  <a:gd name="T16" fmla="*/ 1067 w 1577"/>
                  <a:gd name="T17" fmla="*/ 425 h 1011"/>
                  <a:gd name="T18" fmla="*/ 1135 w 1577"/>
                  <a:gd name="T19" fmla="*/ 452 h 1011"/>
                  <a:gd name="T20" fmla="*/ 1148 w 1577"/>
                  <a:gd name="T21" fmla="*/ 448 h 1011"/>
                  <a:gd name="T22" fmla="*/ 1202 w 1577"/>
                  <a:gd name="T23" fmla="*/ 593 h 1011"/>
                  <a:gd name="T24" fmla="*/ 1255 w 1577"/>
                  <a:gd name="T25" fmla="*/ 579 h 1011"/>
                  <a:gd name="T26" fmla="*/ 1323 w 1577"/>
                  <a:gd name="T27" fmla="*/ 673 h 1011"/>
                  <a:gd name="T28" fmla="*/ 1413 w 1577"/>
                  <a:gd name="T29" fmla="*/ 998 h 1011"/>
                  <a:gd name="T30" fmla="*/ 1475 w 1577"/>
                  <a:gd name="T31" fmla="*/ 826 h 1011"/>
                  <a:gd name="T32" fmla="*/ 1521 w 1577"/>
                  <a:gd name="T33" fmla="*/ 865 h 1011"/>
                  <a:gd name="T34" fmla="*/ 1565 w 1577"/>
                  <a:gd name="T35" fmla="*/ 765 h 1011"/>
                  <a:gd name="T36" fmla="*/ 1548 w 1577"/>
                  <a:gd name="T37" fmla="*/ 850 h 1011"/>
                  <a:gd name="T38" fmla="*/ 1505 w 1577"/>
                  <a:gd name="T39" fmla="*/ 947 h 1011"/>
                  <a:gd name="T40" fmla="*/ 1452 w 1577"/>
                  <a:gd name="T41" fmla="*/ 847 h 1011"/>
                  <a:gd name="T42" fmla="*/ 1396 w 1577"/>
                  <a:gd name="T43" fmla="*/ 1008 h 1011"/>
                  <a:gd name="T44" fmla="*/ 1327 w 1577"/>
                  <a:gd name="T45" fmla="*/ 708 h 1011"/>
                  <a:gd name="T46" fmla="*/ 1238 w 1577"/>
                  <a:gd name="T47" fmla="*/ 600 h 1011"/>
                  <a:gd name="T48" fmla="*/ 1173 w 1577"/>
                  <a:gd name="T49" fmla="*/ 719 h 1011"/>
                  <a:gd name="T50" fmla="*/ 1140 w 1577"/>
                  <a:gd name="T51" fmla="*/ 501 h 1011"/>
                  <a:gd name="T52" fmla="*/ 1087 w 1577"/>
                  <a:gd name="T53" fmla="*/ 552 h 1011"/>
                  <a:gd name="T54" fmla="*/ 1019 w 1577"/>
                  <a:gd name="T55" fmla="*/ 253 h 1011"/>
                  <a:gd name="T56" fmla="*/ 970 w 1577"/>
                  <a:gd name="T57" fmla="*/ 373 h 1011"/>
                  <a:gd name="T58" fmla="*/ 927 w 1577"/>
                  <a:gd name="T59" fmla="*/ 394 h 1011"/>
                  <a:gd name="T60" fmla="*/ 856 w 1577"/>
                  <a:gd name="T61" fmla="*/ 394 h 1011"/>
                  <a:gd name="T62" fmla="*/ 817 w 1577"/>
                  <a:gd name="T63" fmla="*/ 365 h 1011"/>
                  <a:gd name="T64" fmla="*/ 765 w 1577"/>
                  <a:gd name="T65" fmla="*/ 239 h 1011"/>
                  <a:gd name="T66" fmla="*/ 699 w 1577"/>
                  <a:gd name="T67" fmla="*/ 541 h 1011"/>
                  <a:gd name="T68" fmla="*/ 640 w 1577"/>
                  <a:gd name="T69" fmla="*/ 265 h 1011"/>
                  <a:gd name="T70" fmla="*/ 580 w 1577"/>
                  <a:gd name="T71" fmla="*/ 263 h 1011"/>
                  <a:gd name="T72" fmla="*/ 515 w 1577"/>
                  <a:gd name="T73" fmla="*/ 227 h 1011"/>
                  <a:gd name="T74" fmla="*/ 471 w 1577"/>
                  <a:gd name="T75" fmla="*/ 276 h 1011"/>
                  <a:gd name="T76" fmla="*/ 420 w 1577"/>
                  <a:gd name="T77" fmla="*/ 284 h 1011"/>
                  <a:gd name="T78" fmla="*/ 381 w 1577"/>
                  <a:gd name="T79" fmla="*/ 279 h 1011"/>
                  <a:gd name="T80" fmla="*/ 348 w 1577"/>
                  <a:gd name="T81" fmla="*/ 452 h 1011"/>
                  <a:gd name="T82" fmla="*/ 295 w 1577"/>
                  <a:gd name="T83" fmla="*/ 390 h 1011"/>
                  <a:gd name="T84" fmla="*/ 237 w 1577"/>
                  <a:gd name="T85" fmla="*/ 216 h 1011"/>
                  <a:gd name="T86" fmla="*/ 174 w 1577"/>
                  <a:gd name="T87" fmla="*/ 408 h 1011"/>
                  <a:gd name="T88" fmla="*/ 118 w 1577"/>
                  <a:gd name="T89" fmla="*/ 380 h 1011"/>
                  <a:gd name="T90" fmla="*/ 55 w 1577"/>
                  <a:gd name="T91" fmla="*/ 485 h 1011"/>
                  <a:gd name="T92" fmla="*/ 18 w 1577"/>
                  <a:gd name="T93" fmla="*/ 281 h 1011"/>
                  <a:gd name="T94" fmla="*/ 33 w 1577"/>
                  <a:gd name="T95" fmla="*/ 251 h 1011"/>
                  <a:gd name="T96" fmla="*/ 79 w 1577"/>
                  <a:gd name="T97" fmla="*/ 361 h 1011"/>
                  <a:gd name="T98" fmla="*/ 146 w 1577"/>
                  <a:gd name="T99" fmla="*/ 342 h 1011"/>
                  <a:gd name="T100" fmla="*/ 205 w 1577"/>
                  <a:gd name="T101" fmla="*/ 331 h 1011"/>
                  <a:gd name="T102" fmla="*/ 265 w 1577"/>
                  <a:gd name="T103" fmla="*/ 241 h 1011"/>
                  <a:gd name="T104" fmla="*/ 334 w 1577"/>
                  <a:gd name="T105" fmla="*/ 319 h 1011"/>
                  <a:gd name="T106" fmla="*/ 371 w 1577"/>
                  <a:gd name="T107" fmla="*/ 228 h 1011"/>
                  <a:gd name="T108" fmla="*/ 408 w 1577"/>
                  <a:gd name="T109" fmla="*/ 244 h 1011"/>
                  <a:gd name="T110" fmla="*/ 479 w 1577"/>
                  <a:gd name="T111" fmla="*/ 81 h 1011"/>
                  <a:gd name="T112" fmla="*/ 515 w 1577"/>
                  <a:gd name="T113" fmla="*/ 195 h 1011"/>
                  <a:gd name="T114" fmla="*/ 580 w 1577"/>
                  <a:gd name="T115" fmla="*/ 249 h 1011"/>
                  <a:gd name="T116" fmla="*/ 623 w 1577"/>
                  <a:gd name="T117" fmla="*/ 200 h 1011"/>
                  <a:gd name="T118" fmla="*/ 680 w 1577"/>
                  <a:gd name="T119" fmla="*/ 294 h 1011"/>
                  <a:gd name="T120" fmla="*/ 721 w 1577"/>
                  <a:gd name="T121" fmla="*/ 34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7" h="1011">
                    <a:moveTo>
                      <a:pt x="1208" y="603"/>
                    </a:moveTo>
                    <a:lnTo>
                      <a:pt x="1208" y="603"/>
                    </a:lnTo>
                    <a:lnTo>
                      <a:pt x="1209" y="604"/>
                    </a:lnTo>
                    <a:lnTo>
                      <a:pt x="1208" y="603"/>
                    </a:lnTo>
                    <a:close/>
                    <a:moveTo>
                      <a:pt x="67" y="378"/>
                    </a:moveTo>
                    <a:lnTo>
                      <a:pt x="67" y="378"/>
                    </a:lnTo>
                    <a:lnTo>
                      <a:pt x="68" y="379"/>
                    </a:lnTo>
                    <a:lnTo>
                      <a:pt x="67" y="378"/>
                    </a:lnTo>
                    <a:close/>
                    <a:moveTo>
                      <a:pt x="879" y="377"/>
                    </a:moveTo>
                    <a:lnTo>
                      <a:pt x="878" y="379"/>
                    </a:lnTo>
                    <a:lnTo>
                      <a:pt x="879" y="377"/>
                    </a:lnTo>
                    <a:close/>
                    <a:moveTo>
                      <a:pt x="189" y="360"/>
                    </a:moveTo>
                    <a:lnTo>
                      <a:pt x="189" y="361"/>
                    </a:lnTo>
                    <a:lnTo>
                      <a:pt x="188" y="362"/>
                    </a:lnTo>
                    <a:lnTo>
                      <a:pt x="189" y="360"/>
                    </a:lnTo>
                    <a:close/>
                    <a:moveTo>
                      <a:pt x="896" y="337"/>
                    </a:moveTo>
                    <a:lnTo>
                      <a:pt x="896" y="337"/>
                    </a:lnTo>
                    <a:lnTo>
                      <a:pt x="894" y="339"/>
                    </a:lnTo>
                    <a:lnTo>
                      <a:pt x="896" y="337"/>
                    </a:lnTo>
                    <a:close/>
                    <a:moveTo>
                      <a:pt x="334" y="319"/>
                    </a:moveTo>
                    <a:lnTo>
                      <a:pt x="334" y="319"/>
                    </a:lnTo>
                    <a:lnTo>
                      <a:pt x="332" y="321"/>
                    </a:lnTo>
                    <a:lnTo>
                      <a:pt x="334" y="319"/>
                    </a:lnTo>
                    <a:close/>
                    <a:moveTo>
                      <a:pt x="757" y="0"/>
                    </a:moveTo>
                    <a:lnTo>
                      <a:pt x="761" y="2"/>
                    </a:lnTo>
                    <a:lnTo>
                      <a:pt x="763" y="6"/>
                    </a:lnTo>
                    <a:lnTo>
                      <a:pt x="776" y="198"/>
                    </a:lnTo>
                    <a:lnTo>
                      <a:pt x="783" y="169"/>
                    </a:lnTo>
                    <a:lnTo>
                      <a:pt x="782" y="170"/>
                    </a:lnTo>
                    <a:lnTo>
                      <a:pt x="784" y="166"/>
                    </a:lnTo>
                    <a:lnTo>
                      <a:pt x="788" y="164"/>
                    </a:lnTo>
                    <a:lnTo>
                      <a:pt x="793" y="166"/>
                    </a:lnTo>
                    <a:lnTo>
                      <a:pt x="794" y="167"/>
                    </a:lnTo>
                    <a:lnTo>
                      <a:pt x="810" y="199"/>
                    </a:lnTo>
                    <a:lnTo>
                      <a:pt x="811" y="202"/>
                    </a:lnTo>
                    <a:lnTo>
                      <a:pt x="828" y="356"/>
                    </a:lnTo>
                    <a:lnTo>
                      <a:pt x="840" y="363"/>
                    </a:lnTo>
                    <a:lnTo>
                      <a:pt x="841" y="364"/>
                    </a:lnTo>
                    <a:lnTo>
                      <a:pt x="853" y="380"/>
                    </a:lnTo>
                    <a:lnTo>
                      <a:pt x="865" y="370"/>
                    </a:lnTo>
                    <a:lnTo>
                      <a:pt x="866" y="370"/>
                    </a:lnTo>
                    <a:lnTo>
                      <a:pt x="868" y="369"/>
                    </a:lnTo>
                    <a:lnTo>
                      <a:pt x="869" y="369"/>
                    </a:lnTo>
                    <a:lnTo>
                      <a:pt x="881" y="372"/>
                    </a:lnTo>
                    <a:lnTo>
                      <a:pt x="896" y="337"/>
                    </a:lnTo>
                    <a:lnTo>
                      <a:pt x="897" y="334"/>
                    </a:lnTo>
                    <a:lnTo>
                      <a:pt x="901" y="332"/>
                    </a:lnTo>
                    <a:lnTo>
                      <a:pt x="902" y="332"/>
                    </a:lnTo>
                    <a:lnTo>
                      <a:pt x="917" y="333"/>
                    </a:lnTo>
                    <a:lnTo>
                      <a:pt x="918" y="334"/>
                    </a:lnTo>
                    <a:lnTo>
                      <a:pt x="921" y="335"/>
                    </a:lnTo>
                    <a:lnTo>
                      <a:pt x="923" y="339"/>
                    </a:lnTo>
                    <a:lnTo>
                      <a:pt x="936" y="379"/>
                    </a:lnTo>
                    <a:lnTo>
                      <a:pt x="945" y="369"/>
                    </a:lnTo>
                    <a:lnTo>
                      <a:pt x="947" y="368"/>
                    </a:lnTo>
                    <a:lnTo>
                      <a:pt x="959" y="364"/>
                    </a:lnTo>
                    <a:lnTo>
                      <a:pt x="974" y="220"/>
                    </a:lnTo>
                    <a:lnTo>
                      <a:pt x="976" y="215"/>
                    </a:lnTo>
                    <a:lnTo>
                      <a:pt x="981" y="213"/>
                    </a:lnTo>
                    <a:lnTo>
                      <a:pt x="985" y="215"/>
                    </a:lnTo>
                    <a:lnTo>
                      <a:pt x="987" y="220"/>
                    </a:lnTo>
                    <a:lnTo>
                      <a:pt x="997" y="337"/>
                    </a:lnTo>
                    <a:lnTo>
                      <a:pt x="1006" y="248"/>
                    </a:lnTo>
                    <a:lnTo>
                      <a:pt x="1008" y="244"/>
                    </a:lnTo>
                    <a:lnTo>
                      <a:pt x="1010" y="243"/>
                    </a:lnTo>
                    <a:lnTo>
                      <a:pt x="1027" y="235"/>
                    </a:lnTo>
                    <a:lnTo>
                      <a:pt x="1029" y="234"/>
                    </a:lnTo>
                    <a:lnTo>
                      <a:pt x="1033" y="236"/>
                    </a:lnTo>
                    <a:lnTo>
                      <a:pt x="1035" y="239"/>
                    </a:lnTo>
                    <a:lnTo>
                      <a:pt x="1051" y="287"/>
                    </a:lnTo>
                    <a:lnTo>
                      <a:pt x="1051" y="288"/>
                    </a:lnTo>
                    <a:lnTo>
                      <a:pt x="1067" y="425"/>
                    </a:lnTo>
                    <a:lnTo>
                      <a:pt x="1082" y="450"/>
                    </a:lnTo>
                    <a:lnTo>
                      <a:pt x="1084" y="454"/>
                    </a:lnTo>
                    <a:lnTo>
                      <a:pt x="1099" y="549"/>
                    </a:lnTo>
                    <a:lnTo>
                      <a:pt x="1098" y="549"/>
                    </a:lnTo>
                    <a:lnTo>
                      <a:pt x="1109" y="576"/>
                    </a:lnTo>
                    <a:lnTo>
                      <a:pt x="1120" y="550"/>
                    </a:lnTo>
                    <a:lnTo>
                      <a:pt x="1120" y="550"/>
                    </a:lnTo>
                    <a:lnTo>
                      <a:pt x="1135" y="452"/>
                    </a:lnTo>
                    <a:lnTo>
                      <a:pt x="1135" y="449"/>
                    </a:lnTo>
                    <a:lnTo>
                      <a:pt x="1136" y="449"/>
                    </a:lnTo>
                    <a:lnTo>
                      <a:pt x="1136" y="447"/>
                    </a:lnTo>
                    <a:lnTo>
                      <a:pt x="1135" y="448"/>
                    </a:lnTo>
                    <a:lnTo>
                      <a:pt x="1137" y="444"/>
                    </a:lnTo>
                    <a:lnTo>
                      <a:pt x="1142" y="442"/>
                    </a:lnTo>
                    <a:lnTo>
                      <a:pt x="1146" y="444"/>
                    </a:lnTo>
                    <a:lnTo>
                      <a:pt x="1148" y="448"/>
                    </a:lnTo>
                    <a:lnTo>
                      <a:pt x="1164" y="620"/>
                    </a:lnTo>
                    <a:lnTo>
                      <a:pt x="1164" y="620"/>
                    </a:lnTo>
                    <a:lnTo>
                      <a:pt x="1175" y="688"/>
                    </a:lnTo>
                    <a:lnTo>
                      <a:pt x="1184" y="665"/>
                    </a:lnTo>
                    <a:lnTo>
                      <a:pt x="1184" y="665"/>
                    </a:lnTo>
                    <a:lnTo>
                      <a:pt x="1201" y="597"/>
                    </a:lnTo>
                    <a:lnTo>
                      <a:pt x="1199" y="598"/>
                    </a:lnTo>
                    <a:lnTo>
                      <a:pt x="1202" y="593"/>
                    </a:lnTo>
                    <a:lnTo>
                      <a:pt x="1204" y="592"/>
                    </a:lnTo>
                    <a:lnTo>
                      <a:pt x="1220" y="586"/>
                    </a:lnTo>
                    <a:lnTo>
                      <a:pt x="1222" y="585"/>
                    </a:lnTo>
                    <a:lnTo>
                      <a:pt x="1224" y="585"/>
                    </a:lnTo>
                    <a:lnTo>
                      <a:pt x="1238" y="587"/>
                    </a:lnTo>
                    <a:lnTo>
                      <a:pt x="1252" y="580"/>
                    </a:lnTo>
                    <a:lnTo>
                      <a:pt x="1254" y="579"/>
                    </a:lnTo>
                    <a:lnTo>
                      <a:pt x="1255" y="579"/>
                    </a:lnTo>
                    <a:lnTo>
                      <a:pt x="1287" y="585"/>
                    </a:lnTo>
                    <a:lnTo>
                      <a:pt x="1288" y="586"/>
                    </a:lnTo>
                    <a:lnTo>
                      <a:pt x="1290" y="587"/>
                    </a:lnTo>
                    <a:lnTo>
                      <a:pt x="1292" y="590"/>
                    </a:lnTo>
                    <a:lnTo>
                      <a:pt x="1308" y="650"/>
                    </a:lnTo>
                    <a:lnTo>
                      <a:pt x="1308" y="650"/>
                    </a:lnTo>
                    <a:lnTo>
                      <a:pt x="1322" y="672"/>
                    </a:lnTo>
                    <a:lnTo>
                      <a:pt x="1323" y="673"/>
                    </a:lnTo>
                    <a:lnTo>
                      <a:pt x="1338" y="702"/>
                    </a:lnTo>
                    <a:lnTo>
                      <a:pt x="1338" y="703"/>
                    </a:lnTo>
                    <a:lnTo>
                      <a:pt x="1355" y="744"/>
                    </a:lnTo>
                    <a:lnTo>
                      <a:pt x="1356" y="745"/>
                    </a:lnTo>
                    <a:lnTo>
                      <a:pt x="1372" y="848"/>
                    </a:lnTo>
                    <a:lnTo>
                      <a:pt x="1389" y="929"/>
                    </a:lnTo>
                    <a:lnTo>
                      <a:pt x="1403" y="996"/>
                    </a:lnTo>
                    <a:lnTo>
                      <a:pt x="1413" y="998"/>
                    </a:lnTo>
                    <a:lnTo>
                      <a:pt x="1425" y="986"/>
                    </a:lnTo>
                    <a:lnTo>
                      <a:pt x="1441" y="841"/>
                    </a:lnTo>
                    <a:lnTo>
                      <a:pt x="1440" y="841"/>
                    </a:lnTo>
                    <a:lnTo>
                      <a:pt x="1442" y="836"/>
                    </a:lnTo>
                    <a:lnTo>
                      <a:pt x="1447" y="834"/>
                    </a:lnTo>
                    <a:lnTo>
                      <a:pt x="1448" y="834"/>
                    </a:lnTo>
                    <a:lnTo>
                      <a:pt x="1461" y="835"/>
                    </a:lnTo>
                    <a:lnTo>
                      <a:pt x="1475" y="826"/>
                    </a:lnTo>
                    <a:lnTo>
                      <a:pt x="1476" y="826"/>
                    </a:lnTo>
                    <a:lnTo>
                      <a:pt x="1478" y="825"/>
                    </a:lnTo>
                    <a:lnTo>
                      <a:pt x="1483" y="827"/>
                    </a:lnTo>
                    <a:lnTo>
                      <a:pt x="1485" y="831"/>
                    </a:lnTo>
                    <a:lnTo>
                      <a:pt x="1501" y="881"/>
                    </a:lnTo>
                    <a:lnTo>
                      <a:pt x="1511" y="919"/>
                    </a:lnTo>
                    <a:lnTo>
                      <a:pt x="1522" y="864"/>
                    </a:lnTo>
                    <a:lnTo>
                      <a:pt x="1521" y="865"/>
                    </a:lnTo>
                    <a:lnTo>
                      <a:pt x="1523" y="860"/>
                    </a:lnTo>
                    <a:lnTo>
                      <a:pt x="1538" y="843"/>
                    </a:lnTo>
                    <a:lnTo>
                      <a:pt x="1554" y="766"/>
                    </a:lnTo>
                    <a:lnTo>
                      <a:pt x="1553" y="767"/>
                    </a:lnTo>
                    <a:lnTo>
                      <a:pt x="1555" y="763"/>
                    </a:lnTo>
                    <a:lnTo>
                      <a:pt x="1559" y="761"/>
                    </a:lnTo>
                    <a:lnTo>
                      <a:pt x="1564" y="763"/>
                    </a:lnTo>
                    <a:lnTo>
                      <a:pt x="1565" y="765"/>
                    </a:lnTo>
                    <a:lnTo>
                      <a:pt x="1577" y="797"/>
                    </a:lnTo>
                    <a:lnTo>
                      <a:pt x="1577" y="819"/>
                    </a:lnTo>
                    <a:lnTo>
                      <a:pt x="1576" y="819"/>
                    </a:lnTo>
                    <a:lnTo>
                      <a:pt x="1571" y="817"/>
                    </a:lnTo>
                    <a:lnTo>
                      <a:pt x="1570" y="814"/>
                    </a:lnTo>
                    <a:lnTo>
                      <a:pt x="1561" y="790"/>
                    </a:lnTo>
                    <a:lnTo>
                      <a:pt x="1550" y="847"/>
                    </a:lnTo>
                    <a:lnTo>
                      <a:pt x="1548" y="850"/>
                    </a:lnTo>
                    <a:lnTo>
                      <a:pt x="1548" y="852"/>
                    </a:lnTo>
                    <a:lnTo>
                      <a:pt x="1534" y="868"/>
                    </a:lnTo>
                    <a:lnTo>
                      <a:pt x="1518" y="948"/>
                    </a:lnTo>
                    <a:lnTo>
                      <a:pt x="1515" y="951"/>
                    </a:lnTo>
                    <a:lnTo>
                      <a:pt x="1511" y="953"/>
                    </a:lnTo>
                    <a:lnTo>
                      <a:pt x="1507" y="951"/>
                    </a:lnTo>
                    <a:lnTo>
                      <a:pt x="1506" y="949"/>
                    </a:lnTo>
                    <a:lnTo>
                      <a:pt x="1505" y="947"/>
                    </a:lnTo>
                    <a:lnTo>
                      <a:pt x="1505" y="947"/>
                    </a:lnTo>
                    <a:lnTo>
                      <a:pt x="1505" y="946"/>
                    </a:lnTo>
                    <a:lnTo>
                      <a:pt x="1489" y="884"/>
                    </a:lnTo>
                    <a:lnTo>
                      <a:pt x="1475" y="842"/>
                    </a:lnTo>
                    <a:lnTo>
                      <a:pt x="1465" y="847"/>
                    </a:lnTo>
                    <a:lnTo>
                      <a:pt x="1464" y="847"/>
                    </a:lnTo>
                    <a:lnTo>
                      <a:pt x="1462" y="848"/>
                    </a:lnTo>
                    <a:lnTo>
                      <a:pt x="1452" y="847"/>
                    </a:lnTo>
                    <a:lnTo>
                      <a:pt x="1437" y="991"/>
                    </a:lnTo>
                    <a:lnTo>
                      <a:pt x="1435" y="995"/>
                    </a:lnTo>
                    <a:lnTo>
                      <a:pt x="1435" y="996"/>
                    </a:lnTo>
                    <a:lnTo>
                      <a:pt x="1418" y="1010"/>
                    </a:lnTo>
                    <a:lnTo>
                      <a:pt x="1416" y="1010"/>
                    </a:lnTo>
                    <a:lnTo>
                      <a:pt x="1414" y="1011"/>
                    </a:lnTo>
                    <a:lnTo>
                      <a:pt x="1413" y="1011"/>
                    </a:lnTo>
                    <a:lnTo>
                      <a:pt x="1396" y="1008"/>
                    </a:lnTo>
                    <a:lnTo>
                      <a:pt x="1395" y="1007"/>
                    </a:lnTo>
                    <a:lnTo>
                      <a:pt x="1393" y="1006"/>
                    </a:lnTo>
                    <a:lnTo>
                      <a:pt x="1392" y="1002"/>
                    </a:lnTo>
                    <a:lnTo>
                      <a:pt x="1377" y="931"/>
                    </a:lnTo>
                    <a:lnTo>
                      <a:pt x="1360" y="850"/>
                    </a:lnTo>
                    <a:lnTo>
                      <a:pt x="1344" y="749"/>
                    </a:lnTo>
                    <a:lnTo>
                      <a:pt x="1344" y="749"/>
                    </a:lnTo>
                    <a:lnTo>
                      <a:pt x="1327" y="708"/>
                    </a:lnTo>
                    <a:lnTo>
                      <a:pt x="1313" y="681"/>
                    </a:lnTo>
                    <a:lnTo>
                      <a:pt x="1297" y="656"/>
                    </a:lnTo>
                    <a:lnTo>
                      <a:pt x="1296" y="654"/>
                    </a:lnTo>
                    <a:lnTo>
                      <a:pt x="1281" y="597"/>
                    </a:lnTo>
                    <a:lnTo>
                      <a:pt x="1256" y="593"/>
                    </a:lnTo>
                    <a:lnTo>
                      <a:pt x="1241" y="600"/>
                    </a:lnTo>
                    <a:lnTo>
                      <a:pt x="1240" y="599"/>
                    </a:lnTo>
                    <a:lnTo>
                      <a:pt x="1238" y="600"/>
                    </a:lnTo>
                    <a:lnTo>
                      <a:pt x="1237" y="600"/>
                    </a:lnTo>
                    <a:lnTo>
                      <a:pt x="1225" y="598"/>
                    </a:lnTo>
                    <a:lnTo>
                      <a:pt x="1212" y="603"/>
                    </a:lnTo>
                    <a:lnTo>
                      <a:pt x="1196" y="669"/>
                    </a:lnTo>
                    <a:lnTo>
                      <a:pt x="1195" y="669"/>
                    </a:lnTo>
                    <a:lnTo>
                      <a:pt x="1179" y="715"/>
                    </a:lnTo>
                    <a:lnTo>
                      <a:pt x="1178" y="717"/>
                    </a:lnTo>
                    <a:lnTo>
                      <a:pt x="1173" y="719"/>
                    </a:lnTo>
                    <a:lnTo>
                      <a:pt x="1169" y="717"/>
                    </a:lnTo>
                    <a:lnTo>
                      <a:pt x="1168" y="714"/>
                    </a:lnTo>
                    <a:lnTo>
                      <a:pt x="1168" y="712"/>
                    </a:lnTo>
                    <a:lnTo>
                      <a:pt x="1167" y="713"/>
                    </a:lnTo>
                    <a:lnTo>
                      <a:pt x="1168" y="712"/>
                    </a:lnTo>
                    <a:lnTo>
                      <a:pt x="1152" y="622"/>
                    </a:lnTo>
                    <a:lnTo>
                      <a:pt x="1151" y="622"/>
                    </a:lnTo>
                    <a:lnTo>
                      <a:pt x="1140" y="501"/>
                    </a:lnTo>
                    <a:lnTo>
                      <a:pt x="1132" y="553"/>
                    </a:lnTo>
                    <a:lnTo>
                      <a:pt x="1131" y="554"/>
                    </a:lnTo>
                    <a:lnTo>
                      <a:pt x="1114" y="593"/>
                    </a:lnTo>
                    <a:lnTo>
                      <a:pt x="1113" y="596"/>
                    </a:lnTo>
                    <a:lnTo>
                      <a:pt x="1109" y="598"/>
                    </a:lnTo>
                    <a:lnTo>
                      <a:pt x="1104" y="596"/>
                    </a:lnTo>
                    <a:lnTo>
                      <a:pt x="1103" y="593"/>
                    </a:lnTo>
                    <a:lnTo>
                      <a:pt x="1087" y="552"/>
                    </a:lnTo>
                    <a:lnTo>
                      <a:pt x="1087" y="551"/>
                    </a:lnTo>
                    <a:lnTo>
                      <a:pt x="1072" y="458"/>
                    </a:lnTo>
                    <a:lnTo>
                      <a:pt x="1056" y="433"/>
                    </a:lnTo>
                    <a:lnTo>
                      <a:pt x="1055" y="429"/>
                    </a:lnTo>
                    <a:lnTo>
                      <a:pt x="1039" y="291"/>
                    </a:lnTo>
                    <a:lnTo>
                      <a:pt x="1039" y="291"/>
                    </a:lnTo>
                    <a:lnTo>
                      <a:pt x="1026" y="250"/>
                    </a:lnTo>
                    <a:lnTo>
                      <a:pt x="1019" y="253"/>
                    </a:lnTo>
                    <a:lnTo>
                      <a:pt x="1003" y="410"/>
                    </a:lnTo>
                    <a:lnTo>
                      <a:pt x="1000" y="413"/>
                    </a:lnTo>
                    <a:lnTo>
                      <a:pt x="996" y="415"/>
                    </a:lnTo>
                    <a:lnTo>
                      <a:pt x="992" y="413"/>
                    </a:lnTo>
                    <a:lnTo>
                      <a:pt x="990" y="410"/>
                    </a:lnTo>
                    <a:lnTo>
                      <a:pt x="980" y="292"/>
                    </a:lnTo>
                    <a:lnTo>
                      <a:pt x="972" y="369"/>
                    </a:lnTo>
                    <a:lnTo>
                      <a:pt x="970" y="373"/>
                    </a:lnTo>
                    <a:lnTo>
                      <a:pt x="968" y="374"/>
                    </a:lnTo>
                    <a:lnTo>
                      <a:pt x="968" y="375"/>
                    </a:lnTo>
                    <a:lnTo>
                      <a:pt x="953" y="379"/>
                    </a:lnTo>
                    <a:lnTo>
                      <a:pt x="937" y="398"/>
                    </a:lnTo>
                    <a:lnTo>
                      <a:pt x="935" y="398"/>
                    </a:lnTo>
                    <a:lnTo>
                      <a:pt x="933" y="399"/>
                    </a:lnTo>
                    <a:lnTo>
                      <a:pt x="928" y="397"/>
                    </a:lnTo>
                    <a:lnTo>
                      <a:pt x="927" y="394"/>
                    </a:lnTo>
                    <a:lnTo>
                      <a:pt x="912" y="346"/>
                    </a:lnTo>
                    <a:lnTo>
                      <a:pt x="904" y="345"/>
                    </a:lnTo>
                    <a:lnTo>
                      <a:pt x="890" y="381"/>
                    </a:lnTo>
                    <a:lnTo>
                      <a:pt x="889" y="384"/>
                    </a:lnTo>
                    <a:lnTo>
                      <a:pt x="885" y="386"/>
                    </a:lnTo>
                    <a:lnTo>
                      <a:pt x="884" y="386"/>
                    </a:lnTo>
                    <a:lnTo>
                      <a:pt x="870" y="384"/>
                    </a:lnTo>
                    <a:lnTo>
                      <a:pt x="856" y="394"/>
                    </a:lnTo>
                    <a:lnTo>
                      <a:pt x="854" y="394"/>
                    </a:lnTo>
                    <a:lnTo>
                      <a:pt x="852" y="396"/>
                    </a:lnTo>
                    <a:lnTo>
                      <a:pt x="850" y="394"/>
                    </a:lnTo>
                    <a:lnTo>
                      <a:pt x="847" y="394"/>
                    </a:lnTo>
                    <a:lnTo>
                      <a:pt x="832" y="374"/>
                    </a:lnTo>
                    <a:lnTo>
                      <a:pt x="832" y="374"/>
                    </a:lnTo>
                    <a:lnTo>
                      <a:pt x="819" y="367"/>
                    </a:lnTo>
                    <a:lnTo>
                      <a:pt x="817" y="365"/>
                    </a:lnTo>
                    <a:lnTo>
                      <a:pt x="816" y="362"/>
                    </a:lnTo>
                    <a:lnTo>
                      <a:pt x="799" y="204"/>
                    </a:lnTo>
                    <a:lnTo>
                      <a:pt x="791" y="189"/>
                    </a:lnTo>
                    <a:lnTo>
                      <a:pt x="779" y="240"/>
                    </a:lnTo>
                    <a:lnTo>
                      <a:pt x="776" y="243"/>
                    </a:lnTo>
                    <a:lnTo>
                      <a:pt x="772" y="245"/>
                    </a:lnTo>
                    <a:lnTo>
                      <a:pt x="768" y="243"/>
                    </a:lnTo>
                    <a:lnTo>
                      <a:pt x="765" y="239"/>
                    </a:lnTo>
                    <a:lnTo>
                      <a:pt x="756" y="95"/>
                    </a:lnTo>
                    <a:lnTo>
                      <a:pt x="747" y="205"/>
                    </a:lnTo>
                    <a:lnTo>
                      <a:pt x="730" y="362"/>
                    </a:lnTo>
                    <a:lnTo>
                      <a:pt x="728" y="365"/>
                    </a:lnTo>
                    <a:lnTo>
                      <a:pt x="724" y="367"/>
                    </a:lnTo>
                    <a:lnTo>
                      <a:pt x="720" y="365"/>
                    </a:lnTo>
                    <a:lnTo>
                      <a:pt x="713" y="353"/>
                    </a:lnTo>
                    <a:lnTo>
                      <a:pt x="699" y="541"/>
                    </a:lnTo>
                    <a:lnTo>
                      <a:pt x="697" y="544"/>
                    </a:lnTo>
                    <a:lnTo>
                      <a:pt x="692" y="546"/>
                    </a:lnTo>
                    <a:lnTo>
                      <a:pt x="688" y="544"/>
                    </a:lnTo>
                    <a:lnTo>
                      <a:pt x="686" y="541"/>
                    </a:lnTo>
                    <a:lnTo>
                      <a:pt x="669" y="302"/>
                    </a:lnTo>
                    <a:lnTo>
                      <a:pt x="657" y="295"/>
                    </a:lnTo>
                    <a:lnTo>
                      <a:pt x="656" y="294"/>
                    </a:lnTo>
                    <a:lnTo>
                      <a:pt x="640" y="265"/>
                    </a:lnTo>
                    <a:lnTo>
                      <a:pt x="639" y="263"/>
                    </a:lnTo>
                    <a:lnTo>
                      <a:pt x="630" y="233"/>
                    </a:lnTo>
                    <a:lnTo>
                      <a:pt x="619" y="297"/>
                    </a:lnTo>
                    <a:lnTo>
                      <a:pt x="617" y="300"/>
                    </a:lnTo>
                    <a:lnTo>
                      <a:pt x="612" y="303"/>
                    </a:lnTo>
                    <a:lnTo>
                      <a:pt x="608" y="300"/>
                    </a:lnTo>
                    <a:lnTo>
                      <a:pt x="592" y="272"/>
                    </a:lnTo>
                    <a:lnTo>
                      <a:pt x="580" y="263"/>
                    </a:lnTo>
                    <a:lnTo>
                      <a:pt x="566" y="268"/>
                    </a:lnTo>
                    <a:lnTo>
                      <a:pt x="552" y="277"/>
                    </a:lnTo>
                    <a:lnTo>
                      <a:pt x="536" y="288"/>
                    </a:lnTo>
                    <a:lnTo>
                      <a:pt x="534" y="288"/>
                    </a:lnTo>
                    <a:lnTo>
                      <a:pt x="531" y="290"/>
                    </a:lnTo>
                    <a:lnTo>
                      <a:pt x="527" y="287"/>
                    </a:lnTo>
                    <a:lnTo>
                      <a:pt x="526" y="284"/>
                    </a:lnTo>
                    <a:lnTo>
                      <a:pt x="515" y="227"/>
                    </a:lnTo>
                    <a:lnTo>
                      <a:pt x="505" y="259"/>
                    </a:lnTo>
                    <a:lnTo>
                      <a:pt x="503" y="261"/>
                    </a:lnTo>
                    <a:lnTo>
                      <a:pt x="499" y="263"/>
                    </a:lnTo>
                    <a:lnTo>
                      <a:pt x="494" y="261"/>
                    </a:lnTo>
                    <a:lnTo>
                      <a:pt x="492" y="258"/>
                    </a:lnTo>
                    <a:lnTo>
                      <a:pt x="483" y="161"/>
                    </a:lnTo>
                    <a:lnTo>
                      <a:pt x="474" y="273"/>
                    </a:lnTo>
                    <a:lnTo>
                      <a:pt x="471" y="276"/>
                    </a:lnTo>
                    <a:lnTo>
                      <a:pt x="467" y="279"/>
                    </a:lnTo>
                    <a:lnTo>
                      <a:pt x="465" y="277"/>
                    </a:lnTo>
                    <a:lnTo>
                      <a:pt x="463" y="277"/>
                    </a:lnTo>
                    <a:lnTo>
                      <a:pt x="451" y="262"/>
                    </a:lnTo>
                    <a:lnTo>
                      <a:pt x="439" y="281"/>
                    </a:lnTo>
                    <a:lnTo>
                      <a:pt x="436" y="282"/>
                    </a:lnTo>
                    <a:lnTo>
                      <a:pt x="435" y="283"/>
                    </a:lnTo>
                    <a:lnTo>
                      <a:pt x="420" y="284"/>
                    </a:lnTo>
                    <a:lnTo>
                      <a:pt x="419" y="284"/>
                    </a:lnTo>
                    <a:lnTo>
                      <a:pt x="414" y="282"/>
                    </a:lnTo>
                    <a:lnTo>
                      <a:pt x="402" y="260"/>
                    </a:lnTo>
                    <a:lnTo>
                      <a:pt x="392" y="281"/>
                    </a:lnTo>
                    <a:lnTo>
                      <a:pt x="390" y="281"/>
                    </a:lnTo>
                    <a:lnTo>
                      <a:pt x="386" y="283"/>
                    </a:lnTo>
                    <a:lnTo>
                      <a:pt x="382" y="281"/>
                    </a:lnTo>
                    <a:lnTo>
                      <a:pt x="381" y="279"/>
                    </a:lnTo>
                    <a:lnTo>
                      <a:pt x="375" y="264"/>
                    </a:lnTo>
                    <a:lnTo>
                      <a:pt x="361" y="454"/>
                    </a:lnTo>
                    <a:lnTo>
                      <a:pt x="359" y="457"/>
                    </a:lnTo>
                    <a:lnTo>
                      <a:pt x="354" y="459"/>
                    </a:lnTo>
                    <a:lnTo>
                      <a:pt x="350" y="457"/>
                    </a:lnTo>
                    <a:lnTo>
                      <a:pt x="349" y="454"/>
                    </a:lnTo>
                    <a:lnTo>
                      <a:pt x="349" y="452"/>
                    </a:lnTo>
                    <a:lnTo>
                      <a:pt x="348" y="452"/>
                    </a:lnTo>
                    <a:lnTo>
                      <a:pt x="348" y="447"/>
                    </a:lnTo>
                    <a:lnTo>
                      <a:pt x="337" y="350"/>
                    </a:lnTo>
                    <a:lnTo>
                      <a:pt x="329" y="373"/>
                    </a:lnTo>
                    <a:lnTo>
                      <a:pt x="327" y="375"/>
                    </a:lnTo>
                    <a:lnTo>
                      <a:pt x="325" y="376"/>
                    </a:lnTo>
                    <a:lnTo>
                      <a:pt x="324" y="377"/>
                    </a:lnTo>
                    <a:lnTo>
                      <a:pt x="311" y="379"/>
                    </a:lnTo>
                    <a:lnTo>
                      <a:pt x="295" y="390"/>
                    </a:lnTo>
                    <a:lnTo>
                      <a:pt x="293" y="390"/>
                    </a:lnTo>
                    <a:lnTo>
                      <a:pt x="291" y="391"/>
                    </a:lnTo>
                    <a:lnTo>
                      <a:pt x="287" y="389"/>
                    </a:lnTo>
                    <a:lnTo>
                      <a:pt x="285" y="386"/>
                    </a:lnTo>
                    <a:lnTo>
                      <a:pt x="269" y="312"/>
                    </a:lnTo>
                    <a:lnTo>
                      <a:pt x="254" y="248"/>
                    </a:lnTo>
                    <a:lnTo>
                      <a:pt x="238" y="220"/>
                    </a:lnTo>
                    <a:lnTo>
                      <a:pt x="237" y="216"/>
                    </a:lnTo>
                    <a:lnTo>
                      <a:pt x="229" y="135"/>
                    </a:lnTo>
                    <a:lnTo>
                      <a:pt x="217" y="332"/>
                    </a:lnTo>
                    <a:lnTo>
                      <a:pt x="200" y="365"/>
                    </a:lnTo>
                    <a:lnTo>
                      <a:pt x="200" y="365"/>
                    </a:lnTo>
                    <a:lnTo>
                      <a:pt x="184" y="405"/>
                    </a:lnTo>
                    <a:lnTo>
                      <a:pt x="183" y="408"/>
                    </a:lnTo>
                    <a:lnTo>
                      <a:pt x="178" y="410"/>
                    </a:lnTo>
                    <a:lnTo>
                      <a:pt x="174" y="408"/>
                    </a:lnTo>
                    <a:lnTo>
                      <a:pt x="173" y="405"/>
                    </a:lnTo>
                    <a:lnTo>
                      <a:pt x="172" y="403"/>
                    </a:lnTo>
                    <a:lnTo>
                      <a:pt x="158" y="360"/>
                    </a:lnTo>
                    <a:lnTo>
                      <a:pt x="148" y="356"/>
                    </a:lnTo>
                    <a:lnTo>
                      <a:pt x="133" y="370"/>
                    </a:lnTo>
                    <a:lnTo>
                      <a:pt x="132" y="370"/>
                    </a:lnTo>
                    <a:lnTo>
                      <a:pt x="118" y="380"/>
                    </a:lnTo>
                    <a:lnTo>
                      <a:pt x="118" y="380"/>
                    </a:lnTo>
                    <a:lnTo>
                      <a:pt x="102" y="391"/>
                    </a:lnTo>
                    <a:lnTo>
                      <a:pt x="100" y="391"/>
                    </a:lnTo>
                    <a:lnTo>
                      <a:pt x="97" y="392"/>
                    </a:lnTo>
                    <a:lnTo>
                      <a:pt x="95" y="391"/>
                    </a:lnTo>
                    <a:lnTo>
                      <a:pt x="93" y="391"/>
                    </a:lnTo>
                    <a:lnTo>
                      <a:pt x="79" y="375"/>
                    </a:lnTo>
                    <a:lnTo>
                      <a:pt x="70" y="378"/>
                    </a:lnTo>
                    <a:lnTo>
                      <a:pt x="55" y="485"/>
                    </a:lnTo>
                    <a:lnTo>
                      <a:pt x="53" y="489"/>
                    </a:lnTo>
                    <a:lnTo>
                      <a:pt x="48" y="491"/>
                    </a:lnTo>
                    <a:lnTo>
                      <a:pt x="44" y="489"/>
                    </a:lnTo>
                    <a:lnTo>
                      <a:pt x="42" y="485"/>
                    </a:lnTo>
                    <a:lnTo>
                      <a:pt x="27" y="274"/>
                    </a:lnTo>
                    <a:lnTo>
                      <a:pt x="22" y="280"/>
                    </a:lnTo>
                    <a:lnTo>
                      <a:pt x="20" y="280"/>
                    </a:lnTo>
                    <a:lnTo>
                      <a:pt x="18" y="281"/>
                    </a:lnTo>
                    <a:lnTo>
                      <a:pt x="15" y="280"/>
                    </a:lnTo>
                    <a:lnTo>
                      <a:pt x="15" y="281"/>
                    </a:lnTo>
                    <a:lnTo>
                      <a:pt x="0" y="274"/>
                    </a:lnTo>
                    <a:lnTo>
                      <a:pt x="6" y="262"/>
                    </a:lnTo>
                    <a:lnTo>
                      <a:pt x="16" y="267"/>
                    </a:lnTo>
                    <a:lnTo>
                      <a:pt x="30" y="253"/>
                    </a:lnTo>
                    <a:lnTo>
                      <a:pt x="31" y="252"/>
                    </a:lnTo>
                    <a:lnTo>
                      <a:pt x="33" y="251"/>
                    </a:lnTo>
                    <a:lnTo>
                      <a:pt x="37" y="253"/>
                    </a:lnTo>
                    <a:lnTo>
                      <a:pt x="39" y="258"/>
                    </a:lnTo>
                    <a:lnTo>
                      <a:pt x="50" y="427"/>
                    </a:lnTo>
                    <a:lnTo>
                      <a:pt x="59" y="372"/>
                    </a:lnTo>
                    <a:lnTo>
                      <a:pt x="58" y="373"/>
                    </a:lnTo>
                    <a:lnTo>
                      <a:pt x="60" y="368"/>
                    </a:lnTo>
                    <a:lnTo>
                      <a:pt x="62" y="367"/>
                    </a:lnTo>
                    <a:lnTo>
                      <a:pt x="79" y="361"/>
                    </a:lnTo>
                    <a:lnTo>
                      <a:pt x="81" y="360"/>
                    </a:lnTo>
                    <a:lnTo>
                      <a:pt x="85" y="362"/>
                    </a:lnTo>
                    <a:lnTo>
                      <a:pt x="98" y="377"/>
                    </a:lnTo>
                    <a:lnTo>
                      <a:pt x="111" y="369"/>
                    </a:lnTo>
                    <a:lnTo>
                      <a:pt x="126" y="360"/>
                    </a:lnTo>
                    <a:lnTo>
                      <a:pt x="126" y="361"/>
                    </a:lnTo>
                    <a:lnTo>
                      <a:pt x="143" y="343"/>
                    </a:lnTo>
                    <a:lnTo>
                      <a:pt x="146" y="342"/>
                    </a:lnTo>
                    <a:lnTo>
                      <a:pt x="148" y="343"/>
                    </a:lnTo>
                    <a:lnTo>
                      <a:pt x="164" y="349"/>
                    </a:lnTo>
                    <a:lnTo>
                      <a:pt x="166" y="350"/>
                    </a:lnTo>
                    <a:lnTo>
                      <a:pt x="168" y="352"/>
                    </a:lnTo>
                    <a:lnTo>
                      <a:pt x="179" y="385"/>
                    </a:lnTo>
                    <a:lnTo>
                      <a:pt x="189" y="361"/>
                    </a:lnTo>
                    <a:lnTo>
                      <a:pt x="190" y="358"/>
                    </a:lnTo>
                    <a:lnTo>
                      <a:pt x="205" y="331"/>
                    </a:lnTo>
                    <a:lnTo>
                      <a:pt x="203" y="331"/>
                    </a:lnTo>
                    <a:lnTo>
                      <a:pt x="220" y="63"/>
                    </a:lnTo>
                    <a:lnTo>
                      <a:pt x="222" y="59"/>
                    </a:lnTo>
                    <a:lnTo>
                      <a:pt x="226" y="57"/>
                    </a:lnTo>
                    <a:lnTo>
                      <a:pt x="231" y="59"/>
                    </a:lnTo>
                    <a:lnTo>
                      <a:pt x="233" y="63"/>
                    </a:lnTo>
                    <a:lnTo>
                      <a:pt x="249" y="214"/>
                    </a:lnTo>
                    <a:lnTo>
                      <a:pt x="265" y="241"/>
                    </a:lnTo>
                    <a:lnTo>
                      <a:pt x="266" y="244"/>
                    </a:lnTo>
                    <a:lnTo>
                      <a:pt x="281" y="310"/>
                    </a:lnTo>
                    <a:lnTo>
                      <a:pt x="295" y="374"/>
                    </a:lnTo>
                    <a:lnTo>
                      <a:pt x="304" y="367"/>
                    </a:lnTo>
                    <a:lnTo>
                      <a:pt x="305" y="367"/>
                    </a:lnTo>
                    <a:lnTo>
                      <a:pt x="306" y="366"/>
                    </a:lnTo>
                    <a:lnTo>
                      <a:pt x="318" y="364"/>
                    </a:lnTo>
                    <a:lnTo>
                      <a:pt x="334" y="319"/>
                    </a:lnTo>
                    <a:lnTo>
                      <a:pt x="335" y="317"/>
                    </a:lnTo>
                    <a:lnTo>
                      <a:pt x="339" y="315"/>
                    </a:lnTo>
                    <a:lnTo>
                      <a:pt x="343" y="317"/>
                    </a:lnTo>
                    <a:lnTo>
                      <a:pt x="346" y="321"/>
                    </a:lnTo>
                    <a:lnTo>
                      <a:pt x="353" y="385"/>
                    </a:lnTo>
                    <a:lnTo>
                      <a:pt x="364" y="235"/>
                    </a:lnTo>
                    <a:lnTo>
                      <a:pt x="366" y="230"/>
                    </a:lnTo>
                    <a:lnTo>
                      <a:pt x="371" y="228"/>
                    </a:lnTo>
                    <a:lnTo>
                      <a:pt x="375" y="230"/>
                    </a:lnTo>
                    <a:lnTo>
                      <a:pt x="376" y="233"/>
                    </a:lnTo>
                    <a:lnTo>
                      <a:pt x="387" y="263"/>
                    </a:lnTo>
                    <a:lnTo>
                      <a:pt x="398" y="244"/>
                    </a:lnTo>
                    <a:lnTo>
                      <a:pt x="398" y="243"/>
                    </a:lnTo>
                    <a:lnTo>
                      <a:pt x="402" y="240"/>
                    </a:lnTo>
                    <a:lnTo>
                      <a:pt x="407" y="243"/>
                    </a:lnTo>
                    <a:lnTo>
                      <a:pt x="408" y="244"/>
                    </a:lnTo>
                    <a:lnTo>
                      <a:pt x="422" y="271"/>
                    </a:lnTo>
                    <a:lnTo>
                      <a:pt x="431" y="270"/>
                    </a:lnTo>
                    <a:lnTo>
                      <a:pt x="446" y="247"/>
                    </a:lnTo>
                    <a:lnTo>
                      <a:pt x="451" y="245"/>
                    </a:lnTo>
                    <a:lnTo>
                      <a:pt x="455" y="247"/>
                    </a:lnTo>
                    <a:lnTo>
                      <a:pt x="461" y="256"/>
                    </a:lnTo>
                    <a:lnTo>
                      <a:pt x="477" y="85"/>
                    </a:lnTo>
                    <a:lnTo>
                      <a:pt x="479" y="81"/>
                    </a:lnTo>
                    <a:lnTo>
                      <a:pt x="483" y="79"/>
                    </a:lnTo>
                    <a:lnTo>
                      <a:pt x="488" y="81"/>
                    </a:lnTo>
                    <a:lnTo>
                      <a:pt x="490" y="85"/>
                    </a:lnTo>
                    <a:lnTo>
                      <a:pt x="502" y="225"/>
                    </a:lnTo>
                    <a:lnTo>
                      <a:pt x="510" y="201"/>
                    </a:lnTo>
                    <a:lnTo>
                      <a:pt x="508" y="202"/>
                    </a:lnTo>
                    <a:lnTo>
                      <a:pt x="511" y="198"/>
                    </a:lnTo>
                    <a:lnTo>
                      <a:pt x="515" y="195"/>
                    </a:lnTo>
                    <a:lnTo>
                      <a:pt x="519" y="198"/>
                    </a:lnTo>
                    <a:lnTo>
                      <a:pt x="522" y="201"/>
                    </a:lnTo>
                    <a:lnTo>
                      <a:pt x="536" y="272"/>
                    </a:lnTo>
                    <a:lnTo>
                      <a:pt x="545" y="267"/>
                    </a:lnTo>
                    <a:lnTo>
                      <a:pt x="560" y="256"/>
                    </a:lnTo>
                    <a:lnTo>
                      <a:pt x="561" y="256"/>
                    </a:lnTo>
                    <a:lnTo>
                      <a:pt x="577" y="250"/>
                    </a:lnTo>
                    <a:lnTo>
                      <a:pt x="580" y="249"/>
                    </a:lnTo>
                    <a:lnTo>
                      <a:pt x="582" y="250"/>
                    </a:lnTo>
                    <a:lnTo>
                      <a:pt x="584" y="250"/>
                    </a:lnTo>
                    <a:lnTo>
                      <a:pt x="600" y="262"/>
                    </a:lnTo>
                    <a:lnTo>
                      <a:pt x="601" y="263"/>
                    </a:lnTo>
                    <a:lnTo>
                      <a:pt x="610" y="277"/>
                    </a:lnTo>
                    <a:lnTo>
                      <a:pt x="622" y="203"/>
                    </a:lnTo>
                    <a:lnTo>
                      <a:pt x="621" y="204"/>
                    </a:lnTo>
                    <a:lnTo>
                      <a:pt x="623" y="200"/>
                    </a:lnTo>
                    <a:lnTo>
                      <a:pt x="628" y="198"/>
                    </a:lnTo>
                    <a:lnTo>
                      <a:pt x="632" y="200"/>
                    </a:lnTo>
                    <a:lnTo>
                      <a:pt x="634" y="203"/>
                    </a:lnTo>
                    <a:lnTo>
                      <a:pt x="650" y="257"/>
                    </a:lnTo>
                    <a:lnTo>
                      <a:pt x="666" y="285"/>
                    </a:lnTo>
                    <a:lnTo>
                      <a:pt x="666" y="285"/>
                    </a:lnTo>
                    <a:lnTo>
                      <a:pt x="679" y="293"/>
                    </a:lnTo>
                    <a:lnTo>
                      <a:pt x="680" y="294"/>
                    </a:lnTo>
                    <a:lnTo>
                      <a:pt x="682" y="298"/>
                    </a:lnTo>
                    <a:lnTo>
                      <a:pt x="692" y="447"/>
                    </a:lnTo>
                    <a:lnTo>
                      <a:pt x="701" y="331"/>
                    </a:lnTo>
                    <a:lnTo>
                      <a:pt x="703" y="327"/>
                    </a:lnTo>
                    <a:lnTo>
                      <a:pt x="707" y="325"/>
                    </a:lnTo>
                    <a:lnTo>
                      <a:pt x="712" y="327"/>
                    </a:lnTo>
                    <a:lnTo>
                      <a:pt x="713" y="328"/>
                    </a:lnTo>
                    <a:lnTo>
                      <a:pt x="721" y="341"/>
                    </a:lnTo>
                    <a:lnTo>
                      <a:pt x="735" y="204"/>
                    </a:lnTo>
                    <a:lnTo>
                      <a:pt x="734" y="204"/>
                    </a:lnTo>
                    <a:lnTo>
                      <a:pt x="750" y="6"/>
                    </a:lnTo>
                    <a:lnTo>
                      <a:pt x="752" y="2"/>
                    </a:lnTo>
                    <a:lnTo>
                      <a:pt x="757"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956"/>
              <p:cNvSpPr>
                <a:spLocks noEditPoints="1"/>
              </p:cNvSpPr>
              <p:nvPr/>
            </p:nvSpPr>
            <p:spPr bwMode="auto">
              <a:xfrm>
                <a:off x="4028" y="896"/>
                <a:ext cx="731" cy="673"/>
              </a:xfrm>
              <a:custGeom>
                <a:avLst/>
                <a:gdLst>
                  <a:gd name="T0" fmla="*/ 184 w 1461"/>
                  <a:gd name="T1" fmla="*/ 52 h 1345"/>
                  <a:gd name="T2" fmla="*/ 292 w 1461"/>
                  <a:gd name="T3" fmla="*/ 33 h 1345"/>
                  <a:gd name="T4" fmla="*/ 305 w 1461"/>
                  <a:gd name="T5" fmla="*/ 31 h 1345"/>
                  <a:gd name="T6" fmla="*/ 351 w 1461"/>
                  <a:gd name="T7" fmla="*/ 290 h 1345"/>
                  <a:gd name="T8" fmla="*/ 392 w 1461"/>
                  <a:gd name="T9" fmla="*/ 241 h 1345"/>
                  <a:gd name="T10" fmla="*/ 445 w 1461"/>
                  <a:gd name="T11" fmla="*/ 579 h 1345"/>
                  <a:gd name="T12" fmla="*/ 497 w 1461"/>
                  <a:gd name="T13" fmla="*/ 593 h 1345"/>
                  <a:gd name="T14" fmla="*/ 566 w 1461"/>
                  <a:gd name="T15" fmla="*/ 878 h 1345"/>
                  <a:gd name="T16" fmla="*/ 601 w 1461"/>
                  <a:gd name="T17" fmla="*/ 796 h 1345"/>
                  <a:gd name="T18" fmla="*/ 658 w 1461"/>
                  <a:gd name="T19" fmla="*/ 782 h 1345"/>
                  <a:gd name="T20" fmla="*/ 714 w 1461"/>
                  <a:gd name="T21" fmla="*/ 719 h 1345"/>
                  <a:gd name="T22" fmla="*/ 758 w 1461"/>
                  <a:gd name="T23" fmla="*/ 721 h 1345"/>
                  <a:gd name="T24" fmla="*/ 806 w 1461"/>
                  <a:gd name="T25" fmla="*/ 745 h 1345"/>
                  <a:gd name="T26" fmla="*/ 870 w 1461"/>
                  <a:gd name="T27" fmla="*/ 654 h 1345"/>
                  <a:gd name="T28" fmla="*/ 918 w 1461"/>
                  <a:gd name="T29" fmla="*/ 725 h 1345"/>
                  <a:gd name="T30" fmla="*/ 976 w 1461"/>
                  <a:gd name="T31" fmla="*/ 882 h 1345"/>
                  <a:gd name="T32" fmla="*/ 1047 w 1461"/>
                  <a:gd name="T33" fmla="*/ 1024 h 1345"/>
                  <a:gd name="T34" fmla="*/ 1089 w 1461"/>
                  <a:gd name="T35" fmla="*/ 924 h 1345"/>
                  <a:gd name="T36" fmla="*/ 1162 w 1461"/>
                  <a:gd name="T37" fmla="*/ 1081 h 1345"/>
                  <a:gd name="T38" fmla="*/ 1218 w 1461"/>
                  <a:gd name="T39" fmla="*/ 1179 h 1345"/>
                  <a:gd name="T40" fmla="*/ 1277 w 1461"/>
                  <a:gd name="T41" fmla="*/ 1017 h 1345"/>
                  <a:gd name="T42" fmla="*/ 1333 w 1461"/>
                  <a:gd name="T43" fmla="*/ 1038 h 1345"/>
                  <a:gd name="T44" fmla="*/ 1370 w 1461"/>
                  <a:gd name="T45" fmla="*/ 1172 h 1345"/>
                  <a:gd name="T46" fmla="*/ 1402 w 1461"/>
                  <a:gd name="T47" fmla="*/ 1244 h 1345"/>
                  <a:gd name="T48" fmla="*/ 1441 w 1461"/>
                  <a:gd name="T49" fmla="*/ 1177 h 1345"/>
                  <a:gd name="T50" fmla="*/ 1387 w 1461"/>
                  <a:gd name="T51" fmla="*/ 1343 h 1345"/>
                  <a:gd name="T52" fmla="*/ 1354 w 1461"/>
                  <a:gd name="T53" fmla="*/ 1272 h 1345"/>
                  <a:gd name="T54" fmla="*/ 1282 w 1461"/>
                  <a:gd name="T55" fmla="*/ 1032 h 1345"/>
                  <a:gd name="T56" fmla="*/ 1229 w 1461"/>
                  <a:gd name="T57" fmla="*/ 1200 h 1345"/>
                  <a:gd name="T58" fmla="*/ 1169 w 1461"/>
                  <a:gd name="T59" fmla="*/ 1092 h 1345"/>
                  <a:gd name="T60" fmla="*/ 1113 w 1461"/>
                  <a:gd name="T61" fmla="*/ 1064 h 1345"/>
                  <a:gd name="T62" fmla="*/ 1056 w 1461"/>
                  <a:gd name="T63" fmla="*/ 1035 h 1345"/>
                  <a:gd name="T64" fmla="*/ 984 w 1461"/>
                  <a:gd name="T65" fmla="*/ 916 h 1345"/>
                  <a:gd name="T66" fmla="*/ 922 w 1461"/>
                  <a:gd name="T67" fmla="*/ 758 h 1345"/>
                  <a:gd name="T68" fmla="*/ 886 w 1461"/>
                  <a:gd name="T69" fmla="*/ 801 h 1345"/>
                  <a:gd name="T70" fmla="*/ 817 w 1461"/>
                  <a:gd name="T71" fmla="*/ 753 h 1345"/>
                  <a:gd name="T72" fmla="*/ 788 w 1461"/>
                  <a:gd name="T73" fmla="*/ 896 h 1345"/>
                  <a:gd name="T74" fmla="*/ 726 w 1461"/>
                  <a:gd name="T75" fmla="*/ 726 h 1345"/>
                  <a:gd name="T76" fmla="*/ 685 w 1461"/>
                  <a:gd name="T77" fmla="*/ 761 h 1345"/>
                  <a:gd name="T78" fmla="*/ 622 w 1461"/>
                  <a:gd name="T79" fmla="*/ 901 h 1345"/>
                  <a:gd name="T80" fmla="*/ 585 w 1461"/>
                  <a:gd name="T81" fmla="*/ 1055 h 1345"/>
                  <a:gd name="T82" fmla="*/ 549 w 1461"/>
                  <a:gd name="T83" fmla="*/ 895 h 1345"/>
                  <a:gd name="T84" fmla="*/ 470 w 1461"/>
                  <a:gd name="T85" fmla="*/ 578 h 1345"/>
                  <a:gd name="T86" fmla="*/ 436 w 1461"/>
                  <a:gd name="T87" fmla="*/ 694 h 1345"/>
                  <a:gd name="T88" fmla="*/ 391 w 1461"/>
                  <a:gd name="T89" fmla="*/ 256 h 1345"/>
                  <a:gd name="T90" fmla="*/ 336 w 1461"/>
                  <a:gd name="T91" fmla="*/ 298 h 1345"/>
                  <a:gd name="T92" fmla="*/ 288 w 1461"/>
                  <a:gd name="T93" fmla="*/ 92 h 1345"/>
                  <a:gd name="T94" fmla="*/ 258 w 1461"/>
                  <a:gd name="T95" fmla="*/ 113 h 1345"/>
                  <a:gd name="T96" fmla="*/ 221 w 1461"/>
                  <a:gd name="T97" fmla="*/ 497 h 1345"/>
                  <a:gd name="T98" fmla="*/ 174 w 1461"/>
                  <a:gd name="T99" fmla="*/ 99 h 1345"/>
                  <a:gd name="T100" fmla="*/ 138 w 1461"/>
                  <a:gd name="T101" fmla="*/ 485 h 1345"/>
                  <a:gd name="T102" fmla="*/ 84 w 1461"/>
                  <a:gd name="T103" fmla="*/ 472 h 1345"/>
                  <a:gd name="T104" fmla="*/ 33 w 1461"/>
                  <a:gd name="T105" fmla="*/ 123 h 1345"/>
                  <a:gd name="T106" fmla="*/ 0 w 1461"/>
                  <a:gd name="T107" fmla="*/ 614 h 1345"/>
                  <a:gd name="T108" fmla="*/ 43 w 1461"/>
                  <a:gd name="T109" fmla="*/ 75 h 1345"/>
                  <a:gd name="T110" fmla="*/ 79 w 1461"/>
                  <a:gd name="T111" fmla="*/ 296 h 1345"/>
                  <a:gd name="T112" fmla="*/ 102 w 1461"/>
                  <a:gd name="T113" fmla="*/ 29 h 1345"/>
                  <a:gd name="T114" fmla="*/ 157 w 1461"/>
                  <a:gd name="T115" fmla="*/ 1 h 1345"/>
                  <a:gd name="T116" fmla="*/ 196 w 1461"/>
                  <a:gd name="T117" fmla="*/ 53 h 1345"/>
                  <a:gd name="T118" fmla="*/ 248 w 1461"/>
                  <a:gd name="T119" fmla="*/ 97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1" h="1345">
                    <a:moveTo>
                      <a:pt x="27" y="115"/>
                    </a:moveTo>
                    <a:lnTo>
                      <a:pt x="26" y="116"/>
                    </a:lnTo>
                    <a:lnTo>
                      <a:pt x="27" y="115"/>
                    </a:lnTo>
                    <a:close/>
                    <a:moveTo>
                      <a:pt x="43" y="75"/>
                    </a:moveTo>
                    <a:lnTo>
                      <a:pt x="43" y="75"/>
                    </a:lnTo>
                    <a:lnTo>
                      <a:pt x="42" y="77"/>
                    </a:lnTo>
                    <a:lnTo>
                      <a:pt x="43" y="75"/>
                    </a:lnTo>
                    <a:close/>
                    <a:moveTo>
                      <a:pt x="184" y="52"/>
                    </a:moveTo>
                    <a:lnTo>
                      <a:pt x="184" y="52"/>
                    </a:lnTo>
                    <a:lnTo>
                      <a:pt x="183" y="54"/>
                    </a:lnTo>
                    <a:lnTo>
                      <a:pt x="184" y="52"/>
                    </a:lnTo>
                    <a:close/>
                    <a:moveTo>
                      <a:pt x="267" y="0"/>
                    </a:moveTo>
                    <a:lnTo>
                      <a:pt x="271" y="3"/>
                    </a:lnTo>
                    <a:lnTo>
                      <a:pt x="273" y="6"/>
                    </a:lnTo>
                    <a:lnTo>
                      <a:pt x="284" y="62"/>
                    </a:lnTo>
                    <a:lnTo>
                      <a:pt x="292" y="33"/>
                    </a:lnTo>
                    <a:lnTo>
                      <a:pt x="292" y="31"/>
                    </a:lnTo>
                    <a:lnTo>
                      <a:pt x="293" y="31"/>
                    </a:lnTo>
                    <a:lnTo>
                      <a:pt x="293" y="30"/>
                    </a:lnTo>
                    <a:lnTo>
                      <a:pt x="292" y="31"/>
                    </a:lnTo>
                    <a:lnTo>
                      <a:pt x="294" y="27"/>
                    </a:lnTo>
                    <a:lnTo>
                      <a:pt x="298" y="24"/>
                    </a:lnTo>
                    <a:lnTo>
                      <a:pt x="303" y="27"/>
                    </a:lnTo>
                    <a:lnTo>
                      <a:pt x="305" y="31"/>
                    </a:lnTo>
                    <a:lnTo>
                      <a:pt x="317" y="391"/>
                    </a:lnTo>
                    <a:lnTo>
                      <a:pt x="324" y="287"/>
                    </a:lnTo>
                    <a:lnTo>
                      <a:pt x="326" y="282"/>
                    </a:lnTo>
                    <a:lnTo>
                      <a:pt x="330" y="280"/>
                    </a:lnTo>
                    <a:lnTo>
                      <a:pt x="332" y="281"/>
                    </a:lnTo>
                    <a:lnTo>
                      <a:pt x="333" y="281"/>
                    </a:lnTo>
                    <a:lnTo>
                      <a:pt x="350" y="290"/>
                    </a:lnTo>
                    <a:lnTo>
                      <a:pt x="351" y="290"/>
                    </a:lnTo>
                    <a:lnTo>
                      <a:pt x="360" y="297"/>
                    </a:lnTo>
                    <a:lnTo>
                      <a:pt x="373" y="238"/>
                    </a:lnTo>
                    <a:lnTo>
                      <a:pt x="372" y="239"/>
                    </a:lnTo>
                    <a:lnTo>
                      <a:pt x="374" y="234"/>
                    </a:lnTo>
                    <a:lnTo>
                      <a:pt x="378" y="232"/>
                    </a:lnTo>
                    <a:lnTo>
                      <a:pt x="380" y="233"/>
                    </a:lnTo>
                    <a:lnTo>
                      <a:pt x="383" y="233"/>
                    </a:lnTo>
                    <a:lnTo>
                      <a:pt x="392" y="241"/>
                    </a:lnTo>
                    <a:lnTo>
                      <a:pt x="406" y="212"/>
                    </a:lnTo>
                    <a:lnTo>
                      <a:pt x="407" y="211"/>
                    </a:lnTo>
                    <a:lnTo>
                      <a:pt x="411" y="209"/>
                    </a:lnTo>
                    <a:lnTo>
                      <a:pt x="415" y="211"/>
                    </a:lnTo>
                    <a:lnTo>
                      <a:pt x="418" y="215"/>
                    </a:lnTo>
                    <a:lnTo>
                      <a:pt x="433" y="286"/>
                    </a:lnTo>
                    <a:lnTo>
                      <a:pt x="433" y="287"/>
                    </a:lnTo>
                    <a:lnTo>
                      <a:pt x="445" y="579"/>
                    </a:lnTo>
                    <a:lnTo>
                      <a:pt x="452" y="488"/>
                    </a:lnTo>
                    <a:lnTo>
                      <a:pt x="454" y="484"/>
                    </a:lnTo>
                    <a:lnTo>
                      <a:pt x="458" y="481"/>
                    </a:lnTo>
                    <a:lnTo>
                      <a:pt x="462" y="484"/>
                    </a:lnTo>
                    <a:lnTo>
                      <a:pt x="465" y="487"/>
                    </a:lnTo>
                    <a:lnTo>
                      <a:pt x="481" y="571"/>
                    </a:lnTo>
                    <a:lnTo>
                      <a:pt x="495" y="590"/>
                    </a:lnTo>
                    <a:lnTo>
                      <a:pt x="497" y="593"/>
                    </a:lnTo>
                    <a:lnTo>
                      <a:pt x="513" y="650"/>
                    </a:lnTo>
                    <a:lnTo>
                      <a:pt x="513" y="651"/>
                    </a:lnTo>
                    <a:lnTo>
                      <a:pt x="529" y="777"/>
                    </a:lnTo>
                    <a:lnTo>
                      <a:pt x="529" y="777"/>
                    </a:lnTo>
                    <a:lnTo>
                      <a:pt x="544" y="820"/>
                    </a:lnTo>
                    <a:lnTo>
                      <a:pt x="546" y="821"/>
                    </a:lnTo>
                    <a:lnTo>
                      <a:pt x="559" y="883"/>
                    </a:lnTo>
                    <a:lnTo>
                      <a:pt x="566" y="878"/>
                    </a:lnTo>
                    <a:lnTo>
                      <a:pt x="567" y="878"/>
                    </a:lnTo>
                    <a:lnTo>
                      <a:pt x="570" y="877"/>
                    </a:lnTo>
                    <a:lnTo>
                      <a:pt x="574" y="879"/>
                    </a:lnTo>
                    <a:lnTo>
                      <a:pt x="576" y="884"/>
                    </a:lnTo>
                    <a:lnTo>
                      <a:pt x="584" y="967"/>
                    </a:lnTo>
                    <a:lnTo>
                      <a:pt x="595" y="803"/>
                    </a:lnTo>
                    <a:lnTo>
                      <a:pt x="597" y="799"/>
                    </a:lnTo>
                    <a:lnTo>
                      <a:pt x="601" y="796"/>
                    </a:lnTo>
                    <a:lnTo>
                      <a:pt x="606" y="799"/>
                    </a:lnTo>
                    <a:lnTo>
                      <a:pt x="608" y="802"/>
                    </a:lnTo>
                    <a:lnTo>
                      <a:pt x="622" y="885"/>
                    </a:lnTo>
                    <a:lnTo>
                      <a:pt x="629" y="881"/>
                    </a:lnTo>
                    <a:lnTo>
                      <a:pt x="644" y="839"/>
                    </a:lnTo>
                    <a:lnTo>
                      <a:pt x="644" y="839"/>
                    </a:lnTo>
                    <a:lnTo>
                      <a:pt x="659" y="781"/>
                    </a:lnTo>
                    <a:lnTo>
                      <a:pt x="658" y="782"/>
                    </a:lnTo>
                    <a:lnTo>
                      <a:pt x="660" y="778"/>
                    </a:lnTo>
                    <a:lnTo>
                      <a:pt x="677" y="753"/>
                    </a:lnTo>
                    <a:lnTo>
                      <a:pt x="692" y="706"/>
                    </a:lnTo>
                    <a:lnTo>
                      <a:pt x="691" y="707"/>
                    </a:lnTo>
                    <a:lnTo>
                      <a:pt x="693" y="702"/>
                    </a:lnTo>
                    <a:lnTo>
                      <a:pt x="698" y="700"/>
                    </a:lnTo>
                    <a:lnTo>
                      <a:pt x="702" y="702"/>
                    </a:lnTo>
                    <a:lnTo>
                      <a:pt x="714" y="719"/>
                    </a:lnTo>
                    <a:lnTo>
                      <a:pt x="726" y="712"/>
                    </a:lnTo>
                    <a:lnTo>
                      <a:pt x="727" y="712"/>
                    </a:lnTo>
                    <a:lnTo>
                      <a:pt x="729" y="711"/>
                    </a:lnTo>
                    <a:lnTo>
                      <a:pt x="734" y="713"/>
                    </a:lnTo>
                    <a:lnTo>
                      <a:pt x="735" y="715"/>
                    </a:lnTo>
                    <a:lnTo>
                      <a:pt x="746" y="747"/>
                    </a:lnTo>
                    <a:lnTo>
                      <a:pt x="757" y="723"/>
                    </a:lnTo>
                    <a:lnTo>
                      <a:pt x="758" y="721"/>
                    </a:lnTo>
                    <a:lnTo>
                      <a:pt x="762" y="719"/>
                    </a:lnTo>
                    <a:lnTo>
                      <a:pt x="766" y="721"/>
                    </a:lnTo>
                    <a:lnTo>
                      <a:pt x="769" y="724"/>
                    </a:lnTo>
                    <a:lnTo>
                      <a:pt x="785" y="826"/>
                    </a:lnTo>
                    <a:lnTo>
                      <a:pt x="793" y="860"/>
                    </a:lnTo>
                    <a:lnTo>
                      <a:pt x="805" y="749"/>
                    </a:lnTo>
                    <a:lnTo>
                      <a:pt x="804" y="749"/>
                    </a:lnTo>
                    <a:lnTo>
                      <a:pt x="806" y="745"/>
                    </a:lnTo>
                    <a:lnTo>
                      <a:pt x="807" y="745"/>
                    </a:lnTo>
                    <a:lnTo>
                      <a:pt x="822" y="730"/>
                    </a:lnTo>
                    <a:lnTo>
                      <a:pt x="822" y="730"/>
                    </a:lnTo>
                    <a:lnTo>
                      <a:pt x="839" y="709"/>
                    </a:lnTo>
                    <a:lnTo>
                      <a:pt x="843" y="707"/>
                    </a:lnTo>
                    <a:lnTo>
                      <a:pt x="844" y="707"/>
                    </a:lnTo>
                    <a:lnTo>
                      <a:pt x="856" y="709"/>
                    </a:lnTo>
                    <a:lnTo>
                      <a:pt x="870" y="654"/>
                    </a:lnTo>
                    <a:lnTo>
                      <a:pt x="869" y="655"/>
                    </a:lnTo>
                    <a:lnTo>
                      <a:pt x="871" y="651"/>
                    </a:lnTo>
                    <a:lnTo>
                      <a:pt x="876" y="649"/>
                    </a:lnTo>
                    <a:lnTo>
                      <a:pt x="880" y="651"/>
                    </a:lnTo>
                    <a:lnTo>
                      <a:pt x="882" y="655"/>
                    </a:lnTo>
                    <a:lnTo>
                      <a:pt x="896" y="786"/>
                    </a:lnTo>
                    <a:lnTo>
                      <a:pt x="902" y="781"/>
                    </a:lnTo>
                    <a:lnTo>
                      <a:pt x="918" y="725"/>
                    </a:lnTo>
                    <a:lnTo>
                      <a:pt x="917" y="726"/>
                    </a:lnTo>
                    <a:lnTo>
                      <a:pt x="919" y="722"/>
                    </a:lnTo>
                    <a:lnTo>
                      <a:pt x="924" y="720"/>
                    </a:lnTo>
                    <a:lnTo>
                      <a:pt x="928" y="722"/>
                    </a:lnTo>
                    <a:lnTo>
                      <a:pt x="930" y="726"/>
                    </a:lnTo>
                    <a:lnTo>
                      <a:pt x="946" y="850"/>
                    </a:lnTo>
                    <a:lnTo>
                      <a:pt x="960" y="866"/>
                    </a:lnTo>
                    <a:lnTo>
                      <a:pt x="976" y="882"/>
                    </a:lnTo>
                    <a:lnTo>
                      <a:pt x="993" y="905"/>
                    </a:lnTo>
                    <a:lnTo>
                      <a:pt x="993" y="905"/>
                    </a:lnTo>
                    <a:lnTo>
                      <a:pt x="1008" y="916"/>
                    </a:lnTo>
                    <a:lnTo>
                      <a:pt x="1009" y="917"/>
                    </a:lnTo>
                    <a:lnTo>
                      <a:pt x="1026" y="943"/>
                    </a:lnTo>
                    <a:lnTo>
                      <a:pt x="1027" y="946"/>
                    </a:lnTo>
                    <a:lnTo>
                      <a:pt x="1041" y="1023"/>
                    </a:lnTo>
                    <a:lnTo>
                      <a:pt x="1047" y="1024"/>
                    </a:lnTo>
                    <a:lnTo>
                      <a:pt x="1063" y="940"/>
                    </a:lnTo>
                    <a:lnTo>
                      <a:pt x="1062" y="941"/>
                    </a:lnTo>
                    <a:lnTo>
                      <a:pt x="1064" y="936"/>
                    </a:lnTo>
                    <a:lnTo>
                      <a:pt x="1065" y="935"/>
                    </a:lnTo>
                    <a:lnTo>
                      <a:pt x="1081" y="923"/>
                    </a:lnTo>
                    <a:lnTo>
                      <a:pt x="1082" y="923"/>
                    </a:lnTo>
                    <a:lnTo>
                      <a:pt x="1085" y="922"/>
                    </a:lnTo>
                    <a:lnTo>
                      <a:pt x="1089" y="924"/>
                    </a:lnTo>
                    <a:lnTo>
                      <a:pt x="1091" y="928"/>
                    </a:lnTo>
                    <a:lnTo>
                      <a:pt x="1108" y="985"/>
                    </a:lnTo>
                    <a:lnTo>
                      <a:pt x="1124" y="1058"/>
                    </a:lnTo>
                    <a:lnTo>
                      <a:pt x="1138" y="1075"/>
                    </a:lnTo>
                    <a:lnTo>
                      <a:pt x="1138" y="1075"/>
                    </a:lnTo>
                    <a:lnTo>
                      <a:pt x="1151" y="1085"/>
                    </a:lnTo>
                    <a:lnTo>
                      <a:pt x="1162" y="1081"/>
                    </a:lnTo>
                    <a:lnTo>
                      <a:pt x="1162" y="1081"/>
                    </a:lnTo>
                    <a:lnTo>
                      <a:pt x="1177" y="1071"/>
                    </a:lnTo>
                    <a:lnTo>
                      <a:pt x="1179" y="1071"/>
                    </a:lnTo>
                    <a:lnTo>
                      <a:pt x="1181" y="1070"/>
                    </a:lnTo>
                    <a:lnTo>
                      <a:pt x="1185" y="1072"/>
                    </a:lnTo>
                    <a:lnTo>
                      <a:pt x="1187" y="1075"/>
                    </a:lnTo>
                    <a:lnTo>
                      <a:pt x="1204" y="1140"/>
                    </a:lnTo>
                    <a:lnTo>
                      <a:pt x="1203" y="1140"/>
                    </a:lnTo>
                    <a:lnTo>
                      <a:pt x="1218" y="1179"/>
                    </a:lnTo>
                    <a:lnTo>
                      <a:pt x="1224" y="1183"/>
                    </a:lnTo>
                    <a:lnTo>
                      <a:pt x="1240" y="1077"/>
                    </a:lnTo>
                    <a:lnTo>
                      <a:pt x="1256" y="1006"/>
                    </a:lnTo>
                    <a:lnTo>
                      <a:pt x="1255" y="1007"/>
                    </a:lnTo>
                    <a:lnTo>
                      <a:pt x="1257" y="1003"/>
                    </a:lnTo>
                    <a:lnTo>
                      <a:pt x="1262" y="1001"/>
                    </a:lnTo>
                    <a:lnTo>
                      <a:pt x="1266" y="1003"/>
                    </a:lnTo>
                    <a:lnTo>
                      <a:pt x="1277" y="1017"/>
                    </a:lnTo>
                    <a:lnTo>
                      <a:pt x="1290" y="993"/>
                    </a:lnTo>
                    <a:lnTo>
                      <a:pt x="1290" y="992"/>
                    </a:lnTo>
                    <a:lnTo>
                      <a:pt x="1294" y="990"/>
                    </a:lnTo>
                    <a:lnTo>
                      <a:pt x="1297" y="991"/>
                    </a:lnTo>
                    <a:lnTo>
                      <a:pt x="1299" y="991"/>
                    </a:lnTo>
                    <a:lnTo>
                      <a:pt x="1315" y="1005"/>
                    </a:lnTo>
                    <a:lnTo>
                      <a:pt x="1316" y="1007"/>
                    </a:lnTo>
                    <a:lnTo>
                      <a:pt x="1333" y="1038"/>
                    </a:lnTo>
                    <a:lnTo>
                      <a:pt x="1334" y="1041"/>
                    </a:lnTo>
                    <a:lnTo>
                      <a:pt x="1349" y="1165"/>
                    </a:lnTo>
                    <a:lnTo>
                      <a:pt x="1349" y="1165"/>
                    </a:lnTo>
                    <a:lnTo>
                      <a:pt x="1360" y="1234"/>
                    </a:lnTo>
                    <a:lnTo>
                      <a:pt x="1369" y="1178"/>
                    </a:lnTo>
                    <a:lnTo>
                      <a:pt x="1369" y="1175"/>
                    </a:lnTo>
                    <a:lnTo>
                      <a:pt x="1370" y="1175"/>
                    </a:lnTo>
                    <a:lnTo>
                      <a:pt x="1370" y="1172"/>
                    </a:lnTo>
                    <a:lnTo>
                      <a:pt x="1369" y="1174"/>
                    </a:lnTo>
                    <a:lnTo>
                      <a:pt x="1371" y="1169"/>
                    </a:lnTo>
                    <a:lnTo>
                      <a:pt x="1375" y="1167"/>
                    </a:lnTo>
                    <a:lnTo>
                      <a:pt x="1380" y="1169"/>
                    </a:lnTo>
                    <a:lnTo>
                      <a:pt x="1382" y="1174"/>
                    </a:lnTo>
                    <a:lnTo>
                      <a:pt x="1394" y="1293"/>
                    </a:lnTo>
                    <a:lnTo>
                      <a:pt x="1402" y="1245"/>
                    </a:lnTo>
                    <a:lnTo>
                      <a:pt x="1402" y="1244"/>
                    </a:lnTo>
                    <a:lnTo>
                      <a:pt x="1418" y="1199"/>
                    </a:lnTo>
                    <a:lnTo>
                      <a:pt x="1434" y="1162"/>
                    </a:lnTo>
                    <a:lnTo>
                      <a:pt x="1436" y="1159"/>
                    </a:lnTo>
                    <a:lnTo>
                      <a:pt x="1440" y="1157"/>
                    </a:lnTo>
                    <a:lnTo>
                      <a:pt x="1444" y="1159"/>
                    </a:lnTo>
                    <a:lnTo>
                      <a:pt x="1461" y="1182"/>
                    </a:lnTo>
                    <a:lnTo>
                      <a:pt x="1452" y="1192"/>
                    </a:lnTo>
                    <a:lnTo>
                      <a:pt x="1441" y="1177"/>
                    </a:lnTo>
                    <a:lnTo>
                      <a:pt x="1429" y="1204"/>
                    </a:lnTo>
                    <a:lnTo>
                      <a:pt x="1429" y="1204"/>
                    </a:lnTo>
                    <a:lnTo>
                      <a:pt x="1413" y="1247"/>
                    </a:lnTo>
                    <a:lnTo>
                      <a:pt x="1414" y="1247"/>
                    </a:lnTo>
                    <a:lnTo>
                      <a:pt x="1398" y="1340"/>
                    </a:lnTo>
                    <a:lnTo>
                      <a:pt x="1396" y="1343"/>
                    </a:lnTo>
                    <a:lnTo>
                      <a:pt x="1392" y="1345"/>
                    </a:lnTo>
                    <a:lnTo>
                      <a:pt x="1387" y="1343"/>
                    </a:lnTo>
                    <a:lnTo>
                      <a:pt x="1385" y="1340"/>
                    </a:lnTo>
                    <a:lnTo>
                      <a:pt x="1374" y="1224"/>
                    </a:lnTo>
                    <a:lnTo>
                      <a:pt x="1366" y="1274"/>
                    </a:lnTo>
                    <a:lnTo>
                      <a:pt x="1363" y="1277"/>
                    </a:lnTo>
                    <a:lnTo>
                      <a:pt x="1359" y="1280"/>
                    </a:lnTo>
                    <a:lnTo>
                      <a:pt x="1355" y="1277"/>
                    </a:lnTo>
                    <a:lnTo>
                      <a:pt x="1354" y="1274"/>
                    </a:lnTo>
                    <a:lnTo>
                      <a:pt x="1354" y="1272"/>
                    </a:lnTo>
                    <a:lnTo>
                      <a:pt x="1352" y="1273"/>
                    </a:lnTo>
                    <a:lnTo>
                      <a:pt x="1354" y="1272"/>
                    </a:lnTo>
                    <a:lnTo>
                      <a:pt x="1337" y="1167"/>
                    </a:lnTo>
                    <a:lnTo>
                      <a:pt x="1322" y="1043"/>
                    </a:lnTo>
                    <a:lnTo>
                      <a:pt x="1306" y="1015"/>
                    </a:lnTo>
                    <a:lnTo>
                      <a:pt x="1297" y="1006"/>
                    </a:lnTo>
                    <a:lnTo>
                      <a:pt x="1284" y="1032"/>
                    </a:lnTo>
                    <a:lnTo>
                      <a:pt x="1282" y="1032"/>
                    </a:lnTo>
                    <a:lnTo>
                      <a:pt x="1278" y="1035"/>
                    </a:lnTo>
                    <a:lnTo>
                      <a:pt x="1276" y="1034"/>
                    </a:lnTo>
                    <a:lnTo>
                      <a:pt x="1274" y="1034"/>
                    </a:lnTo>
                    <a:lnTo>
                      <a:pt x="1265" y="1023"/>
                    </a:lnTo>
                    <a:lnTo>
                      <a:pt x="1252" y="1080"/>
                    </a:lnTo>
                    <a:lnTo>
                      <a:pt x="1235" y="1194"/>
                    </a:lnTo>
                    <a:lnTo>
                      <a:pt x="1233" y="1198"/>
                    </a:lnTo>
                    <a:lnTo>
                      <a:pt x="1229" y="1200"/>
                    </a:lnTo>
                    <a:lnTo>
                      <a:pt x="1227" y="1199"/>
                    </a:lnTo>
                    <a:lnTo>
                      <a:pt x="1226" y="1199"/>
                    </a:lnTo>
                    <a:lnTo>
                      <a:pt x="1210" y="1189"/>
                    </a:lnTo>
                    <a:lnTo>
                      <a:pt x="1209" y="1188"/>
                    </a:lnTo>
                    <a:lnTo>
                      <a:pt x="1208" y="1186"/>
                    </a:lnTo>
                    <a:lnTo>
                      <a:pt x="1192" y="1143"/>
                    </a:lnTo>
                    <a:lnTo>
                      <a:pt x="1177" y="1086"/>
                    </a:lnTo>
                    <a:lnTo>
                      <a:pt x="1169" y="1092"/>
                    </a:lnTo>
                    <a:lnTo>
                      <a:pt x="1168" y="1093"/>
                    </a:lnTo>
                    <a:lnTo>
                      <a:pt x="1151" y="1098"/>
                    </a:lnTo>
                    <a:lnTo>
                      <a:pt x="1149" y="1098"/>
                    </a:lnTo>
                    <a:lnTo>
                      <a:pt x="1147" y="1097"/>
                    </a:lnTo>
                    <a:lnTo>
                      <a:pt x="1146" y="1097"/>
                    </a:lnTo>
                    <a:lnTo>
                      <a:pt x="1130" y="1086"/>
                    </a:lnTo>
                    <a:lnTo>
                      <a:pt x="1129" y="1086"/>
                    </a:lnTo>
                    <a:lnTo>
                      <a:pt x="1113" y="1064"/>
                    </a:lnTo>
                    <a:lnTo>
                      <a:pt x="1113" y="1063"/>
                    </a:lnTo>
                    <a:lnTo>
                      <a:pt x="1112" y="1060"/>
                    </a:lnTo>
                    <a:lnTo>
                      <a:pt x="1095" y="989"/>
                    </a:lnTo>
                    <a:lnTo>
                      <a:pt x="1095" y="989"/>
                    </a:lnTo>
                    <a:lnTo>
                      <a:pt x="1081" y="940"/>
                    </a:lnTo>
                    <a:lnTo>
                      <a:pt x="1074" y="945"/>
                    </a:lnTo>
                    <a:lnTo>
                      <a:pt x="1058" y="1031"/>
                    </a:lnTo>
                    <a:lnTo>
                      <a:pt x="1056" y="1035"/>
                    </a:lnTo>
                    <a:lnTo>
                      <a:pt x="1052" y="1037"/>
                    </a:lnTo>
                    <a:lnTo>
                      <a:pt x="1035" y="1036"/>
                    </a:lnTo>
                    <a:lnTo>
                      <a:pt x="1031" y="1034"/>
                    </a:lnTo>
                    <a:lnTo>
                      <a:pt x="1030" y="1030"/>
                    </a:lnTo>
                    <a:lnTo>
                      <a:pt x="1015" y="950"/>
                    </a:lnTo>
                    <a:lnTo>
                      <a:pt x="999" y="926"/>
                    </a:lnTo>
                    <a:lnTo>
                      <a:pt x="985" y="916"/>
                    </a:lnTo>
                    <a:lnTo>
                      <a:pt x="984" y="916"/>
                    </a:lnTo>
                    <a:lnTo>
                      <a:pt x="968" y="891"/>
                    </a:lnTo>
                    <a:lnTo>
                      <a:pt x="968" y="890"/>
                    </a:lnTo>
                    <a:lnTo>
                      <a:pt x="952" y="876"/>
                    </a:lnTo>
                    <a:lnTo>
                      <a:pt x="951" y="876"/>
                    </a:lnTo>
                    <a:lnTo>
                      <a:pt x="935" y="858"/>
                    </a:lnTo>
                    <a:lnTo>
                      <a:pt x="935" y="856"/>
                    </a:lnTo>
                    <a:lnTo>
                      <a:pt x="934" y="853"/>
                    </a:lnTo>
                    <a:lnTo>
                      <a:pt x="922" y="758"/>
                    </a:lnTo>
                    <a:lnTo>
                      <a:pt x="914" y="785"/>
                    </a:lnTo>
                    <a:lnTo>
                      <a:pt x="912" y="788"/>
                    </a:lnTo>
                    <a:lnTo>
                      <a:pt x="912" y="789"/>
                    </a:lnTo>
                    <a:lnTo>
                      <a:pt x="895" y="805"/>
                    </a:lnTo>
                    <a:lnTo>
                      <a:pt x="893" y="805"/>
                    </a:lnTo>
                    <a:lnTo>
                      <a:pt x="891" y="806"/>
                    </a:lnTo>
                    <a:lnTo>
                      <a:pt x="887" y="804"/>
                    </a:lnTo>
                    <a:lnTo>
                      <a:pt x="886" y="801"/>
                    </a:lnTo>
                    <a:lnTo>
                      <a:pt x="874" y="689"/>
                    </a:lnTo>
                    <a:lnTo>
                      <a:pt x="866" y="719"/>
                    </a:lnTo>
                    <a:lnTo>
                      <a:pt x="864" y="721"/>
                    </a:lnTo>
                    <a:lnTo>
                      <a:pt x="859" y="723"/>
                    </a:lnTo>
                    <a:lnTo>
                      <a:pt x="858" y="723"/>
                    </a:lnTo>
                    <a:lnTo>
                      <a:pt x="846" y="721"/>
                    </a:lnTo>
                    <a:lnTo>
                      <a:pt x="831" y="739"/>
                    </a:lnTo>
                    <a:lnTo>
                      <a:pt x="817" y="753"/>
                    </a:lnTo>
                    <a:lnTo>
                      <a:pt x="800" y="898"/>
                    </a:lnTo>
                    <a:lnTo>
                      <a:pt x="798" y="901"/>
                    </a:lnTo>
                    <a:lnTo>
                      <a:pt x="794" y="903"/>
                    </a:lnTo>
                    <a:lnTo>
                      <a:pt x="789" y="901"/>
                    </a:lnTo>
                    <a:lnTo>
                      <a:pt x="788" y="898"/>
                    </a:lnTo>
                    <a:lnTo>
                      <a:pt x="788" y="897"/>
                    </a:lnTo>
                    <a:lnTo>
                      <a:pt x="787" y="897"/>
                    </a:lnTo>
                    <a:lnTo>
                      <a:pt x="788" y="896"/>
                    </a:lnTo>
                    <a:lnTo>
                      <a:pt x="773" y="828"/>
                    </a:lnTo>
                    <a:lnTo>
                      <a:pt x="760" y="746"/>
                    </a:lnTo>
                    <a:lnTo>
                      <a:pt x="751" y="766"/>
                    </a:lnTo>
                    <a:lnTo>
                      <a:pt x="750" y="767"/>
                    </a:lnTo>
                    <a:lnTo>
                      <a:pt x="746" y="769"/>
                    </a:lnTo>
                    <a:lnTo>
                      <a:pt x="741" y="767"/>
                    </a:lnTo>
                    <a:lnTo>
                      <a:pt x="740" y="765"/>
                    </a:lnTo>
                    <a:lnTo>
                      <a:pt x="726" y="726"/>
                    </a:lnTo>
                    <a:lnTo>
                      <a:pt x="716" y="732"/>
                    </a:lnTo>
                    <a:lnTo>
                      <a:pt x="715" y="732"/>
                    </a:lnTo>
                    <a:lnTo>
                      <a:pt x="713" y="733"/>
                    </a:lnTo>
                    <a:lnTo>
                      <a:pt x="711" y="732"/>
                    </a:lnTo>
                    <a:lnTo>
                      <a:pt x="708" y="732"/>
                    </a:lnTo>
                    <a:lnTo>
                      <a:pt x="700" y="721"/>
                    </a:lnTo>
                    <a:lnTo>
                      <a:pt x="688" y="759"/>
                    </a:lnTo>
                    <a:lnTo>
                      <a:pt x="685" y="761"/>
                    </a:lnTo>
                    <a:lnTo>
                      <a:pt x="670" y="784"/>
                    </a:lnTo>
                    <a:lnTo>
                      <a:pt x="671" y="784"/>
                    </a:lnTo>
                    <a:lnTo>
                      <a:pt x="656" y="843"/>
                    </a:lnTo>
                    <a:lnTo>
                      <a:pt x="655" y="843"/>
                    </a:lnTo>
                    <a:lnTo>
                      <a:pt x="638" y="887"/>
                    </a:lnTo>
                    <a:lnTo>
                      <a:pt x="637" y="889"/>
                    </a:lnTo>
                    <a:lnTo>
                      <a:pt x="637" y="890"/>
                    </a:lnTo>
                    <a:lnTo>
                      <a:pt x="622" y="901"/>
                    </a:lnTo>
                    <a:lnTo>
                      <a:pt x="620" y="901"/>
                    </a:lnTo>
                    <a:lnTo>
                      <a:pt x="618" y="902"/>
                    </a:lnTo>
                    <a:lnTo>
                      <a:pt x="613" y="900"/>
                    </a:lnTo>
                    <a:lnTo>
                      <a:pt x="612" y="897"/>
                    </a:lnTo>
                    <a:lnTo>
                      <a:pt x="605" y="853"/>
                    </a:lnTo>
                    <a:lnTo>
                      <a:pt x="591" y="1050"/>
                    </a:lnTo>
                    <a:lnTo>
                      <a:pt x="589" y="1053"/>
                    </a:lnTo>
                    <a:lnTo>
                      <a:pt x="585" y="1055"/>
                    </a:lnTo>
                    <a:lnTo>
                      <a:pt x="581" y="1053"/>
                    </a:lnTo>
                    <a:lnTo>
                      <a:pt x="578" y="1050"/>
                    </a:lnTo>
                    <a:lnTo>
                      <a:pt x="564" y="895"/>
                    </a:lnTo>
                    <a:lnTo>
                      <a:pt x="558" y="899"/>
                    </a:lnTo>
                    <a:lnTo>
                      <a:pt x="556" y="899"/>
                    </a:lnTo>
                    <a:lnTo>
                      <a:pt x="554" y="900"/>
                    </a:lnTo>
                    <a:lnTo>
                      <a:pt x="550" y="898"/>
                    </a:lnTo>
                    <a:lnTo>
                      <a:pt x="549" y="895"/>
                    </a:lnTo>
                    <a:lnTo>
                      <a:pt x="534" y="825"/>
                    </a:lnTo>
                    <a:lnTo>
                      <a:pt x="534" y="825"/>
                    </a:lnTo>
                    <a:lnTo>
                      <a:pt x="517" y="779"/>
                    </a:lnTo>
                    <a:lnTo>
                      <a:pt x="517" y="778"/>
                    </a:lnTo>
                    <a:lnTo>
                      <a:pt x="501" y="653"/>
                    </a:lnTo>
                    <a:lnTo>
                      <a:pt x="501" y="653"/>
                    </a:lnTo>
                    <a:lnTo>
                      <a:pt x="486" y="600"/>
                    </a:lnTo>
                    <a:lnTo>
                      <a:pt x="470" y="578"/>
                    </a:lnTo>
                    <a:lnTo>
                      <a:pt x="470" y="577"/>
                    </a:lnTo>
                    <a:lnTo>
                      <a:pt x="469" y="573"/>
                    </a:lnTo>
                    <a:lnTo>
                      <a:pt x="461" y="534"/>
                    </a:lnTo>
                    <a:lnTo>
                      <a:pt x="449" y="695"/>
                    </a:lnTo>
                    <a:lnTo>
                      <a:pt x="447" y="698"/>
                    </a:lnTo>
                    <a:lnTo>
                      <a:pt x="443" y="700"/>
                    </a:lnTo>
                    <a:lnTo>
                      <a:pt x="438" y="698"/>
                    </a:lnTo>
                    <a:lnTo>
                      <a:pt x="436" y="694"/>
                    </a:lnTo>
                    <a:lnTo>
                      <a:pt x="420" y="287"/>
                    </a:lnTo>
                    <a:lnTo>
                      <a:pt x="421" y="287"/>
                    </a:lnTo>
                    <a:lnTo>
                      <a:pt x="409" y="234"/>
                    </a:lnTo>
                    <a:lnTo>
                      <a:pt x="400" y="254"/>
                    </a:lnTo>
                    <a:lnTo>
                      <a:pt x="399" y="255"/>
                    </a:lnTo>
                    <a:lnTo>
                      <a:pt x="395" y="257"/>
                    </a:lnTo>
                    <a:lnTo>
                      <a:pt x="392" y="256"/>
                    </a:lnTo>
                    <a:lnTo>
                      <a:pt x="391" y="256"/>
                    </a:lnTo>
                    <a:lnTo>
                      <a:pt x="383" y="250"/>
                    </a:lnTo>
                    <a:lnTo>
                      <a:pt x="370" y="310"/>
                    </a:lnTo>
                    <a:lnTo>
                      <a:pt x="367" y="313"/>
                    </a:lnTo>
                    <a:lnTo>
                      <a:pt x="363" y="315"/>
                    </a:lnTo>
                    <a:lnTo>
                      <a:pt x="361" y="314"/>
                    </a:lnTo>
                    <a:lnTo>
                      <a:pt x="360" y="314"/>
                    </a:lnTo>
                    <a:lnTo>
                      <a:pt x="343" y="301"/>
                    </a:lnTo>
                    <a:lnTo>
                      <a:pt x="336" y="298"/>
                    </a:lnTo>
                    <a:lnTo>
                      <a:pt x="321" y="526"/>
                    </a:lnTo>
                    <a:lnTo>
                      <a:pt x="319" y="530"/>
                    </a:lnTo>
                    <a:lnTo>
                      <a:pt x="315" y="532"/>
                    </a:lnTo>
                    <a:lnTo>
                      <a:pt x="310" y="530"/>
                    </a:lnTo>
                    <a:lnTo>
                      <a:pt x="308" y="525"/>
                    </a:lnTo>
                    <a:lnTo>
                      <a:pt x="293" y="76"/>
                    </a:lnTo>
                    <a:lnTo>
                      <a:pt x="290" y="90"/>
                    </a:lnTo>
                    <a:lnTo>
                      <a:pt x="288" y="92"/>
                    </a:lnTo>
                    <a:lnTo>
                      <a:pt x="283" y="94"/>
                    </a:lnTo>
                    <a:lnTo>
                      <a:pt x="279" y="92"/>
                    </a:lnTo>
                    <a:lnTo>
                      <a:pt x="278" y="89"/>
                    </a:lnTo>
                    <a:lnTo>
                      <a:pt x="278" y="87"/>
                    </a:lnTo>
                    <a:lnTo>
                      <a:pt x="277" y="88"/>
                    </a:lnTo>
                    <a:lnTo>
                      <a:pt x="278" y="87"/>
                    </a:lnTo>
                    <a:lnTo>
                      <a:pt x="268" y="43"/>
                    </a:lnTo>
                    <a:lnTo>
                      <a:pt x="258" y="113"/>
                    </a:lnTo>
                    <a:lnTo>
                      <a:pt x="256" y="116"/>
                    </a:lnTo>
                    <a:lnTo>
                      <a:pt x="251" y="118"/>
                    </a:lnTo>
                    <a:lnTo>
                      <a:pt x="249" y="117"/>
                    </a:lnTo>
                    <a:lnTo>
                      <a:pt x="247" y="117"/>
                    </a:lnTo>
                    <a:lnTo>
                      <a:pt x="242" y="110"/>
                    </a:lnTo>
                    <a:lnTo>
                      <a:pt x="227" y="490"/>
                    </a:lnTo>
                    <a:lnTo>
                      <a:pt x="225" y="495"/>
                    </a:lnTo>
                    <a:lnTo>
                      <a:pt x="221" y="497"/>
                    </a:lnTo>
                    <a:lnTo>
                      <a:pt x="216" y="495"/>
                    </a:lnTo>
                    <a:lnTo>
                      <a:pt x="214" y="490"/>
                    </a:lnTo>
                    <a:lnTo>
                      <a:pt x="198" y="101"/>
                    </a:lnTo>
                    <a:lnTo>
                      <a:pt x="198" y="101"/>
                    </a:lnTo>
                    <a:lnTo>
                      <a:pt x="188" y="71"/>
                    </a:lnTo>
                    <a:lnTo>
                      <a:pt x="179" y="94"/>
                    </a:lnTo>
                    <a:lnTo>
                      <a:pt x="178" y="97"/>
                    </a:lnTo>
                    <a:lnTo>
                      <a:pt x="174" y="99"/>
                    </a:lnTo>
                    <a:lnTo>
                      <a:pt x="169" y="97"/>
                    </a:lnTo>
                    <a:lnTo>
                      <a:pt x="168" y="93"/>
                    </a:lnTo>
                    <a:lnTo>
                      <a:pt x="168" y="91"/>
                    </a:lnTo>
                    <a:lnTo>
                      <a:pt x="162" y="62"/>
                    </a:lnTo>
                    <a:lnTo>
                      <a:pt x="149" y="480"/>
                    </a:lnTo>
                    <a:lnTo>
                      <a:pt x="146" y="485"/>
                    </a:lnTo>
                    <a:lnTo>
                      <a:pt x="142" y="487"/>
                    </a:lnTo>
                    <a:lnTo>
                      <a:pt x="138" y="485"/>
                    </a:lnTo>
                    <a:lnTo>
                      <a:pt x="136" y="481"/>
                    </a:lnTo>
                    <a:lnTo>
                      <a:pt x="120" y="128"/>
                    </a:lnTo>
                    <a:lnTo>
                      <a:pt x="121" y="128"/>
                    </a:lnTo>
                    <a:lnTo>
                      <a:pt x="105" y="67"/>
                    </a:lnTo>
                    <a:lnTo>
                      <a:pt x="105" y="67"/>
                    </a:lnTo>
                    <a:lnTo>
                      <a:pt x="101" y="57"/>
                    </a:lnTo>
                    <a:lnTo>
                      <a:pt x="86" y="467"/>
                    </a:lnTo>
                    <a:lnTo>
                      <a:pt x="84" y="472"/>
                    </a:lnTo>
                    <a:lnTo>
                      <a:pt x="80" y="474"/>
                    </a:lnTo>
                    <a:lnTo>
                      <a:pt x="75" y="472"/>
                    </a:lnTo>
                    <a:lnTo>
                      <a:pt x="73" y="467"/>
                    </a:lnTo>
                    <a:lnTo>
                      <a:pt x="57" y="81"/>
                    </a:lnTo>
                    <a:lnTo>
                      <a:pt x="52" y="83"/>
                    </a:lnTo>
                    <a:lnTo>
                      <a:pt x="38" y="118"/>
                    </a:lnTo>
                    <a:lnTo>
                      <a:pt x="37" y="121"/>
                    </a:lnTo>
                    <a:lnTo>
                      <a:pt x="33" y="123"/>
                    </a:lnTo>
                    <a:lnTo>
                      <a:pt x="28" y="121"/>
                    </a:lnTo>
                    <a:lnTo>
                      <a:pt x="27" y="117"/>
                    </a:lnTo>
                    <a:lnTo>
                      <a:pt x="27" y="115"/>
                    </a:lnTo>
                    <a:lnTo>
                      <a:pt x="27" y="114"/>
                    </a:lnTo>
                    <a:lnTo>
                      <a:pt x="27" y="115"/>
                    </a:lnTo>
                    <a:lnTo>
                      <a:pt x="22" y="81"/>
                    </a:lnTo>
                    <a:lnTo>
                      <a:pt x="8" y="614"/>
                    </a:lnTo>
                    <a:lnTo>
                      <a:pt x="0" y="614"/>
                    </a:lnTo>
                    <a:lnTo>
                      <a:pt x="0" y="381"/>
                    </a:lnTo>
                    <a:lnTo>
                      <a:pt x="10" y="18"/>
                    </a:lnTo>
                    <a:lnTo>
                      <a:pt x="12" y="13"/>
                    </a:lnTo>
                    <a:lnTo>
                      <a:pt x="16" y="11"/>
                    </a:lnTo>
                    <a:lnTo>
                      <a:pt x="21" y="13"/>
                    </a:lnTo>
                    <a:lnTo>
                      <a:pt x="23" y="17"/>
                    </a:lnTo>
                    <a:lnTo>
                      <a:pt x="36" y="92"/>
                    </a:lnTo>
                    <a:lnTo>
                      <a:pt x="43" y="75"/>
                    </a:lnTo>
                    <a:lnTo>
                      <a:pt x="44" y="73"/>
                    </a:lnTo>
                    <a:lnTo>
                      <a:pt x="46" y="71"/>
                    </a:lnTo>
                    <a:lnTo>
                      <a:pt x="47" y="71"/>
                    </a:lnTo>
                    <a:lnTo>
                      <a:pt x="62" y="67"/>
                    </a:lnTo>
                    <a:lnTo>
                      <a:pt x="63" y="66"/>
                    </a:lnTo>
                    <a:lnTo>
                      <a:pt x="68" y="68"/>
                    </a:lnTo>
                    <a:lnTo>
                      <a:pt x="70" y="73"/>
                    </a:lnTo>
                    <a:lnTo>
                      <a:pt x="79" y="296"/>
                    </a:lnTo>
                    <a:lnTo>
                      <a:pt x="89" y="29"/>
                    </a:lnTo>
                    <a:lnTo>
                      <a:pt x="91" y="24"/>
                    </a:lnTo>
                    <a:lnTo>
                      <a:pt x="95" y="22"/>
                    </a:lnTo>
                    <a:lnTo>
                      <a:pt x="99" y="24"/>
                    </a:lnTo>
                    <a:lnTo>
                      <a:pt x="101" y="27"/>
                    </a:lnTo>
                    <a:lnTo>
                      <a:pt x="102" y="29"/>
                    </a:lnTo>
                    <a:lnTo>
                      <a:pt x="102" y="29"/>
                    </a:lnTo>
                    <a:lnTo>
                      <a:pt x="102" y="29"/>
                    </a:lnTo>
                    <a:lnTo>
                      <a:pt x="116" y="62"/>
                    </a:lnTo>
                    <a:lnTo>
                      <a:pt x="117" y="63"/>
                    </a:lnTo>
                    <a:lnTo>
                      <a:pt x="133" y="126"/>
                    </a:lnTo>
                    <a:lnTo>
                      <a:pt x="133" y="127"/>
                    </a:lnTo>
                    <a:lnTo>
                      <a:pt x="141" y="308"/>
                    </a:lnTo>
                    <a:lnTo>
                      <a:pt x="151" y="8"/>
                    </a:lnTo>
                    <a:lnTo>
                      <a:pt x="153" y="4"/>
                    </a:lnTo>
                    <a:lnTo>
                      <a:pt x="157" y="1"/>
                    </a:lnTo>
                    <a:lnTo>
                      <a:pt x="162" y="4"/>
                    </a:lnTo>
                    <a:lnTo>
                      <a:pt x="164" y="7"/>
                    </a:lnTo>
                    <a:lnTo>
                      <a:pt x="176" y="70"/>
                    </a:lnTo>
                    <a:lnTo>
                      <a:pt x="184" y="52"/>
                    </a:lnTo>
                    <a:lnTo>
                      <a:pt x="185" y="50"/>
                    </a:lnTo>
                    <a:lnTo>
                      <a:pt x="189" y="47"/>
                    </a:lnTo>
                    <a:lnTo>
                      <a:pt x="193" y="50"/>
                    </a:lnTo>
                    <a:lnTo>
                      <a:pt x="196" y="53"/>
                    </a:lnTo>
                    <a:lnTo>
                      <a:pt x="211" y="100"/>
                    </a:lnTo>
                    <a:lnTo>
                      <a:pt x="211" y="101"/>
                    </a:lnTo>
                    <a:lnTo>
                      <a:pt x="221" y="327"/>
                    </a:lnTo>
                    <a:lnTo>
                      <a:pt x="230" y="90"/>
                    </a:lnTo>
                    <a:lnTo>
                      <a:pt x="232" y="86"/>
                    </a:lnTo>
                    <a:lnTo>
                      <a:pt x="236" y="83"/>
                    </a:lnTo>
                    <a:lnTo>
                      <a:pt x="240" y="86"/>
                    </a:lnTo>
                    <a:lnTo>
                      <a:pt x="248" y="97"/>
                    </a:lnTo>
                    <a:lnTo>
                      <a:pt x="261" y="6"/>
                    </a:lnTo>
                    <a:lnTo>
                      <a:pt x="260" y="7"/>
                    </a:lnTo>
                    <a:lnTo>
                      <a:pt x="262" y="3"/>
                    </a:lnTo>
                    <a:lnTo>
                      <a:pt x="267"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Rectangle 957"/>
              <p:cNvSpPr>
                <a:spLocks noChangeArrowheads="1"/>
              </p:cNvSpPr>
              <p:nvPr/>
            </p:nvSpPr>
            <p:spPr bwMode="auto">
              <a:xfrm>
                <a:off x="3836" y="1789"/>
                <a:ext cx="59" cy="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958"/>
              <p:cNvSpPr>
                <a:spLocks/>
              </p:cNvSpPr>
              <p:nvPr/>
            </p:nvSpPr>
            <p:spPr bwMode="auto">
              <a:xfrm>
                <a:off x="3851" y="1742"/>
                <a:ext cx="44" cy="33"/>
              </a:xfrm>
              <a:custGeom>
                <a:avLst/>
                <a:gdLst>
                  <a:gd name="T0" fmla="*/ 35 w 86"/>
                  <a:gd name="T1" fmla="*/ 0 h 65"/>
                  <a:gd name="T2" fmla="*/ 86 w 86"/>
                  <a:gd name="T3" fmla="*/ 0 h 65"/>
                  <a:gd name="T4" fmla="*/ 86 w 86"/>
                  <a:gd name="T5" fmla="*/ 15 h 65"/>
                  <a:gd name="T6" fmla="*/ 36 w 86"/>
                  <a:gd name="T7" fmla="*/ 15 h 65"/>
                  <a:gd name="T8" fmla="*/ 30 w 86"/>
                  <a:gd name="T9" fmla="*/ 15 h 65"/>
                  <a:gd name="T10" fmla="*/ 26 w 86"/>
                  <a:gd name="T11" fmla="*/ 15 h 65"/>
                  <a:gd name="T12" fmla="*/ 23 w 86"/>
                  <a:gd name="T13" fmla="*/ 16 h 65"/>
                  <a:gd name="T14" fmla="*/ 19 w 86"/>
                  <a:gd name="T15" fmla="*/ 18 h 65"/>
                  <a:gd name="T16" fmla="*/ 16 w 86"/>
                  <a:gd name="T17" fmla="*/ 22 h 65"/>
                  <a:gd name="T18" fmla="*/ 14 w 86"/>
                  <a:gd name="T19" fmla="*/ 26 h 65"/>
                  <a:gd name="T20" fmla="*/ 14 w 86"/>
                  <a:gd name="T21" fmla="*/ 31 h 65"/>
                  <a:gd name="T22" fmla="*/ 14 w 86"/>
                  <a:gd name="T23" fmla="*/ 36 h 65"/>
                  <a:gd name="T24" fmla="*/ 16 w 86"/>
                  <a:gd name="T25" fmla="*/ 40 h 65"/>
                  <a:gd name="T26" fmla="*/ 19 w 86"/>
                  <a:gd name="T27" fmla="*/ 45 h 65"/>
                  <a:gd name="T28" fmla="*/ 28 w 86"/>
                  <a:gd name="T29" fmla="*/ 49 h 65"/>
                  <a:gd name="T30" fmla="*/ 41 w 86"/>
                  <a:gd name="T31" fmla="*/ 50 h 65"/>
                  <a:gd name="T32" fmla="*/ 86 w 86"/>
                  <a:gd name="T33" fmla="*/ 50 h 65"/>
                  <a:gd name="T34" fmla="*/ 86 w 86"/>
                  <a:gd name="T35" fmla="*/ 65 h 65"/>
                  <a:gd name="T36" fmla="*/ 2 w 86"/>
                  <a:gd name="T37" fmla="*/ 65 h 65"/>
                  <a:gd name="T38" fmla="*/ 2 w 86"/>
                  <a:gd name="T39" fmla="*/ 50 h 65"/>
                  <a:gd name="T40" fmla="*/ 14 w 86"/>
                  <a:gd name="T41" fmla="*/ 50 h 65"/>
                  <a:gd name="T42" fmla="*/ 6 w 86"/>
                  <a:gd name="T43" fmla="*/ 44 h 65"/>
                  <a:gd name="T44" fmla="*/ 2 w 86"/>
                  <a:gd name="T45" fmla="*/ 36 h 65"/>
                  <a:gd name="T46" fmla="*/ 0 w 86"/>
                  <a:gd name="T47" fmla="*/ 26 h 65"/>
                  <a:gd name="T48" fmla="*/ 1 w 86"/>
                  <a:gd name="T49" fmla="*/ 20 h 65"/>
                  <a:gd name="T50" fmla="*/ 3 w 86"/>
                  <a:gd name="T51" fmla="*/ 13 h 65"/>
                  <a:gd name="T52" fmla="*/ 5 w 86"/>
                  <a:gd name="T53" fmla="*/ 10 h 65"/>
                  <a:gd name="T54" fmla="*/ 7 w 86"/>
                  <a:gd name="T55" fmla="*/ 6 h 65"/>
                  <a:gd name="T56" fmla="*/ 10 w 86"/>
                  <a:gd name="T57" fmla="*/ 4 h 65"/>
                  <a:gd name="T58" fmla="*/ 15 w 86"/>
                  <a:gd name="T59" fmla="*/ 2 h 65"/>
                  <a:gd name="T60" fmla="*/ 20 w 86"/>
                  <a:gd name="T61" fmla="*/ 0 h 65"/>
                  <a:gd name="T62" fmla="*/ 24 w 86"/>
                  <a:gd name="T63" fmla="*/ 0 h 65"/>
                  <a:gd name="T64" fmla="*/ 28 w 86"/>
                  <a:gd name="T65" fmla="*/ 0 h 65"/>
                  <a:gd name="T66" fmla="*/ 35 w 86"/>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5">
                    <a:moveTo>
                      <a:pt x="35" y="0"/>
                    </a:moveTo>
                    <a:lnTo>
                      <a:pt x="86" y="0"/>
                    </a:lnTo>
                    <a:lnTo>
                      <a:pt x="86" y="15"/>
                    </a:lnTo>
                    <a:lnTo>
                      <a:pt x="36" y="15"/>
                    </a:lnTo>
                    <a:lnTo>
                      <a:pt x="30" y="15"/>
                    </a:lnTo>
                    <a:lnTo>
                      <a:pt x="26" y="15"/>
                    </a:lnTo>
                    <a:lnTo>
                      <a:pt x="23" y="16"/>
                    </a:lnTo>
                    <a:lnTo>
                      <a:pt x="19" y="18"/>
                    </a:lnTo>
                    <a:lnTo>
                      <a:pt x="16" y="22"/>
                    </a:lnTo>
                    <a:lnTo>
                      <a:pt x="14" y="26"/>
                    </a:lnTo>
                    <a:lnTo>
                      <a:pt x="14" y="31"/>
                    </a:lnTo>
                    <a:lnTo>
                      <a:pt x="14" y="36"/>
                    </a:lnTo>
                    <a:lnTo>
                      <a:pt x="16" y="40"/>
                    </a:lnTo>
                    <a:lnTo>
                      <a:pt x="19" y="45"/>
                    </a:lnTo>
                    <a:lnTo>
                      <a:pt x="28" y="49"/>
                    </a:lnTo>
                    <a:lnTo>
                      <a:pt x="41" y="50"/>
                    </a:lnTo>
                    <a:lnTo>
                      <a:pt x="86" y="50"/>
                    </a:lnTo>
                    <a:lnTo>
                      <a:pt x="86" y="65"/>
                    </a:lnTo>
                    <a:lnTo>
                      <a:pt x="2" y="65"/>
                    </a:lnTo>
                    <a:lnTo>
                      <a:pt x="2" y="50"/>
                    </a:lnTo>
                    <a:lnTo>
                      <a:pt x="14" y="50"/>
                    </a:lnTo>
                    <a:lnTo>
                      <a:pt x="6" y="44"/>
                    </a:lnTo>
                    <a:lnTo>
                      <a:pt x="2" y="36"/>
                    </a:lnTo>
                    <a:lnTo>
                      <a:pt x="0" y="26"/>
                    </a:lnTo>
                    <a:lnTo>
                      <a:pt x="1" y="20"/>
                    </a:lnTo>
                    <a:lnTo>
                      <a:pt x="3" y="13"/>
                    </a:lnTo>
                    <a:lnTo>
                      <a:pt x="5" y="10"/>
                    </a:lnTo>
                    <a:lnTo>
                      <a:pt x="7" y="6"/>
                    </a:lnTo>
                    <a:lnTo>
                      <a:pt x="10" y="4"/>
                    </a:lnTo>
                    <a:lnTo>
                      <a:pt x="15" y="2"/>
                    </a:lnTo>
                    <a:lnTo>
                      <a:pt x="20" y="0"/>
                    </a:lnTo>
                    <a:lnTo>
                      <a:pt x="24" y="0"/>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959"/>
              <p:cNvSpPr>
                <a:spLocks/>
              </p:cNvSpPr>
              <p:nvPr/>
            </p:nvSpPr>
            <p:spPr bwMode="auto">
              <a:xfrm>
                <a:off x="3838" y="1715"/>
                <a:ext cx="58" cy="20"/>
              </a:xfrm>
              <a:custGeom>
                <a:avLst/>
                <a:gdLst>
                  <a:gd name="T0" fmla="*/ 115 w 116"/>
                  <a:gd name="T1" fmla="*/ 0 h 41"/>
                  <a:gd name="T2" fmla="*/ 116 w 116"/>
                  <a:gd name="T3" fmla="*/ 6 h 41"/>
                  <a:gd name="T4" fmla="*/ 116 w 116"/>
                  <a:gd name="T5" fmla="*/ 10 h 41"/>
                  <a:gd name="T6" fmla="*/ 116 w 116"/>
                  <a:gd name="T7" fmla="*/ 15 h 41"/>
                  <a:gd name="T8" fmla="*/ 115 w 116"/>
                  <a:gd name="T9" fmla="*/ 19 h 41"/>
                  <a:gd name="T10" fmla="*/ 114 w 116"/>
                  <a:gd name="T11" fmla="*/ 22 h 41"/>
                  <a:gd name="T12" fmla="*/ 111 w 116"/>
                  <a:gd name="T13" fmla="*/ 26 h 41"/>
                  <a:gd name="T14" fmla="*/ 108 w 116"/>
                  <a:gd name="T15" fmla="*/ 29 h 41"/>
                  <a:gd name="T16" fmla="*/ 105 w 116"/>
                  <a:gd name="T17" fmla="*/ 30 h 41"/>
                  <a:gd name="T18" fmla="*/ 101 w 116"/>
                  <a:gd name="T19" fmla="*/ 30 h 41"/>
                  <a:gd name="T20" fmla="*/ 97 w 116"/>
                  <a:gd name="T21" fmla="*/ 30 h 41"/>
                  <a:gd name="T22" fmla="*/ 91 w 116"/>
                  <a:gd name="T23" fmla="*/ 31 h 41"/>
                  <a:gd name="T24" fmla="*/ 43 w 116"/>
                  <a:gd name="T25" fmla="*/ 31 h 41"/>
                  <a:gd name="T26" fmla="*/ 43 w 116"/>
                  <a:gd name="T27" fmla="*/ 41 h 41"/>
                  <a:gd name="T28" fmla="*/ 30 w 116"/>
                  <a:gd name="T29" fmla="*/ 41 h 41"/>
                  <a:gd name="T30" fmla="*/ 30 w 116"/>
                  <a:gd name="T31" fmla="*/ 31 h 41"/>
                  <a:gd name="T32" fmla="*/ 9 w 116"/>
                  <a:gd name="T33" fmla="*/ 31 h 41"/>
                  <a:gd name="T34" fmla="*/ 0 w 116"/>
                  <a:gd name="T35" fmla="*/ 15 h 41"/>
                  <a:gd name="T36" fmla="*/ 30 w 116"/>
                  <a:gd name="T37" fmla="*/ 15 h 41"/>
                  <a:gd name="T38" fmla="*/ 30 w 116"/>
                  <a:gd name="T39" fmla="*/ 1 h 41"/>
                  <a:gd name="T40" fmla="*/ 43 w 116"/>
                  <a:gd name="T41" fmla="*/ 1 h 41"/>
                  <a:gd name="T42" fmla="*/ 43 w 116"/>
                  <a:gd name="T43" fmla="*/ 15 h 41"/>
                  <a:gd name="T44" fmla="*/ 91 w 116"/>
                  <a:gd name="T45" fmla="*/ 15 h 41"/>
                  <a:gd name="T46" fmla="*/ 94 w 116"/>
                  <a:gd name="T47" fmla="*/ 14 h 41"/>
                  <a:gd name="T48" fmla="*/ 98 w 116"/>
                  <a:gd name="T49" fmla="*/ 14 h 41"/>
                  <a:gd name="T50" fmla="*/ 99 w 116"/>
                  <a:gd name="T51" fmla="*/ 14 h 41"/>
                  <a:gd name="T52" fmla="*/ 101 w 116"/>
                  <a:gd name="T53" fmla="*/ 13 h 41"/>
                  <a:gd name="T54" fmla="*/ 102 w 116"/>
                  <a:gd name="T55" fmla="*/ 12 h 41"/>
                  <a:gd name="T56" fmla="*/ 102 w 116"/>
                  <a:gd name="T57" fmla="*/ 10 h 41"/>
                  <a:gd name="T58" fmla="*/ 103 w 116"/>
                  <a:gd name="T59" fmla="*/ 8 h 41"/>
                  <a:gd name="T60" fmla="*/ 103 w 116"/>
                  <a:gd name="T61" fmla="*/ 4 h 41"/>
                  <a:gd name="T62" fmla="*/ 102 w 116"/>
                  <a:gd name="T63" fmla="*/ 1 h 41"/>
                  <a:gd name="T64" fmla="*/ 115 w 116"/>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41">
                    <a:moveTo>
                      <a:pt x="115" y="0"/>
                    </a:moveTo>
                    <a:lnTo>
                      <a:pt x="116" y="6"/>
                    </a:lnTo>
                    <a:lnTo>
                      <a:pt x="116" y="10"/>
                    </a:lnTo>
                    <a:lnTo>
                      <a:pt x="116" y="15"/>
                    </a:lnTo>
                    <a:lnTo>
                      <a:pt x="115" y="19"/>
                    </a:lnTo>
                    <a:lnTo>
                      <a:pt x="114" y="22"/>
                    </a:lnTo>
                    <a:lnTo>
                      <a:pt x="111" y="26"/>
                    </a:lnTo>
                    <a:lnTo>
                      <a:pt x="108" y="29"/>
                    </a:lnTo>
                    <a:lnTo>
                      <a:pt x="105" y="30"/>
                    </a:lnTo>
                    <a:lnTo>
                      <a:pt x="101" y="30"/>
                    </a:lnTo>
                    <a:lnTo>
                      <a:pt x="97" y="30"/>
                    </a:lnTo>
                    <a:lnTo>
                      <a:pt x="91" y="31"/>
                    </a:lnTo>
                    <a:lnTo>
                      <a:pt x="43" y="31"/>
                    </a:lnTo>
                    <a:lnTo>
                      <a:pt x="43" y="41"/>
                    </a:lnTo>
                    <a:lnTo>
                      <a:pt x="30" y="41"/>
                    </a:lnTo>
                    <a:lnTo>
                      <a:pt x="30" y="31"/>
                    </a:lnTo>
                    <a:lnTo>
                      <a:pt x="9" y="31"/>
                    </a:lnTo>
                    <a:lnTo>
                      <a:pt x="0" y="15"/>
                    </a:lnTo>
                    <a:lnTo>
                      <a:pt x="30" y="15"/>
                    </a:lnTo>
                    <a:lnTo>
                      <a:pt x="30" y="1"/>
                    </a:lnTo>
                    <a:lnTo>
                      <a:pt x="43" y="1"/>
                    </a:lnTo>
                    <a:lnTo>
                      <a:pt x="43" y="15"/>
                    </a:lnTo>
                    <a:lnTo>
                      <a:pt x="91" y="15"/>
                    </a:lnTo>
                    <a:lnTo>
                      <a:pt x="94" y="14"/>
                    </a:lnTo>
                    <a:lnTo>
                      <a:pt x="98" y="14"/>
                    </a:lnTo>
                    <a:lnTo>
                      <a:pt x="99" y="14"/>
                    </a:lnTo>
                    <a:lnTo>
                      <a:pt x="101" y="13"/>
                    </a:lnTo>
                    <a:lnTo>
                      <a:pt x="102" y="12"/>
                    </a:lnTo>
                    <a:lnTo>
                      <a:pt x="102" y="10"/>
                    </a:lnTo>
                    <a:lnTo>
                      <a:pt x="103" y="8"/>
                    </a:lnTo>
                    <a:lnTo>
                      <a:pt x="103" y="4"/>
                    </a:lnTo>
                    <a:lnTo>
                      <a:pt x="102" y="1"/>
                    </a:lnTo>
                    <a:lnTo>
                      <a:pt x="1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960"/>
              <p:cNvSpPr>
                <a:spLocks noEditPoints="1"/>
              </p:cNvSpPr>
              <p:nvPr/>
            </p:nvSpPr>
            <p:spPr bwMode="auto">
              <a:xfrm>
                <a:off x="3851" y="1672"/>
                <a:ext cx="45" cy="39"/>
              </a:xfrm>
              <a:custGeom>
                <a:avLst/>
                <a:gdLst>
                  <a:gd name="T0" fmla="*/ 34 w 88"/>
                  <a:gd name="T1" fmla="*/ 15 h 77"/>
                  <a:gd name="T2" fmla="*/ 28 w 88"/>
                  <a:gd name="T3" fmla="*/ 16 h 77"/>
                  <a:gd name="T4" fmla="*/ 24 w 88"/>
                  <a:gd name="T5" fmla="*/ 18 h 77"/>
                  <a:gd name="T6" fmla="*/ 20 w 88"/>
                  <a:gd name="T7" fmla="*/ 21 h 77"/>
                  <a:gd name="T8" fmla="*/ 15 w 88"/>
                  <a:gd name="T9" fmla="*/ 28 h 77"/>
                  <a:gd name="T10" fmla="*/ 14 w 88"/>
                  <a:gd name="T11" fmla="*/ 38 h 77"/>
                  <a:gd name="T12" fmla="*/ 14 w 88"/>
                  <a:gd name="T13" fmla="*/ 45 h 77"/>
                  <a:gd name="T14" fmla="*/ 16 w 88"/>
                  <a:gd name="T15" fmla="*/ 50 h 77"/>
                  <a:gd name="T16" fmla="*/ 19 w 88"/>
                  <a:gd name="T17" fmla="*/ 56 h 77"/>
                  <a:gd name="T18" fmla="*/ 24 w 88"/>
                  <a:gd name="T19" fmla="*/ 59 h 77"/>
                  <a:gd name="T20" fmla="*/ 28 w 88"/>
                  <a:gd name="T21" fmla="*/ 61 h 77"/>
                  <a:gd name="T22" fmla="*/ 34 w 88"/>
                  <a:gd name="T23" fmla="*/ 62 h 77"/>
                  <a:gd name="T24" fmla="*/ 34 w 88"/>
                  <a:gd name="T25" fmla="*/ 15 h 77"/>
                  <a:gd name="T26" fmla="*/ 43 w 88"/>
                  <a:gd name="T27" fmla="*/ 0 h 77"/>
                  <a:gd name="T28" fmla="*/ 46 w 88"/>
                  <a:gd name="T29" fmla="*/ 0 h 77"/>
                  <a:gd name="T30" fmla="*/ 48 w 88"/>
                  <a:gd name="T31" fmla="*/ 0 h 77"/>
                  <a:gd name="T32" fmla="*/ 48 w 88"/>
                  <a:gd name="T33" fmla="*/ 62 h 77"/>
                  <a:gd name="T34" fmla="*/ 59 w 88"/>
                  <a:gd name="T35" fmla="*/ 60 h 77"/>
                  <a:gd name="T36" fmla="*/ 68 w 88"/>
                  <a:gd name="T37" fmla="*/ 55 h 77"/>
                  <a:gd name="T38" fmla="*/ 71 w 88"/>
                  <a:gd name="T39" fmla="*/ 51 h 77"/>
                  <a:gd name="T40" fmla="*/ 73 w 88"/>
                  <a:gd name="T41" fmla="*/ 47 h 77"/>
                  <a:gd name="T42" fmla="*/ 74 w 88"/>
                  <a:gd name="T43" fmla="*/ 42 h 77"/>
                  <a:gd name="T44" fmla="*/ 75 w 88"/>
                  <a:gd name="T45" fmla="*/ 37 h 77"/>
                  <a:gd name="T46" fmla="*/ 74 w 88"/>
                  <a:gd name="T47" fmla="*/ 33 h 77"/>
                  <a:gd name="T48" fmla="*/ 73 w 88"/>
                  <a:gd name="T49" fmla="*/ 28 h 77"/>
                  <a:gd name="T50" fmla="*/ 72 w 88"/>
                  <a:gd name="T51" fmla="*/ 24 h 77"/>
                  <a:gd name="T52" fmla="*/ 69 w 88"/>
                  <a:gd name="T53" fmla="*/ 21 h 77"/>
                  <a:gd name="T54" fmla="*/ 65 w 88"/>
                  <a:gd name="T55" fmla="*/ 17 h 77"/>
                  <a:gd name="T56" fmla="*/ 61 w 88"/>
                  <a:gd name="T57" fmla="*/ 15 h 77"/>
                  <a:gd name="T58" fmla="*/ 63 w 88"/>
                  <a:gd name="T59" fmla="*/ 1 h 77"/>
                  <a:gd name="T60" fmla="*/ 74 w 88"/>
                  <a:gd name="T61" fmla="*/ 5 h 77"/>
                  <a:gd name="T62" fmla="*/ 82 w 88"/>
                  <a:gd name="T63" fmla="*/ 13 h 77"/>
                  <a:gd name="T64" fmla="*/ 86 w 88"/>
                  <a:gd name="T65" fmla="*/ 24 h 77"/>
                  <a:gd name="T66" fmla="*/ 88 w 88"/>
                  <a:gd name="T67" fmla="*/ 38 h 77"/>
                  <a:gd name="T68" fmla="*/ 87 w 88"/>
                  <a:gd name="T69" fmla="*/ 49 h 77"/>
                  <a:gd name="T70" fmla="*/ 83 w 88"/>
                  <a:gd name="T71" fmla="*/ 59 h 77"/>
                  <a:gd name="T72" fmla="*/ 77 w 88"/>
                  <a:gd name="T73" fmla="*/ 67 h 77"/>
                  <a:gd name="T74" fmla="*/ 69 w 88"/>
                  <a:gd name="T75" fmla="*/ 73 h 77"/>
                  <a:gd name="T76" fmla="*/ 58 w 88"/>
                  <a:gd name="T77" fmla="*/ 76 h 77"/>
                  <a:gd name="T78" fmla="*/ 45 w 88"/>
                  <a:gd name="T79" fmla="*/ 77 h 77"/>
                  <a:gd name="T80" fmla="*/ 31 w 88"/>
                  <a:gd name="T81" fmla="*/ 76 h 77"/>
                  <a:gd name="T82" fmla="*/ 20 w 88"/>
                  <a:gd name="T83" fmla="*/ 73 h 77"/>
                  <a:gd name="T84" fmla="*/ 12 w 88"/>
                  <a:gd name="T85" fmla="*/ 67 h 77"/>
                  <a:gd name="T86" fmla="*/ 5 w 88"/>
                  <a:gd name="T87" fmla="*/ 59 h 77"/>
                  <a:gd name="T88" fmla="*/ 2 w 88"/>
                  <a:gd name="T89" fmla="*/ 49 h 77"/>
                  <a:gd name="T90" fmla="*/ 0 w 88"/>
                  <a:gd name="T91" fmla="*/ 38 h 77"/>
                  <a:gd name="T92" fmla="*/ 2 w 88"/>
                  <a:gd name="T93" fmla="*/ 28 h 77"/>
                  <a:gd name="T94" fmla="*/ 5 w 88"/>
                  <a:gd name="T95" fmla="*/ 18 h 77"/>
                  <a:gd name="T96" fmla="*/ 12 w 88"/>
                  <a:gd name="T97" fmla="*/ 11 h 77"/>
                  <a:gd name="T98" fmla="*/ 20 w 88"/>
                  <a:gd name="T99" fmla="*/ 4 h 77"/>
                  <a:gd name="T100" fmla="*/ 31 w 88"/>
                  <a:gd name="T101" fmla="*/ 1 h 77"/>
                  <a:gd name="T102" fmla="*/ 43 w 88"/>
                  <a:gd name="T10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77">
                    <a:moveTo>
                      <a:pt x="34" y="15"/>
                    </a:moveTo>
                    <a:lnTo>
                      <a:pt x="28" y="16"/>
                    </a:lnTo>
                    <a:lnTo>
                      <a:pt x="24" y="18"/>
                    </a:lnTo>
                    <a:lnTo>
                      <a:pt x="20" y="21"/>
                    </a:lnTo>
                    <a:lnTo>
                      <a:pt x="15" y="28"/>
                    </a:lnTo>
                    <a:lnTo>
                      <a:pt x="14" y="38"/>
                    </a:lnTo>
                    <a:lnTo>
                      <a:pt x="14" y="45"/>
                    </a:lnTo>
                    <a:lnTo>
                      <a:pt x="16" y="50"/>
                    </a:lnTo>
                    <a:lnTo>
                      <a:pt x="19" y="56"/>
                    </a:lnTo>
                    <a:lnTo>
                      <a:pt x="24" y="59"/>
                    </a:lnTo>
                    <a:lnTo>
                      <a:pt x="28" y="61"/>
                    </a:lnTo>
                    <a:lnTo>
                      <a:pt x="34" y="62"/>
                    </a:lnTo>
                    <a:lnTo>
                      <a:pt x="34" y="15"/>
                    </a:lnTo>
                    <a:close/>
                    <a:moveTo>
                      <a:pt x="43" y="0"/>
                    </a:moveTo>
                    <a:lnTo>
                      <a:pt x="46" y="0"/>
                    </a:lnTo>
                    <a:lnTo>
                      <a:pt x="48" y="0"/>
                    </a:lnTo>
                    <a:lnTo>
                      <a:pt x="48" y="62"/>
                    </a:lnTo>
                    <a:lnTo>
                      <a:pt x="59" y="60"/>
                    </a:lnTo>
                    <a:lnTo>
                      <a:pt x="68" y="55"/>
                    </a:lnTo>
                    <a:lnTo>
                      <a:pt x="71" y="51"/>
                    </a:lnTo>
                    <a:lnTo>
                      <a:pt x="73" y="47"/>
                    </a:lnTo>
                    <a:lnTo>
                      <a:pt x="74" y="42"/>
                    </a:lnTo>
                    <a:lnTo>
                      <a:pt x="75" y="37"/>
                    </a:lnTo>
                    <a:lnTo>
                      <a:pt x="74" y="33"/>
                    </a:lnTo>
                    <a:lnTo>
                      <a:pt x="73" y="28"/>
                    </a:lnTo>
                    <a:lnTo>
                      <a:pt x="72" y="24"/>
                    </a:lnTo>
                    <a:lnTo>
                      <a:pt x="69" y="21"/>
                    </a:lnTo>
                    <a:lnTo>
                      <a:pt x="65" y="17"/>
                    </a:lnTo>
                    <a:lnTo>
                      <a:pt x="61" y="15"/>
                    </a:lnTo>
                    <a:lnTo>
                      <a:pt x="63" y="1"/>
                    </a:lnTo>
                    <a:lnTo>
                      <a:pt x="74" y="5"/>
                    </a:lnTo>
                    <a:lnTo>
                      <a:pt x="82" y="13"/>
                    </a:lnTo>
                    <a:lnTo>
                      <a:pt x="86" y="24"/>
                    </a:lnTo>
                    <a:lnTo>
                      <a:pt x="88" y="38"/>
                    </a:lnTo>
                    <a:lnTo>
                      <a:pt x="87" y="49"/>
                    </a:lnTo>
                    <a:lnTo>
                      <a:pt x="83" y="59"/>
                    </a:lnTo>
                    <a:lnTo>
                      <a:pt x="77" y="67"/>
                    </a:lnTo>
                    <a:lnTo>
                      <a:pt x="69" y="73"/>
                    </a:lnTo>
                    <a:lnTo>
                      <a:pt x="58" y="76"/>
                    </a:lnTo>
                    <a:lnTo>
                      <a:pt x="45" y="77"/>
                    </a:lnTo>
                    <a:lnTo>
                      <a:pt x="31" y="76"/>
                    </a:lnTo>
                    <a:lnTo>
                      <a:pt x="20" y="73"/>
                    </a:lnTo>
                    <a:lnTo>
                      <a:pt x="12" y="67"/>
                    </a:lnTo>
                    <a:lnTo>
                      <a:pt x="5" y="59"/>
                    </a:lnTo>
                    <a:lnTo>
                      <a:pt x="2" y="49"/>
                    </a:lnTo>
                    <a:lnTo>
                      <a:pt x="0" y="38"/>
                    </a:lnTo>
                    <a:lnTo>
                      <a:pt x="2" y="28"/>
                    </a:lnTo>
                    <a:lnTo>
                      <a:pt x="5" y="18"/>
                    </a:lnTo>
                    <a:lnTo>
                      <a:pt x="12" y="11"/>
                    </a:lnTo>
                    <a:lnTo>
                      <a:pt x="20" y="4"/>
                    </a:lnTo>
                    <a:lnTo>
                      <a:pt x="31"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961"/>
              <p:cNvSpPr>
                <a:spLocks/>
              </p:cNvSpPr>
              <p:nvPr/>
            </p:nvSpPr>
            <p:spPr bwMode="auto">
              <a:xfrm>
                <a:off x="3851" y="1641"/>
                <a:ext cx="44" cy="22"/>
              </a:xfrm>
              <a:custGeom>
                <a:avLst/>
                <a:gdLst>
                  <a:gd name="T0" fmla="*/ 4 w 86"/>
                  <a:gd name="T1" fmla="*/ 0 h 43"/>
                  <a:gd name="T2" fmla="*/ 17 w 86"/>
                  <a:gd name="T3" fmla="*/ 4 h 43"/>
                  <a:gd name="T4" fmla="*/ 15 w 86"/>
                  <a:gd name="T5" fmla="*/ 8 h 43"/>
                  <a:gd name="T6" fmla="*/ 14 w 86"/>
                  <a:gd name="T7" fmla="*/ 14 h 43"/>
                  <a:gd name="T8" fmla="*/ 14 w 86"/>
                  <a:gd name="T9" fmla="*/ 17 h 43"/>
                  <a:gd name="T10" fmla="*/ 16 w 86"/>
                  <a:gd name="T11" fmla="*/ 21 h 43"/>
                  <a:gd name="T12" fmla="*/ 20 w 86"/>
                  <a:gd name="T13" fmla="*/ 24 h 43"/>
                  <a:gd name="T14" fmla="*/ 25 w 86"/>
                  <a:gd name="T15" fmla="*/ 26 h 43"/>
                  <a:gd name="T16" fmla="*/ 33 w 86"/>
                  <a:gd name="T17" fmla="*/ 28 h 43"/>
                  <a:gd name="T18" fmla="*/ 41 w 86"/>
                  <a:gd name="T19" fmla="*/ 28 h 43"/>
                  <a:gd name="T20" fmla="*/ 86 w 86"/>
                  <a:gd name="T21" fmla="*/ 28 h 43"/>
                  <a:gd name="T22" fmla="*/ 86 w 86"/>
                  <a:gd name="T23" fmla="*/ 43 h 43"/>
                  <a:gd name="T24" fmla="*/ 2 w 86"/>
                  <a:gd name="T25" fmla="*/ 43 h 43"/>
                  <a:gd name="T26" fmla="*/ 2 w 86"/>
                  <a:gd name="T27" fmla="*/ 30 h 43"/>
                  <a:gd name="T28" fmla="*/ 14 w 86"/>
                  <a:gd name="T29" fmla="*/ 30 h 43"/>
                  <a:gd name="T30" fmla="*/ 8 w 86"/>
                  <a:gd name="T31" fmla="*/ 27 h 43"/>
                  <a:gd name="T32" fmla="*/ 5 w 86"/>
                  <a:gd name="T33" fmla="*/ 24 h 43"/>
                  <a:gd name="T34" fmla="*/ 3 w 86"/>
                  <a:gd name="T35" fmla="*/ 21 h 43"/>
                  <a:gd name="T36" fmla="*/ 1 w 86"/>
                  <a:gd name="T37" fmla="*/ 17 h 43"/>
                  <a:gd name="T38" fmla="*/ 0 w 86"/>
                  <a:gd name="T39" fmla="*/ 13 h 43"/>
                  <a:gd name="T40" fmla="*/ 1 w 86"/>
                  <a:gd name="T41" fmla="*/ 8 h 43"/>
                  <a:gd name="T42" fmla="*/ 2 w 86"/>
                  <a:gd name="T43" fmla="*/ 4 h 43"/>
                  <a:gd name="T44" fmla="*/ 4 w 86"/>
                  <a:gd name="T4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43">
                    <a:moveTo>
                      <a:pt x="4" y="0"/>
                    </a:moveTo>
                    <a:lnTo>
                      <a:pt x="17" y="4"/>
                    </a:lnTo>
                    <a:lnTo>
                      <a:pt x="15" y="8"/>
                    </a:lnTo>
                    <a:lnTo>
                      <a:pt x="14" y="14"/>
                    </a:lnTo>
                    <a:lnTo>
                      <a:pt x="14" y="17"/>
                    </a:lnTo>
                    <a:lnTo>
                      <a:pt x="16" y="21"/>
                    </a:lnTo>
                    <a:lnTo>
                      <a:pt x="20" y="24"/>
                    </a:lnTo>
                    <a:lnTo>
                      <a:pt x="25" y="26"/>
                    </a:lnTo>
                    <a:lnTo>
                      <a:pt x="33" y="28"/>
                    </a:lnTo>
                    <a:lnTo>
                      <a:pt x="41" y="28"/>
                    </a:lnTo>
                    <a:lnTo>
                      <a:pt x="86" y="28"/>
                    </a:lnTo>
                    <a:lnTo>
                      <a:pt x="86" y="43"/>
                    </a:lnTo>
                    <a:lnTo>
                      <a:pt x="2" y="43"/>
                    </a:lnTo>
                    <a:lnTo>
                      <a:pt x="2" y="30"/>
                    </a:lnTo>
                    <a:lnTo>
                      <a:pt x="14" y="30"/>
                    </a:lnTo>
                    <a:lnTo>
                      <a:pt x="8" y="27"/>
                    </a:lnTo>
                    <a:lnTo>
                      <a:pt x="5" y="24"/>
                    </a:lnTo>
                    <a:lnTo>
                      <a:pt x="3" y="21"/>
                    </a:lnTo>
                    <a:lnTo>
                      <a:pt x="1" y="17"/>
                    </a:lnTo>
                    <a:lnTo>
                      <a:pt x="0" y="13"/>
                    </a:lnTo>
                    <a:lnTo>
                      <a:pt x="1" y="8"/>
                    </a:lnTo>
                    <a:lnTo>
                      <a:pt x="2" y="4"/>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Rectangle 962"/>
              <p:cNvSpPr>
                <a:spLocks noChangeArrowheads="1"/>
              </p:cNvSpPr>
              <p:nvPr/>
            </p:nvSpPr>
            <p:spPr bwMode="auto">
              <a:xfrm>
                <a:off x="3870" y="1617"/>
                <a:ext cx="7" cy="22"/>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963"/>
              <p:cNvSpPr>
                <a:spLocks noEditPoints="1"/>
              </p:cNvSpPr>
              <p:nvPr/>
            </p:nvSpPr>
            <p:spPr bwMode="auto">
              <a:xfrm>
                <a:off x="3851" y="1573"/>
                <a:ext cx="45" cy="38"/>
              </a:xfrm>
              <a:custGeom>
                <a:avLst/>
                <a:gdLst>
                  <a:gd name="T0" fmla="*/ 49 w 88"/>
                  <a:gd name="T1" fmla="*/ 31 h 75"/>
                  <a:gd name="T2" fmla="*/ 51 w 88"/>
                  <a:gd name="T3" fmla="*/ 47 h 75"/>
                  <a:gd name="T4" fmla="*/ 53 w 88"/>
                  <a:gd name="T5" fmla="*/ 54 h 75"/>
                  <a:gd name="T6" fmla="*/ 58 w 88"/>
                  <a:gd name="T7" fmla="*/ 59 h 75"/>
                  <a:gd name="T8" fmla="*/ 63 w 88"/>
                  <a:gd name="T9" fmla="*/ 60 h 75"/>
                  <a:gd name="T10" fmla="*/ 69 w 88"/>
                  <a:gd name="T11" fmla="*/ 59 h 75"/>
                  <a:gd name="T12" fmla="*/ 73 w 88"/>
                  <a:gd name="T13" fmla="*/ 54 h 75"/>
                  <a:gd name="T14" fmla="*/ 75 w 88"/>
                  <a:gd name="T15" fmla="*/ 46 h 75"/>
                  <a:gd name="T16" fmla="*/ 73 w 88"/>
                  <a:gd name="T17" fmla="*/ 36 h 75"/>
                  <a:gd name="T18" fmla="*/ 69 w 88"/>
                  <a:gd name="T19" fmla="*/ 28 h 75"/>
                  <a:gd name="T20" fmla="*/ 62 w 88"/>
                  <a:gd name="T21" fmla="*/ 24 h 75"/>
                  <a:gd name="T22" fmla="*/ 55 w 88"/>
                  <a:gd name="T23" fmla="*/ 22 h 75"/>
                  <a:gd name="T24" fmla="*/ 46 w 88"/>
                  <a:gd name="T25" fmla="*/ 22 h 75"/>
                  <a:gd name="T26" fmla="*/ 86 w 88"/>
                  <a:gd name="T27" fmla="*/ 15 h 75"/>
                  <a:gd name="T28" fmla="*/ 76 w 88"/>
                  <a:gd name="T29" fmla="*/ 20 h 75"/>
                  <a:gd name="T30" fmla="*/ 84 w 88"/>
                  <a:gd name="T31" fmla="*/ 29 h 75"/>
                  <a:gd name="T32" fmla="*/ 87 w 88"/>
                  <a:gd name="T33" fmla="*/ 41 h 75"/>
                  <a:gd name="T34" fmla="*/ 86 w 88"/>
                  <a:gd name="T35" fmla="*/ 60 h 75"/>
                  <a:gd name="T36" fmla="*/ 74 w 88"/>
                  <a:gd name="T37" fmla="*/ 74 h 75"/>
                  <a:gd name="T38" fmla="*/ 58 w 88"/>
                  <a:gd name="T39" fmla="*/ 75 h 75"/>
                  <a:gd name="T40" fmla="*/ 48 w 88"/>
                  <a:gd name="T41" fmla="*/ 70 h 75"/>
                  <a:gd name="T42" fmla="*/ 41 w 88"/>
                  <a:gd name="T43" fmla="*/ 62 h 75"/>
                  <a:gd name="T44" fmla="*/ 38 w 88"/>
                  <a:gd name="T45" fmla="*/ 52 h 75"/>
                  <a:gd name="T46" fmla="*/ 35 w 88"/>
                  <a:gd name="T47" fmla="*/ 32 h 75"/>
                  <a:gd name="T48" fmla="*/ 30 w 88"/>
                  <a:gd name="T49" fmla="*/ 22 h 75"/>
                  <a:gd name="T50" fmla="*/ 24 w 88"/>
                  <a:gd name="T51" fmla="*/ 22 h 75"/>
                  <a:gd name="T52" fmla="*/ 18 w 88"/>
                  <a:gd name="T53" fmla="*/ 25 h 75"/>
                  <a:gd name="T54" fmla="*/ 14 w 88"/>
                  <a:gd name="T55" fmla="*/ 34 h 75"/>
                  <a:gd name="T56" fmla="*/ 14 w 88"/>
                  <a:gd name="T57" fmla="*/ 45 h 75"/>
                  <a:gd name="T58" fmla="*/ 17 w 88"/>
                  <a:gd name="T59" fmla="*/ 52 h 75"/>
                  <a:gd name="T60" fmla="*/ 23 w 88"/>
                  <a:gd name="T61" fmla="*/ 57 h 75"/>
                  <a:gd name="T62" fmla="*/ 26 w 88"/>
                  <a:gd name="T63" fmla="*/ 74 h 75"/>
                  <a:gd name="T64" fmla="*/ 15 w 88"/>
                  <a:gd name="T65" fmla="*/ 71 h 75"/>
                  <a:gd name="T66" fmla="*/ 8 w 88"/>
                  <a:gd name="T67" fmla="*/ 64 h 75"/>
                  <a:gd name="T68" fmla="*/ 3 w 88"/>
                  <a:gd name="T69" fmla="*/ 56 h 75"/>
                  <a:gd name="T70" fmla="*/ 0 w 88"/>
                  <a:gd name="T71" fmla="*/ 37 h 75"/>
                  <a:gd name="T72" fmla="*/ 1 w 88"/>
                  <a:gd name="T73" fmla="*/ 24 h 75"/>
                  <a:gd name="T74" fmla="*/ 4 w 88"/>
                  <a:gd name="T75" fmla="*/ 15 h 75"/>
                  <a:gd name="T76" fmla="*/ 10 w 88"/>
                  <a:gd name="T77" fmla="*/ 10 h 75"/>
                  <a:gd name="T78" fmla="*/ 18 w 88"/>
                  <a:gd name="T79" fmla="*/ 5 h 75"/>
                  <a:gd name="T80" fmla="*/ 26 w 88"/>
                  <a:gd name="T81" fmla="*/ 4 h 75"/>
                  <a:gd name="T82" fmla="*/ 50 w 88"/>
                  <a:gd name="T83" fmla="*/ 4 h 75"/>
                  <a:gd name="T84" fmla="*/ 75 w 88"/>
                  <a:gd name="T85" fmla="*/ 3 h 75"/>
                  <a:gd name="T86" fmla="*/ 86 w 88"/>
                  <a:gd name="T8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75">
                    <a:moveTo>
                      <a:pt x="46" y="22"/>
                    </a:moveTo>
                    <a:lnTo>
                      <a:pt x="49" y="31"/>
                    </a:lnTo>
                    <a:lnTo>
                      <a:pt x="51" y="43"/>
                    </a:lnTo>
                    <a:lnTo>
                      <a:pt x="51" y="47"/>
                    </a:lnTo>
                    <a:lnTo>
                      <a:pt x="52" y="51"/>
                    </a:lnTo>
                    <a:lnTo>
                      <a:pt x="53" y="54"/>
                    </a:lnTo>
                    <a:lnTo>
                      <a:pt x="54" y="57"/>
                    </a:lnTo>
                    <a:lnTo>
                      <a:pt x="58" y="59"/>
                    </a:lnTo>
                    <a:lnTo>
                      <a:pt x="60" y="60"/>
                    </a:lnTo>
                    <a:lnTo>
                      <a:pt x="63" y="60"/>
                    </a:lnTo>
                    <a:lnTo>
                      <a:pt x="66" y="60"/>
                    </a:lnTo>
                    <a:lnTo>
                      <a:pt x="69" y="59"/>
                    </a:lnTo>
                    <a:lnTo>
                      <a:pt x="72" y="57"/>
                    </a:lnTo>
                    <a:lnTo>
                      <a:pt x="73" y="54"/>
                    </a:lnTo>
                    <a:lnTo>
                      <a:pt x="74" y="50"/>
                    </a:lnTo>
                    <a:lnTo>
                      <a:pt x="75" y="46"/>
                    </a:lnTo>
                    <a:lnTo>
                      <a:pt x="74" y="40"/>
                    </a:lnTo>
                    <a:lnTo>
                      <a:pt x="73" y="36"/>
                    </a:lnTo>
                    <a:lnTo>
                      <a:pt x="71" y="32"/>
                    </a:lnTo>
                    <a:lnTo>
                      <a:pt x="69" y="28"/>
                    </a:lnTo>
                    <a:lnTo>
                      <a:pt x="65" y="26"/>
                    </a:lnTo>
                    <a:lnTo>
                      <a:pt x="62" y="24"/>
                    </a:lnTo>
                    <a:lnTo>
                      <a:pt x="59" y="23"/>
                    </a:lnTo>
                    <a:lnTo>
                      <a:pt x="55" y="22"/>
                    </a:lnTo>
                    <a:lnTo>
                      <a:pt x="50" y="22"/>
                    </a:lnTo>
                    <a:lnTo>
                      <a:pt x="46" y="22"/>
                    </a:lnTo>
                    <a:close/>
                    <a:moveTo>
                      <a:pt x="86" y="0"/>
                    </a:moveTo>
                    <a:lnTo>
                      <a:pt x="86" y="15"/>
                    </a:lnTo>
                    <a:lnTo>
                      <a:pt x="82" y="19"/>
                    </a:lnTo>
                    <a:lnTo>
                      <a:pt x="76" y="20"/>
                    </a:lnTo>
                    <a:lnTo>
                      <a:pt x="81" y="25"/>
                    </a:lnTo>
                    <a:lnTo>
                      <a:pt x="84" y="29"/>
                    </a:lnTo>
                    <a:lnTo>
                      <a:pt x="86" y="35"/>
                    </a:lnTo>
                    <a:lnTo>
                      <a:pt x="87" y="41"/>
                    </a:lnTo>
                    <a:lnTo>
                      <a:pt x="88" y="49"/>
                    </a:lnTo>
                    <a:lnTo>
                      <a:pt x="86" y="60"/>
                    </a:lnTo>
                    <a:lnTo>
                      <a:pt x="82" y="69"/>
                    </a:lnTo>
                    <a:lnTo>
                      <a:pt x="74" y="74"/>
                    </a:lnTo>
                    <a:lnTo>
                      <a:pt x="64" y="75"/>
                    </a:lnTo>
                    <a:lnTo>
                      <a:pt x="58" y="75"/>
                    </a:lnTo>
                    <a:lnTo>
                      <a:pt x="52" y="73"/>
                    </a:lnTo>
                    <a:lnTo>
                      <a:pt x="48" y="70"/>
                    </a:lnTo>
                    <a:lnTo>
                      <a:pt x="45" y="67"/>
                    </a:lnTo>
                    <a:lnTo>
                      <a:pt x="41" y="62"/>
                    </a:lnTo>
                    <a:lnTo>
                      <a:pt x="39" y="57"/>
                    </a:lnTo>
                    <a:lnTo>
                      <a:pt x="38" y="52"/>
                    </a:lnTo>
                    <a:lnTo>
                      <a:pt x="37" y="45"/>
                    </a:lnTo>
                    <a:lnTo>
                      <a:pt x="35" y="32"/>
                    </a:lnTo>
                    <a:lnTo>
                      <a:pt x="33" y="22"/>
                    </a:lnTo>
                    <a:lnTo>
                      <a:pt x="30" y="22"/>
                    </a:lnTo>
                    <a:lnTo>
                      <a:pt x="29" y="22"/>
                    </a:lnTo>
                    <a:lnTo>
                      <a:pt x="24" y="22"/>
                    </a:lnTo>
                    <a:lnTo>
                      <a:pt x="20" y="23"/>
                    </a:lnTo>
                    <a:lnTo>
                      <a:pt x="18" y="25"/>
                    </a:lnTo>
                    <a:lnTo>
                      <a:pt x="16" y="28"/>
                    </a:lnTo>
                    <a:lnTo>
                      <a:pt x="14" y="34"/>
                    </a:lnTo>
                    <a:lnTo>
                      <a:pt x="14" y="39"/>
                    </a:lnTo>
                    <a:lnTo>
                      <a:pt x="14" y="45"/>
                    </a:lnTo>
                    <a:lnTo>
                      <a:pt x="15" y="49"/>
                    </a:lnTo>
                    <a:lnTo>
                      <a:pt x="17" y="52"/>
                    </a:lnTo>
                    <a:lnTo>
                      <a:pt x="19" y="56"/>
                    </a:lnTo>
                    <a:lnTo>
                      <a:pt x="23" y="57"/>
                    </a:lnTo>
                    <a:lnTo>
                      <a:pt x="27" y="59"/>
                    </a:lnTo>
                    <a:lnTo>
                      <a:pt x="26" y="74"/>
                    </a:lnTo>
                    <a:lnTo>
                      <a:pt x="20" y="72"/>
                    </a:lnTo>
                    <a:lnTo>
                      <a:pt x="15" y="71"/>
                    </a:lnTo>
                    <a:lnTo>
                      <a:pt x="12" y="68"/>
                    </a:lnTo>
                    <a:lnTo>
                      <a:pt x="8" y="64"/>
                    </a:lnTo>
                    <a:lnTo>
                      <a:pt x="5" y="60"/>
                    </a:lnTo>
                    <a:lnTo>
                      <a:pt x="3" y="56"/>
                    </a:lnTo>
                    <a:lnTo>
                      <a:pt x="1" y="47"/>
                    </a:lnTo>
                    <a:lnTo>
                      <a:pt x="0" y="37"/>
                    </a:lnTo>
                    <a:lnTo>
                      <a:pt x="1" y="31"/>
                    </a:lnTo>
                    <a:lnTo>
                      <a:pt x="1" y="24"/>
                    </a:lnTo>
                    <a:lnTo>
                      <a:pt x="3" y="20"/>
                    </a:lnTo>
                    <a:lnTo>
                      <a:pt x="4" y="15"/>
                    </a:lnTo>
                    <a:lnTo>
                      <a:pt x="6" y="12"/>
                    </a:lnTo>
                    <a:lnTo>
                      <a:pt x="10" y="10"/>
                    </a:lnTo>
                    <a:lnTo>
                      <a:pt x="14" y="8"/>
                    </a:lnTo>
                    <a:lnTo>
                      <a:pt x="18" y="5"/>
                    </a:lnTo>
                    <a:lnTo>
                      <a:pt x="22" y="5"/>
                    </a:lnTo>
                    <a:lnTo>
                      <a:pt x="26" y="4"/>
                    </a:lnTo>
                    <a:lnTo>
                      <a:pt x="31" y="4"/>
                    </a:lnTo>
                    <a:lnTo>
                      <a:pt x="50" y="4"/>
                    </a:lnTo>
                    <a:lnTo>
                      <a:pt x="65" y="4"/>
                    </a:lnTo>
                    <a:lnTo>
                      <a:pt x="75" y="3"/>
                    </a:lnTo>
                    <a:lnTo>
                      <a:pt x="81" y="2"/>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964"/>
              <p:cNvSpPr>
                <a:spLocks noEditPoints="1"/>
              </p:cNvSpPr>
              <p:nvPr/>
            </p:nvSpPr>
            <p:spPr bwMode="auto">
              <a:xfrm>
                <a:off x="3851" y="1530"/>
                <a:ext cx="60" cy="37"/>
              </a:xfrm>
              <a:custGeom>
                <a:avLst/>
                <a:gdLst>
                  <a:gd name="T0" fmla="*/ 30 w 120"/>
                  <a:gd name="T1" fmla="*/ 16 h 73"/>
                  <a:gd name="T2" fmla="*/ 18 w 120"/>
                  <a:gd name="T3" fmla="*/ 25 h 73"/>
                  <a:gd name="T4" fmla="*/ 14 w 120"/>
                  <a:gd name="T5" fmla="*/ 32 h 73"/>
                  <a:gd name="T6" fmla="*/ 14 w 120"/>
                  <a:gd name="T7" fmla="*/ 41 h 73"/>
                  <a:gd name="T8" fmla="*/ 18 w 120"/>
                  <a:gd name="T9" fmla="*/ 48 h 73"/>
                  <a:gd name="T10" fmla="*/ 30 w 120"/>
                  <a:gd name="T11" fmla="*/ 55 h 73"/>
                  <a:gd name="T12" fmla="*/ 57 w 120"/>
                  <a:gd name="T13" fmla="*/ 55 h 73"/>
                  <a:gd name="T14" fmla="*/ 69 w 120"/>
                  <a:gd name="T15" fmla="*/ 48 h 73"/>
                  <a:gd name="T16" fmla="*/ 73 w 120"/>
                  <a:gd name="T17" fmla="*/ 40 h 73"/>
                  <a:gd name="T18" fmla="*/ 73 w 120"/>
                  <a:gd name="T19" fmla="*/ 32 h 73"/>
                  <a:gd name="T20" fmla="*/ 69 w 120"/>
                  <a:gd name="T21" fmla="*/ 25 h 73"/>
                  <a:gd name="T22" fmla="*/ 57 w 120"/>
                  <a:gd name="T23" fmla="*/ 16 h 73"/>
                  <a:gd name="T24" fmla="*/ 2 w 120"/>
                  <a:gd name="T25" fmla="*/ 0 h 73"/>
                  <a:gd name="T26" fmla="*/ 92 w 120"/>
                  <a:gd name="T27" fmla="*/ 1 h 73"/>
                  <a:gd name="T28" fmla="*/ 108 w 120"/>
                  <a:gd name="T29" fmla="*/ 7 h 73"/>
                  <a:gd name="T30" fmla="*/ 116 w 120"/>
                  <a:gd name="T31" fmla="*/ 16 h 73"/>
                  <a:gd name="T32" fmla="*/ 120 w 120"/>
                  <a:gd name="T33" fmla="*/ 38 h 73"/>
                  <a:gd name="T34" fmla="*/ 113 w 120"/>
                  <a:gd name="T35" fmla="*/ 62 h 73"/>
                  <a:gd name="T36" fmla="*/ 94 w 120"/>
                  <a:gd name="T37" fmla="*/ 71 h 73"/>
                  <a:gd name="T38" fmla="*/ 98 w 120"/>
                  <a:gd name="T39" fmla="*/ 54 h 73"/>
                  <a:gd name="T40" fmla="*/ 104 w 120"/>
                  <a:gd name="T41" fmla="*/ 51 h 73"/>
                  <a:gd name="T42" fmla="*/ 107 w 120"/>
                  <a:gd name="T43" fmla="*/ 42 h 73"/>
                  <a:gd name="T44" fmla="*/ 107 w 120"/>
                  <a:gd name="T45" fmla="*/ 31 h 73"/>
                  <a:gd name="T46" fmla="*/ 104 w 120"/>
                  <a:gd name="T47" fmla="*/ 23 h 73"/>
                  <a:gd name="T48" fmla="*/ 97 w 120"/>
                  <a:gd name="T49" fmla="*/ 17 h 73"/>
                  <a:gd name="T50" fmla="*/ 90 w 120"/>
                  <a:gd name="T51" fmla="*/ 16 h 73"/>
                  <a:gd name="T52" fmla="*/ 82 w 120"/>
                  <a:gd name="T53" fmla="*/ 15 h 73"/>
                  <a:gd name="T54" fmla="*/ 84 w 120"/>
                  <a:gd name="T55" fmla="*/ 25 h 73"/>
                  <a:gd name="T56" fmla="*/ 85 w 120"/>
                  <a:gd name="T57" fmla="*/ 48 h 73"/>
                  <a:gd name="T58" fmla="*/ 74 w 120"/>
                  <a:gd name="T59" fmla="*/ 63 h 73"/>
                  <a:gd name="T60" fmla="*/ 43 w 120"/>
                  <a:gd name="T61" fmla="*/ 73 h 73"/>
                  <a:gd name="T62" fmla="*/ 22 w 120"/>
                  <a:gd name="T63" fmla="*/ 69 h 73"/>
                  <a:gd name="T64" fmla="*/ 10 w 120"/>
                  <a:gd name="T65" fmla="*/ 61 h 73"/>
                  <a:gd name="T66" fmla="*/ 2 w 120"/>
                  <a:gd name="T67" fmla="*/ 48 h 73"/>
                  <a:gd name="T68" fmla="*/ 3 w 120"/>
                  <a:gd name="T69" fmla="*/ 26 h 73"/>
                  <a:gd name="T70" fmla="*/ 2 w 120"/>
                  <a:gd name="T71"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73">
                    <a:moveTo>
                      <a:pt x="43" y="15"/>
                    </a:moveTo>
                    <a:lnTo>
                      <a:pt x="30" y="16"/>
                    </a:lnTo>
                    <a:lnTo>
                      <a:pt x="22" y="22"/>
                    </a:lnTo>
                    <a:lnTo>
                      <a:pt x="18" y="25"/>
                    </a:lnTo>
                    <a:lnTo>
                      <a:pt x="15" y="28"/>
                    </a:lnTo>
                    <a:lnTo>
                      <a:pt x="14" y="32"/>
                    </a:lnTo>
                    <a:lnTo>
                      <a:pt x="14" y="37"/>
                    </a:lnTo>
                    <a:lnTo>
                      <a:pt x="14" y="41"/>
                    </a:lnTo>
                    <a:lnTo>
                      <a:pt x="15" y="44"/>
                    </a:lnTo>
                    <a:lnTo>
                      <a:pt x="18" y="48"/>
                    </a:lnTo>
                    <a:lnTo>
                      <a:pt x="20" y="51"/>
                    </a:lnTo>
                    <a:lnTo>
                      <a:pt x="30" y="55"/>
                    </a:lnTo>
                    <a:lnTo>
                      <a:pt x="42" y="58"/>
                    </a:lnTo>
                    <a:lnTo>
                      <a:pt x="57" y="55"/>
                    </a:lnTo>
                    <a:lnTo>
                      <a:pt x="65" y="51"/>
                    </a:lnTo>
                    <a:lnTo>
                      <a:pt x="69" y="48"/>
                    </a:lnTo>
                    <a:lnTo>
                      <a:pt x="71" y="44"/>
                    </a:lnTo>
                    <a:lnTo>
                      <a:pt x="73" y="40"/>
                    </a:lnTo>
                    <a:lnTo>
                      <a:pt x="73" y="36"/>
                    </a:lnTo>
                    <a:lnTo>
                      <a:pt x="73" y="32"/>
                    </a:lnTo>
                    <a:lnTo>
                      <a:pt x="71" y="28"/>
                    </a:lnTo>
                    <a:lnTo>
                      <a:pt x="69" y="25"/>
                    </a:lnTo>
                    <a:lnTo>
                      <a:pt x="65" y="22"/>
                    </a:lnTo>
                    <a:lnTo>
                      <a:pt x="57" y="16"/>
                    </a:lnTo>
                    <a:lnTo>
                      <a:pt x="43" y="15"/>
                    </a:lnTo>
                    <a:close/>
                    <a:moveTo>
                      <a:pt x="2" y="0"/>
                    </a:moveTo>
                    <a:lnTo>
                      <a:pt x="75" y="0"/>
                    </a:lnTo>
                    <a:lnTo>
                      <a:pt x="92" y="1"/>
                    </a:lnTo>
                    <a:lnTo>
                      <a:pt x="102" y="4"/>
                    </a:lnTo>
                    <a:lnTo>
                      <a:pt x="108" y="7"/>
                    </a:lnTo>
                    <a:lnTo>
                      <a:pt x="112" y="12"/>
                    </a:lnTo>
                    <a:lnTo>
                      <a:pt x="116" y="16"/>
                    </a:lnTo>
                    <a:lnTo>
                      <a:pt x="119" y="26"/>
                    </a:lnTo>
                    <a:lnTo>
                      <a:pt x="120" y="38"/>
                    </a:lnTo>
                    <a:lnTo>
                      <a:pt x="119" y="51"/>
                    </a:lnTo>
                    <a:lnTo>
                      <a:pt x="113" y="62"/>
                    </a:lnTo>
                    <a:lnTo>
                      <a:pt x="106" y="69"/>
                    </a:lnTo>
                    <a:lnTo>
                      <a:pt x="94" y="71"/>
                    </a:lnTo>
                    <a:lnTo>
                      <a:pt x="95" y="55"/>
                    </a:lnTo>
                    <a:lnTo>
                      <a:pt x="98" y="54"/>
                    </a:lnTo>
                    <a:lnTo>
                      <a:pt x="101" y="53"/>
                    </a:lnTo>
                    <a:lnTo>
                      <a:pt x="104" y="51"/>
                    </a:lnTo>
                    <a:lnTo>
                      <a:pt x="106" y="48"/>
                    </a:lnTo>
                    <a:lnTo>
                      <a:pt x="107" y="42"/>
                    </a:lnTo>
                    <a:lnTo>
                      <a:pt x="107" y="38"/>
                    </a:lnTo>
                    <a:lnTo>
                      <a:pt x="107" y="31"/>
                    </a:lnTo>
                    <a:lnTo>
                      <a:pt x="106" y="27"/>
                    </a:lnTo>
                    <a:lnTo>
                      <a:pt x="104" y="23"/>
                    </a:lnTo>
                    <a:lnTo>
                      <a:pt x="100" y="19"/>
                    </a:lnTo>
                    <a:lnTo>
                      <a:pt x="97" y="17"/>
                    </a:lnTo>
                    <a:lnTo>
                      <a:pt x="93" y="16"/>
                    </a:lnTo>
                    <a:lnTo>
                      <a:pt x="90" y="16"/>
                    </a:lnTo>
                    <a:lnTo>
                      <a:pt x="87" y="15"/>
                    </a:lnTo>
                    <a:lnTo>
                      <a:pt x="82" y="15"/>
                    </a:lnTo>
                    <a:lnTo>
                      <a:pt x="76" y="15"/>
                    </a:lnTo>
                    <a:lnTo>
                      <a:pt x="84" y="25"/>
                    </a:lnTo>
                    <a:lnTo>
                      <a:pt x="86" y="38"/>
                    </a:lnTo>
                    <a:lnTo>
                      <a:pt x="85" y="48"/>
                    </a:lnTo>
                    <a:lnTo>
                      <a:pt x="81" y="57"/>
                    </a:lnTo>
                    <a:lnTo>
                      <a:pt x="74" y="63"/>
                    </a:lnTo>
                    <a:lnTo>
                      <a:pt x="60" y="71"/>
                    </a:lnTo>
                    <a:lnTo>
                      <a:pt x="43" y="73"/>
                    </a:lnTo>
                    <a:lnTo>
                      <a:pt x="33" y="72"/>
                    </a:lnTo>
                    <a:lnTo>
                      <a:pt x="22" y="69"/>
                    </a:lnTo>
                    <a:lnTo>
                      <a:pt x="15" y="65"/>
                    </a:lnTo>
                    <a:lnTo>
                      <a:pt x="10" y="61"/>
                    </a:lnTo>
                    <a:lnTo>
                      <a:pt x="5" y="57"/>
                    </a:lnTo>
                    <a:lnTo>
                      <a:pt x="2" y="48"/>
                    </a:lnTo>
                    <a:lnTo>
                      <a:pt x="0" y="38"/>
                    </a:lnTo>
                    <a:lnTo>
                      <a:pt x="3" y="26"/>
                    </a:lnTo>
                    <a:lnTo>
                      <a:pt x="12" y="15"/>
                    </a:lnTo>
                    <a:lnTo>
                      <a:pt x="2" y="15"/>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965"/>
              <p:cNvSpPr>
                <a:spLocks noEditPoints="1"/>
              </p:cNvSpPr>
              <p:nvPr/>
            </p:nvSpPr>
            <p:spPr bwMode="auto">
              <a:xfrm>
                <a:off x="3851" y="1483"/>
                <a:ext cx="45" cy="39"/>
              </a:xfrm>
              <a:custGeom>
                <a:avLst/>
                <a:gdLst>
                  <a:gd name="T0" fmla="*/ 34 w 88"/>
                  <a:gd name="T1" fmla="*/ 15 h 78"/>
                  <a:gd name="T2" fmla="*/ 28 w 88"/>
                  <a:gd name="T3" fmla="*/ 16 h 78"/>
                  <a:gd name="T4" fmla="*/ 24 w 88"/>
                  <a:gd name="T5" fmla="*/ 18 h 78"/>
                  <a:gd name="T6" fmla="*/ 20 w 88"/>
                  <a:gd name="T7" fmla="*/ 20 h 78"/>
                  <a:gd name="T8" fmla="*/ 15 w 88"/>
                  <a:gd name="T9" fmla="*/ 28 h 78"/>
                  <a:gd name="T10" fmla="*/ 14 w 88"/>
                  <a:gd name="T11" fmla="*/ 39 h 78"/>
                  <a:gd name="T12" fmla="*/ 14 w 88"/>
                  <a:gd name="T13" fmla="*/ 44 h 78"/>
                  <a:gd name="T14" fmla="*/ 16 w 88"/>
                  <a:gd name="T15" fmla="*/ 50 h 78"/>
                  <a:gd name="T16" fmla="*/ 19 w 88"/>
                  <a:gd name="T17" fmla="*/ 55 h 78"/>
                  <a:gd name="T18" fmla="*/ 24 w 88"/>
                  <a:gd name="T19" fmla="*/ 59 h 78"/>
                  <a:gd name="T20" fmla="*/ 28 w 88"/>
                  <a:gd name="T21" fmla="*/ 62 h 78"/>
                  <a:gd name="T22" fmla="*/ 34 w 88"/>
                  <a:gd name="T23" fmla="*/ 63 h 78"/>
                  <a:gd name="T24" fmla="*/ 34 w 88"/>
                  <a:gd name="T25" fmla="*/ 15 h 78"/>
                  <a:gd name="T26" fmla="*/ 43 w 88"/>
                  <a:gd name="T27" fmla="*/ 0 h 78"/>
                  <a:gd name="T28" fmla="*/ 46 w 88"/>
                  <a:gd name="T29" fmla="*/ 0 h 78"/>
                  <a:gd name="T30" fmla="*/ 48 w 88"/>
                  <a:gd name="T31" fmla="*/ 0 h 78"/>
                  <a:gd name="T32" fmla="*/ 48 w 88"/>
                  <a:gd name="T33" fmla="*/ 63 h 78"/>
                  <a:gd name="T34" fmla="*/ 59 w 88"/>
                  <a:gd name="T35" fmla="*/ 60 h 78"/>
                  <a:gd name="T36" fmla="*/ 68 w 88"/>
                  <a:gd name="T37" fmla="*/ 54 h 78"/>
                  <a:gd name="T38" fmla="*/ 71 w 88"/>
                  <a:gd name="T39" fmla="*/ 51 h 78"/>
                  <a:gd name="T40" fmla="*/ 73 w 88"/>
                  <a:gd name="T41" fmla="*/ 47 h 78"/>
                  <a:gd name="T42" fmla="*/ 74 w 88"/>
                  <a:gd name="T43" fmla="*/ 42 h 78"/>
                  <a:gd name="T44" fmla="*/ 75 w 88"/>
                  <a:gd name="T45" fmla="*/ 38 h 78"/>
                  <a:gd name="T46" fmla="*/ 74 w 88"/>
                  <a:gd name="T47" fmla="*/ 32 h 78"/>
                  <a:gd name="T48" fmla="*/ 73 w 88"/>
                  <a:gd name="T49" fmla="*/ 28 h 78"/>
                  <a:gd name="T50" fmla="*/ 72 w 88"/>
                  <a:gd name="T51" fmla="*/ 24 h 78"/>
                  <a:gd name="T52" fmla="*/ 69 w 88"/>
                  <a:gd name="T53" fmla="*/ 20 h 78"/>
                  <a:gd name="T54" fmla="*/ 65 w 88"/>
                  <a:gd name="T55" fmla="*/ 18 h 78"/>
                  <a:gd name="T56" fmla="*/ 61 w 88"/>
                  <a:gd name="T57" fmla="*/ 15 h 78"/>
                  <a:gd name="T58" fmla="*/ 63 w 88"/>
                  <a:gd name="T59" fmla="*/ 1 h 78"/>
                  <a:gd name="T60" fmla="*/ 74 w 88"/>
                  <a:gd name="T61" fmla="*/ 5 h 78"/>
                  <a:gd name="T62" fmla="*/ 82 w 88"/>
                  <a:gd name="T63" fmla="*/ 14 h 78"/>
                  <a:gd name="T64" fmla="*/ 86 w 88"/>
                  <a:gd name="T65" fmla="*/ 24 h 78"/>
                  <a:gd name="T66" fmla="*/ 88 w 88"/>
                  <a:gd name="T67" fmla="*/ 38 h 78"/>
                  <a:gd name="T68" fmla="*/ 87 w 88"/>
                  <a:gd name="T69" fmla="*/ 49 h 78"/>
                  <a:gd name="T70" fmla="*/ 83 w 88"/>
                  <a:gd name="T71" fmla="*/ 59 h 78"/>
                  <a:gd name="T72" fmla="*/ 77 w 88"/>
                  <a:gd name="T73" fmla="*/ 67 h 78"/>
                  <a:gd name="T74" fmla="*/ 69 w 88"/>
                  <a:gd name="T75" fmla="*/ 73 h 78"/>
                  <a:gd name="T76" fmla="*/ 58 w 88"/>
                  <a:gd name="T77" fmla="*/ 76 h 78"/>
                  <a:gd name="T78" fmla="*/ 45 w 88"/>
                  <a:gd name="T79" fmla="*/ 78 h 78"/>
                  <a:gd name="T80" fmla="*/ 31 w 88"/>
                  <a:gd name="T81" fmla="*/ 76 h 78"/>
                  <a:gd name="T82" fmla="*/ 20 w 88"/>
                  <a:gd name="T83" fmla="*/ 73 h 78"/>
                  <a:gd name="T84" fmla="*/ 12 w 88"/>
                  <a:gd name="T85" fmla="*/ 67 h 78"/>
                  <a:gd name="T86" fmla="*/ 5 w 88"/>
                  <a:gd name="T87" fmla="*/ 59 h 78"/>
                  <a:gd name="T88" fmla="*/ 2 w 88"/>
                  <a:gd name="T89" fmla="*/ 49 h 78"/>
                  <a:gd name="T90" fmla="*/ 0 w 88"/>
                  <a:gd name="T91" fmla="*/ 38 h 78"/>
                  <a:gd name="T92" fmla="*/ 2 w 88"/>
                  <a:gd name="T93" fmla="*/ 28 h 78"/>
                  <a:gd name="T94" fmla="*/ 5 w 88"/>
                  <a:gd name="T95" fmla="*/ 18 h 78"/>
                  <a:gd name="T96" fmla="*/ 12 w 88"/>
                  <a:gd name="T97" fmla="*/ 10 h 78"/>
                  <a:gd name="T98" fmla="*/ 20 w 88"/>
                  <a:gd name="T99" fmla="*/ 5 h 78"/>
                  <a:gd name="T100" fmla="*/ 31 w 88"/>
                  <a:gd name="T101" fmla="*/ 1 h 78"/>
                  <a:gd name="T102" fmla="*/ 43 w 88"/>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78">
                    <a:moveTo>
                      <a:pt x="34" y="15"/>
                    </a:moveTo>
                    <a:lnTo>
                      <a:pt x="28" y="16"/>
                    </a:lnTo>
                    <a:lnTo>
                      <a:pt x="24" y="18"/>
                    </a:lnTo>
                    <a:lnTo>
                      <a:pt x="20" y="20"/>
                    </a:lnTo>
                    <a:lnTo>
                      <a:pt x="15" y="28"/>
                    </a:lnTo>
                    <a:lnTo>
                      <a:pt x="14" y="39"/>
                    </a:lnTo>
                    <a:lnTo>
                      <a:pt x="14" y="44"/>
                    </a:lnTo>
                    <a:lnTo>
                      <a:pt x="16" y="50"/>
                    </a:lnTo>
                    <a:lnTo>
                      <a:pt x="19" y="55"/>
                    </a:lnTo>
                    <a:lnTo>
                      <a:pt x="24" y="59"/>
                    </a:lnTo>
                    <a:lnTo>
                      <a:pt x="28" y="62"/>
                    </a:lnTo>
                    <a:lnTo>
                      <a:pt x="34" y="63"/>
                    </a:lnTo>
                    <a:lnTo>
                      <a:pt x="34" y="15"/>
                    </a:lnTo>
                    <a:close/>
                    <a:moveTo>
                      <a:pt x="43" y="0"/>
                    </a:moveTo>
                    <a:lnTo>
                      <a:pt x="46" y="0"/>
                    </a:lnTo>
                    <a:lnTo>
                      <a:pt x="48" y="0"/>
                    </a:lnTo>
                    <a:lnTo>
                      <a:pt x="48" y="63"/>
                    </a:lnTo>
                    <a:lnTo>
                      <a:pt x="59" y="60"/>
                    </a:lnTo>
                    <a:lnTo>
                      <a:pt x="68" y="54"/>
                    </a:lnTo>
                    <a:lnTo>
                      <a:pt x="71" y="51"/>
                    </a:lnTo>
                    <a:lnTo>
                      <a:pt x="73" y="47"/>
                    </a:lnTo>
                    <a:lnTo>
                      <a:pt x="74" y="42"/>
                    </a:lnTo>
                    <a:lnTo>
                      <a:pt x="75" y="38"/>
                    </a:lnTo>
                    <a:lnTo>
                      <a:pt x="74" y="32"/>
                    </a:lnTo>
                    <a:lnTo>
                      <a:pt x="73" y="28"/>
                    </a:lnTo>
                    <a:lnTo>
                      <a:pt x="72" y="24"/>
                    </a:lnTo>
                    <a:lnTo>
                      <a:pt x="69" y="20"/>
                    </a:lnTo>
                    <a:lnTo>
                      <a:pt x="65" y="18"/>
                    </a:lnTo>
                    <a:lnTo>
                      <a:pt x="61" y="15"/>
                    </a:lnTo>
                    <a:lnTo>
                      <a:pt x="63" y="1"/>
                    </a:lnTo>
                    <a:lnTo>
                      <a:pt x="74" y="5"/>
                    </a:lnTo>
                    <a:lnTo>
                      <a:pt x="82" y="14"/>
                    </a:lnTo>
                    <a:lnTo>
                      <a:pt x="86" y="24"/>
                    </a:lnTo>
                    <a:lnTo>
                      <a:pt x="88" y="38"/>
                    </a:lnTo>
                    <a:lnTo>
                      <a:pt x="87" y="49"/>
                    </a:lnTo>
                    <a:lnTo>
                      <a:pt x="83" y="59"/>
                    </a:lnTo>
                    <a:lnTo>
                      <a:pt x="77" y="67"/>
                    </a:lnTo>
                    <a:lnTo>
                      <a:pt x="69" y="73"/>
                    </a:lnTo>
                    <a:lnTo>
                      <a:pt x="58" y="76"/>
                    </a:lnTo>
                    <a:lnTo>
                      <a:pt x="45" y="78"/>
                    </a:lnTo>
                    <a:lnTo>
                      <a:pt x="31" y="76"/>
                    </a:lnTo>
                    <a:lnTo>
                      <a:pt x="20" y="73"/>
                    </a:lnTo>
                    <a:lnTo>
                      <a:pt x="12" y="67"/>
                    </a:lnTo>
                    <a:lnTo>
                      <a:pt x="5" y="59"/>
                    </a:lnTo>
                    <a:lnTo>
                      <a:pt x="2" y="49"/>
                    </a:lnTo>
                    <a:lnTo>
                      <a:pt x="0" y="38"/>
                    </a:lnTo>
                    <a:lnTo>
                      <a:pt x="2" y="28"/>
                    </a:lnTo>
                    <a:lnTo>
                      <a:pt x="5" y="18"/>
                    </a:lnTo>
                    <a:lnTo>
                      <a:pt x="12" y="10"/>
                    </a:lnTo>
                    <a:lnTo>
                      <a:pt x="20" y="5"/>
                    </a:lnTo>
                    <a:lnTo>
                      <a:pt x="31"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966"/>
              <p:cNvSpPr>
                <a:spLocks/>
              </p:cNvSpPr>
              <p:nvPr/>
            </p:nvSpPr>
            <p:spPr bwMode="auto">
              <a:xfrm>
                <a:off x="3851" y="1441"/>
                <a:ext cx="44" cy="32"/>
              </a:xfrm>
              <a:custGeom>
                <a:avLst/>
                <a:gdLst>
                  <a:gd name="T0" fmla="*/ 35 w 86"/>
                  <a:gd name="T1" fmla="*/ 0 h 66"/>
                  <a:gd name="T2" fmla="*/ 86 w 86"/>
                  <a:gd name="T3" fmla="*/ 0 h 66"/>
                  <a:gd name="T4" fmla="*/ 86 w 86"/>
                  <a:gd name="T5" fmla="*/ 16 h 66"/>
                  <a:gd name="T6" fmla="*/ 36 w 86"/>
                  <a:gd name="T7" fmla="*/ 16 h 66"/>
                  <a:gd name="T8" fmla="*/ 30 w 86"/>
                  <a:gd name="T9" fmla="*/ 16 h 66"/>
                  <a:gd name="T10" fmla="*/ 26 w 86"/>
                  <a:gd name="T11" fmla="*/ 16 h 66"/>
                  <a:gd name="T12" fmla="*/ 23 w 86"/>
                  <a:gd name="T13" fmla="*/ 17 h 66"/>
                  <a:gd name="T14" fmla="*/ 19 w 86"/>
                  <a:gd name="T15" fmla="*/ 19 h 66"/>
                  <a:gd name="T16" fmla="*/ 16 w 86"/>
                  <a:gd name="T17" fmla="*/ 22 h 66"/>
                  <a:gd name="T18" fmla="*/ 14 w 86"/>
                  <a:gd name="T19" fmla="*/ 27 h 66"/>
                  <a:gd name="T20" fmla="*/ 14 w 86"/>
                  <a:gd name="T21" fmla="*/ 31 h 66"/>
                  <a:gd name="T22" fmla="*/ 14 w 86"/>
                  <a:gd name="T23" fmla="*/ 36 h 66"/>
                  <a:gd name="T24" fmla="*/ 16 w 86"/>
                  <a:gd name="T25" fmla="*/ 41 h 66"/>
                  <a:gd name="T26" fmla="*/ 19 w 86"/>
                  <a:gd name="T27" fmla="*/ 45 h 66"/>
                  <a:gd name="T28" fmla="*/ 28 w 86"/>
                  <a:gd name="T29" fmla="*/ 50 h 66"/>
                  <a:gd name="T30" fmla="*/ 41 w 86"/>
                  <a:gd name="T31" fmla="*/ 51 h 66"/>
                  <a:gd name="T32" fmla="*/ 86 w 86"/>
                  <a:gd name="T33" fmla="*/ 51 h 66"/>
                  <a:gd name="T34" fmla="*/ 86 w 86"/>
                  <a:gd name="T35" fmla="*/ 66 h 66"/>
                  <a:gd name="T36" fmla="*/ 2 w 86"/>
                  <a:gd name="T37" fmla="*/ 66 h 66"/>
                  <a:gd name="T38" fmla="*/ 2 w 86"/>
                  <a:gd name="T39" fmla="*/ 51 h 66"/>
                  <a:gd name="T40" fmla="*/ 14 w 86"/>
                  <a:gd name="T41" fmla="*/ 51 h 66"/>
                  <a:gd name="T42" fmla="*/ 6 w 86"/>
                  <a:gd name="T43" fmla="*/ 44 h 66"/>
                  <a:gd name="T44" fmla="*/ 2 w 86"/>
                  <a:gd name="T45" fmla="*/ 36 h 66"/>
                  <a:gd name="T46" fmla="*/ 0 w 86"/>
                  <a:gd name="T47" fmla="*/ 27 h 66"/>
                  <a:gd name="T48" fmla="*/ 1 w 86"/>
                  <a:gd name="T49" fmla="*/ 20 h 66"/>
                  <a:gd name="T50" fmla="*/ 3 w 86"/>
                  <a:gd name="T51" fmla="*/ 13 h 66"/>
                  <a:gd name="T52" fmla="*/ 5 w 86"/>
                  <a:gd name="T53" fmla="*/ 10 h 66"/>
                  <a:gd name="T54" fmla="*/ 7 w 86"/>
                  <a:gd name="T55" fmla="*/ 7 h 66"/>
                  <a:gd name="T56" fmla="*/ 10 w 86"/>
                  <a:gd name="T57" fmla="*/ 5 h 66"/>
                  <a:gd name="T58" fmla="*/ 15 w 86"/>
                  <a:gd name="T59" fmla="*/ 3 h 66"/>
                  <a:gd name="T60" fmla="*/ 20 w 86"/>
                  <a:gd name="T61" fmla="*/ 0 h 66"/>
                  <a:gd name="T62" fmla="*/ 24 w 86"/>
                  <a:gd name="T63" fmla="*/ 0 h 66"/>
                  <a:gd name="T64" fmla="*/ 28 w 86"/>
                  <a:gd name="T65" fmla="*/ 0 h 66"/>
                  <a:gd name="T66" fmla="*/ 35 w 86"/>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6">
                    <a:moveTo>
                      <a:pt x="35" y="0"/>
                    </a:moveTo>
                    <a:lnTo>
                      <a:pt x="86" y="0"/>
                    </a:lnTo>
                    <a:lnTo>
                      <a:pt x="86" y="16"/>
                    </a:lnTo>
                    <a:lnTo>
                      <a:pt x="36" y="16"/>
                    </a:lnTo>
                    <a:lnTo>
                      <a:pt x="30" y="16"/>
                    </a:lnTo>
                    <a:lnTo>
                      <a:pt x="26" y="16"/>
                    </a:lnTo>
                    <a:lnTo>
                      <a:pt x="23" y="17"/>
                    </a:lnTo>
                    <a:lnTo>
                      <a:pt x="19" y="19"/>
                    </a:lnTo>
                    <a:lnTo>
                      <a:pt x="16" y="22"/>
                    </a:lnTo>
                    <a:lnTo>
                      <a:pt x="14" y="27"/>
                    </a:lnTo>
                    <a:lnTo>
                      <a:pt x="14" y="31"/>
                    </a:lnTo>
                    <a:lnTo>
                      <a:pt x="14" y="36"/>
                    </a:lnTo>
                    <a:lnTo>
                      <a:pt x="16" y="41"/>
                    </a:lnTo>
                    <a:lnTo>
                      <a:pt x="19" y="45"/>
                    </a:lnTo>
                    <a:lnTo>
                      <a:pt x="28" y="50"/>
                    </a:lnTo>
                    <a:lnTo>
                      <a:pt x="41" y="51"/>
                    </a:lnTo>
                    <a:lnTo>
                      <a:pt x="86" y="51"/>
                    </a:lnTo>
                    <a:lnTo>
                      <a:pt x="86" y="66"/>
                    </a:lnTo>
                    <a:lnTo>
                      <a:pt x="2" y="66"/>
                    </a:lnTo>
                    <a:lnTo>
                      <a:pt x="2" y="51"/>
                    </a:lnTo>
                    <a:lnTo>
                      <a:pt x="14" y="51"/>
                    </a:lnTo>
                    <a:lnTo>
                      <a:pt x="6" y="44"/>
                    </a:lnTo>
                    <a:lnTo>
                      <a:pt x="2" y="36"/>
                    </a:lnTo>
                    <a:lnTo>
                      <a:pt x="0" y="27"/>
                    </a:lnTo>
                    <a:lnTo>
                      <a:pt x="1" y="20"/>
                    </a:lnTo>
                    <a:lnTo>
                      <a:pt x="3" y="13"/>
                    </a:lnTo>
                    <a:lnTo>
                      <a:pt x="5" y="10"/>
                    </a:lnTo>
                    <a:lnTo>
                      <a:pt x="7" y="7"/>
                    </a:lnTo>
                    <a:lnTo>
                      <a:pt x="10" y="5"/>
                    </a:lnTo>
                    <a:lnTo>
                      <a:pt x="15" y="3"/>
                    </a:lnTo>
                    <a:lnTo>
                      <a:pt x="20" y="0"/>
                    </a:lnTo>
                    <a:lnTo>
                      <a:pt x="24" y="0"/>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967"/>
              <p:cNvSpPr>
                <a:spLocks/>
              </p:cNvSpPr>
              <p:nvPr/>
            </p:nvSpPr>
            <p:spPr bwMode="auto">
              <a:xfrm>
                <a:off x="3838" y="1413"/>
                <a:ext cx="58" cy="20"/>
              </a:xfrm>
              <a:custGeom>
                <a:avLst/>
                <a:gdLst>
                  <a:gd name="T0" fmla="*/ 115 w 116"/>
                  <a:gd name="T1" fmla="*/ 0 h 40"/>
                  <a:gd name="T2" fmla="*/ 116 w 116"/>
                  <a:gd name="T3" fmla="*/ 5 h 40"/>
                  <a:gd name="T4" fmla="*/ 116 w 116"/>
                  <a:gd name="T5" fmla="*/ 9 h 40"/>
                  <a:gd name="T6" fmla="*/ 116 w 116"/>
                  <a:gd name="T7" fmla="*/ 15 h 40"/>
                  <a:gd name="T8" fmla="*/ 115 w 116"/>
                  <a:gd name="T9" fmla="*/ 18 h 40"/>
                  <a:gd name="T10" fmla="*/ 114 w 116"/>
                  <a:gd name="T11" fmla="*/ 21 h 40"/>
                  <a:gd name="T12" fmla="*/ 111 w 116"/>
                  <a:gd name="T13" fmla="*/ 26 h 40"/>
                  <a:gd name="T14" fmla="*/ 108 w 116"/>
                  <a:gd name="T15" fmla="*/ 28 h 40"/>
                  <a:gd name="T16" fmla="*/ 105 w 116"/>
                  <a:gd name="T17" fmla="*/ 29 h 40"/>
                  <a:gd name="T18" fmla="*/ 101 w 116"/>
                  <a:gd name="T19" fmla="*/ 29 h 40"/>
                  <a:gd name="T20" fmla="*/ 97 w 116"/>
                  <a:gd name="T21" fmla="*/ 29 h 40"/>
                  <a:gd name="T22" fmla="*/ 91 w 116"/>
                  <a:gd name="T23" fmla="*/ 29 h 40"/>
                  <a:gd name="T24" fmla="*/ 43 w 116"/>
                  <a:gd name="T25" fmla="*/ 29 h 40"/>
                  <a:gd name="T26" fmla="*/ 43 w 116"/>
                  <a:gd name="T27" fmla="*/ 40 h 40"/>
                  <a:gd name="T28" fmla="*/ 30 w 116"/>
                  <a:gd name="T29" fmla="*/ 40 h 40"/>
                  <a:gd name="T30" fmla="*/ 30 w 116"/>
                  <a:gd name="T31" fmla="*/ 29 h 40"/>
                  <a:gd name="T32" fmla="*/ 9 w 116"/>
                  <a:gd name="T33" fmla="*/ 29 h 40"/>
                  <a:gd name="T34" fmla="*/ 0 w 116"/>
                  <a:gd name="T35" fmla="*/ 14 h 40"/>
                  <a:gd name="T36" fmla="*/ 30 w 116"/>
                  <a:gd name="T37" fmla="*/ 14 h 40"/>
                  <a:gd name="T38" fmla="*/ 30 w 116"/>
                  <a:gd name="T39" fmla="*/ 1 h 40"/>
                  <a:gd name="T40" fmla="*/ 43 w 116"/>
                  <a:gd name="T41" fmla="*/ 1 h 40"/>
                  <a:gd name="T42" fmla="*/ 43 w 116"/>
                  <a:gd name="T43" fmla="*/ 14 h 40"/>
                  <a:gd name="T44" fmla="*/ 91 w 116"/>
                  <a:gd name="T45" fmla="*/ 14 h 40"/>
                  <a:gd name="T46" fmla="*/ 94 w 116"/>
                  <a:gd name="T47" fmla="*/ 14 h 40"/>
                  <a:gd name="T48" fmla="*/ 98 w 116"/>
                  <a:gd name="T49" fmla="*/ 14 h 40"/>
                  <a:gd name="T50" fmla="*/ 99 w 116"/>
                  <a:gd name="T51" fmla="*/ 14 h 40"/>
                  <a:gd name="T52" fmla="*/ 101 w 116"/>
                  <a:gd name="T53" fmla="*/ 13 h 40"/>
                  <a:gd name="T54" fmla="*/ 102 w 116"/>
                  <a:gd name="T55" fmla="*/ 12 h 40"/>
                  <a:gd name="T56" fmla="*/ 102 w 116"/>
                  <a:gd name="T57" fmla="*/ 9 h 40"/>
                  <a:gd name="T58" fmla="*/ 103 w 116"/>
                  <a:gd name="T59" fmla="*/ 6 h 40"/>
                  <a:gd name="T60" fmla="*/ 103 w 116"/>
                  <a:gd name="T61" fmla="*/ 4 h 40"/>
                  <a:gd name="T62" fmla="*/ 102 w 116"/>
                  <a:gd name="T63" fmla="*/ 1 h 40"/>
                  <a:gd name="T64" fmla="*/ 115 w 116"/>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40">
                    <a:moveTo>
                      <a:pt x="115" y="0"/>
                    </a:moveTo>
                    <a:lnTo>
                      <a:pt x="116" y="5"/>
                    </a:lnTo>
                    <a:lnTo>
                      <a:pt x="116" y="9"/>
                    </a:lnTo>
                    <a:lnTo>
                      <a:pt x="116" y="15"/>
                    </a:lnTo>
                    <a:lnTo>
                      <a:pt x="115" y="18"/>
                    </a:lnTo>
                    <a:lnTo>
                      <a:pt x="114" y="21"/>
                    </a:lnTo>
                    <a:lnTo>
                      <a:pt x="111" y="26"/>
                    </a:lnTo>
                    <a:lnTo>
                      <a:pt x="108" y="28"/>
                    </a:lnTo>
                    <a:lnTo>
                      <a:pt x="105" y="29"/>
                    </a:lnTo>
                    <a:lnTo>
                      <a:pt x="101" y="29"/>
                    </a:lnTo>
                    <a:lnTo>
                      <a:pt x="97" y="29"/>
                    </a:lnTo>
                    <a:lnTo>
                      <a:pt x="91" y="29"/>
                    </a:lnTo>
                    <a:lnTo>
                      <a:pt x="43" y="29"/>
                    </a:lnTo>
                    <a:lnTo>
                      <a:pt x="43" y="40"/>
                    </a:lnTo>
                    <a:lnTo>
                      <a:pt x="30" y="40"/>
                    </a:lnTo>
                    <a:lnTo>
                      <a:pt x="30" y="29"/>
                    </a:lnTo>
                    <a:lnTo>
                      <a:pt x="9" y="29"/>
                    </a:lnTo>
                    <a:lnTo>
                      <a:pt x="0" y="14"/>
                    </a:lnTo>
                    <a:lnTo>
                      <a:pt x="30" y="14"/>
                    </a:lnTo>
                    <a:lnTo>
                      <a:pt x="30" y="1"/>
                    </a:lnTo>
                    <a:lnTo>
                      <a:pt x="43" y="1"/>
                    </a:lnTo>
                    <a:lnTo>
                      <a:pt x="43" y="14"/>
                    </a:lnTo>
                    <a:lnTo>
                      <a:pt x="91" y="14"/>
                    </a:lnTo>
                    <a:lnTo>
                      <a:pt x="94" y="14"/>
                    </a:lnTo>
                    <a:lnTo>
                      <a:pt x="98" y="14"/>
                    </a:lnTo>
                    <a:lnTo>
                      <a:pt x="99" y="14"/>
                    </a:lnTo>
                    <a:lnTo>
                      <a:pt x="101" y="13"/>
                    </a:lnTo>
                    <a:lnTo>
                      <a:pt x="102" y="12"/>
                    </a:lnTo>
                    <a:lnTo>
                      <a:pt x="102" y="9"/>
                    </a:lnTo>
                    <a:lnTo>
                      <a:pt x="103" y="6"/>
                    </a:lnTo>
                    <a:lnTo>
                      <a:pt x="103" y="4"/>
                    </a:lnTo>
                    <a:lnTo>
                      <a:pt x="102" y="1"/>
                    </a:lnTo>
                    <a:lnTo>
                      <a:pt x="11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968"/>
              <p:cNvSpPr>
                <a:spLocks/>
              </p:cNvSpPr>
              <p:nvPr/>
            </p:nvSpPr>
            <p:spPr bwMode="auto">
              <a:xfrm>
                <a:off x="3836" y="1341"/>
                <a:ext cx="59" cy="46"/>
              </a:xfrm>
              <a:custGeom>
                <a:avLst/>
                <a:gdLst>
                  <a:gd name="T0" fmla="*/ 0 w 117"/>
                  <a:gd name="T1" fmla="*/ 0 h 93"/>
                  <a:gd name="T2" fmla="*/ 14 w 117"/>
                  <a:gd name="T3" fmla="*/ 0 h 93"/>
                  <a:gd name="T4" fmla="*/ 14 w 117"/>
                  <a:gd name="T5" fmla="*/ 39 h 93"/>
                  <a:gd name="T6" fmla="*/ 117 w 117"/>
                  <a:gd name="T7" fmla="*/ 39 h 93"/>
                  <a:gd name="T8" fmla="*/ 117 w 117"/>
                  <a:gd name="T9" fmla="*/ 54 h 93"/>
                  <a:gd name="T10" fmla="*/ 14 w 117"/>
                  <a:gd name="T11" fmla="*/ 54 h 93"/>
                  <a:gd name="T12" fmla="*/ 14 w 117"/>
                  <a:gd name="T13" fmla="*/ 93 h 93"/>
                  <a:gd name="T14" fmla="*/ 0 w 117"/>
                  <a:gd name="T15" fmla="*/ 93 h 93"/>
                  <a:gd name="T16" fmla="*/ 0 w 117"/>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93">
                    <a:moveTo>
                      <a:pt x="0" y="0"/>
                    </a:moveTo>
                    <a:lnTo>
                      <a:pt x="14" y="0"/>
                    </a:lnTo>
                    <a:lnTo>
                      <a:pt x="14" y="39"/>
                    </a:lnTo>
                    <a:lnTo>
                      <a:pt x="117" y="39"/>
                    </a:lnTo>
                    <a:lnTo>
                      <a:pt x="117" y="54"/>
                    </a:lnTo>
                    <a:lnTo>
                      <a:pt x="14" y="54"/>
                    </a:lnTo>
                    <a:lnTo>
                      <a:pt x="14" y="93"/>
                    </a:lnTo>
                    <a:lnTo>
                      <a:pt x="0" y="9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969"/>
              <p:cNvSpPr>
                <a:spLocks/>
              </p:cNvSpPr>
              <p:nvPr/>
            </p:nvSpPr>
            <p:spPr bwMode="auto">
              <a:xfrm>
                <a:off x="3851" y="1311"/>
                <a:ext cx="44" cy="22"/>
              </a:xfrm>
              <a:custGeom>
                <a:avLst/>
                <a:gdLst>
                  <a:gd name="T0" fmla="*/ 4 w 86"/>
                  <a:gd name="T1" fmla="*/ 0 h 45"/>
                  <a:gd name="T2" fmla="*/ 17 w 86"/>
                  <a:gd name="T3" fmla="*/ 6 h 45"/>
                  <a:gd name="T4" fmla="*/ 15 w 86"/>
                  <a:gd name="T5" fmla="*/ 10 h 45"/>
                  <a:gd name="T6" fmla="*/ 14 w 86"/>
                  <a:gd name="T7" fmla="*/ 14 h 45"/>
                  <a:gd name="T8" fmla="*/ 14 w 86"/>
                  <a:gd name="T9" fmla="*/ 19 h 45"/>
                  <a:gd name="T10" fmla="*/ 16 w 86"/>
                  <a:gd name="T11" fmla="*/ 22 h 45"/>
                  <a:gd name="T12" fmla="*/ 20 w 86"/>
                  <a:gd name="T13" fmla="*/ 25 h 45"/>
                  <a:gd name="T14" fmla="*/ 25 w 86"/>
                  <a:gd name="T15" fmla="*/ 27 h 45"/>
                  <a:gd name="T16" fmla="*/ 33 w 86"/>
                  <a:gd name="T17" fmla="*/ 29 h 45"/>
                  <a:gd name="T18" fmla="*/ 41 w 86"/>
                  <a:gd name="T19" fmla="*/ 30 h 45"/>
                  <a:gd name="T20" fmla="*/ 86 w 86"/>
                  <a:gd name="T21" fmla="*/ 30 h 45"/>
                  <a:gd name="T22" fmla="*/ 86 w 86"/>
                  <a:gd name="T23" fmla="*/ 45 h 45"/>
                  <a:gd name="T24" fmla="*/ 2 w 86"/>
                  <a:gd name="T25" fmla="*/ 45 h 45"/>
                  <a:gd name="T26" fmla="*/ 2 w 86"/>
                  <a:gd name="T27" fmla="*/ 31 h 45"/>
                  <a:gd name="T28" fmla="*/ 14 w 86"/>
                  <a:gd name="T29" fmla="*/ 31 h 45"/>
                  <a:gd name="T30" fmla="*/ 8 w 86"/>
                  <a:gd name="T31" fmla="*/ 29 h 45"/>
                  <a:gd name="T32" fmla="*/ 5 w 86"/>
                  <a:gd name="T33" fmla="*/ 25 h 45"/>
                  <a:gd name="T34" fmla="*/ 3 w 86"/>
                  <a:gd name="T35" fmla="*/ 23 h 45"/>
                  <a:gd name="T36" fmla="*/ 1 w 86"/>
                  <a:gd name="T37" fmla="*/ 19 h 45"/>
                  <a:gd name="T38" fmla="*/ 0 w 86"/>
                  <a:gd name="T39" fmla="*/ 14 h 45"/>
                  <a:gd name="T40" fmla="*/ 1 w 86"/>
                  <a:gd name="T41" fmla="*/ 10 h 45"/>
                  <a:gd name="T42" fmla="*/ 2 w 86"/>
                  <a:gd name="T43" fmla="*/ 6 h 45"/>
                  <a:gd name="T44" fmla="*/ 4 w 86"/>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45">
                    <a:moveTo>
                      <a:pt x="4" y="0"/>
                    </a:moveTo>
                    <a:lnTo>
                      <a:pt x="17" y="6"/>
                    </a:lnTo>
                    <a:lnTo>
                      <a:pt x="15" y="10"/>
                    </a:lnTo>
                    <a:lnTo>
                      <a:pt x="14" y="14"/>
                    </a:lnTo>
                    <a:lnTo>
                      <a:pt x="14" y="19"/>
                    </a:lnTo>
                    <a:lnTo>
                      <a:pt x="16" y="22"/>
                    </a:lnTo>
                    <a:lnTo>
                      <a:pt x="20" y="25"/>
                    </a:lnTo>
                    <a:lnTo>
                      <a:pt x="25" y="27"/>
                    </a:lnTo>
                    <a:lnTo>
                      <a:pt x="33" y="29"/>
                    </a:lnTo>
                    <a:lnTo>
                      <a:pt x="41" y="30"/>
                    </a:lnTo>
                    <a:lnTo>
                      <a:pt x="86" y="30"/>
                    </a:lnTo>
                    <a:lnTo>
                      <a:pt x="86" y="45"/>
                    </a:lnTo>
                    <a:lnTo>
                      <a:pt x="2" y="45"/>
                    </a:lnTo>
                    <a:lnTo>
                      <a:pt x="2" y="31"/>
                    </a:lnTo>
                    <a:lnTo>
                      <a:pt x="14" y="31"/>
                    </a:lnTo>
                    <a:lnTo>
                      <a:pt x="8" y="29"/>
                    </a:lnTo>
                    <a:lnTo>
                      <a:pt x="5" y="25"/>
                    </a:lnTo>
                    <a:lnTo>
                      <a:pt x="3" y="23"/>
                    </a:lnTo>
                    <a:lnTo>
                      <a:pt x="1" y="19"/>
                    </a:lnTo>
                    <a:lnTo>
                      <a:pt x="0" y="14"/>
                    </a:lnTo>
                    <a:lnTo>
                      <a:pt x="1" y="10"/>
                    </a:lnTo>
                    <a:lnTo>
                      <a:pt x="2" y="6"/>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970"/>
              <p:cNvSpPr>
                <a:spLocks noEditPoints="1"/>
              </p:cNvSpPr>
              <p:nvPr/>
            </p:nvSpPr>
            <p:spPr bwMode="auto">
              <a:xfrm>
                <a:off x="3851" y="1270"/>
                <a:ext cx="45" cy="38"/>
              </a:xfrm>
              <a:custGeom>
                <a:avLst/>
                <a:gdLst>
                  <a:gd name="T0" fmla="*/ 49 w 88"/>
                  <a:gd name="T1" fmla="*/ 31 h 77"/>
                  <a:gd name="T2" fmla="*/ 51 w 88"/>
                  <a:gd name="T3" fmla="*/ 48 h 77"/>
                  <a:gd name="T4" fmla="*/ 53 w 88"/>
                  <a:gd name="T5" fmla="*/ 55 h 77"/>
                  <a:gd name="T6" fmla="*/ 58 w 88"/>
                  <a:gd name="T7" fmla="*/ 59 h 77"/>
                  <a:gd name="T8" fmla="*/ 63 w 88"/>
                  <a:gd name="T9" fmla="*/ 61 h 77"/>
                  <a:gd name="T10" fmla="*/ 69 w 88"/>
                  <a:gd name="T11" fmla="*/ 59 h 77"/>
                  <a:gd name="T12" fmla="*/ 73 w 88"/>
                  <a:gd name="T13" fmla="*/ 55 h 77"/>
                  <a:gd name="T14" fmla="*/ 75 w 88"/>
                  <a:gd name="T15" fmla="*/ 46 h 77"/>
                  <a:gd name="T16" fmla="*/ 73 w 88"/>
                  <a:gd name="T17" fmla="*/ 37 h 77"/>
                  <a:gd name="T18" fmla="*/ 69 w 88"/>
                  <a:gd name="T19" fmla="*/ 30 h 77"/>
                  <a:gd name="T20" fmla="*/ 62 w 88"/>
                  <a:gd name="T21" fmla="*/ 24 h 77"/>
                  <a:gd name="T22" fmla="*/ 55 w 88"/>
                  <a:gd name="T23" fmla="*/ 22 h 77"/>
                  <a:gd name="T24" fmla="*/ 46 w 88"/>
                  <a:gd name="T25" fmla="*/ 22 h 77"/>
                  <a:gd name="T26" fmla="*/ 86 w 88"/>
                  <a:gd name="T27" fmla="*/ 16 h 77"/>
                  <a:gd name="T28" fmla="*/ 76 w 88"/>
                  <a:gd name="T29" fmla="*/ 21 h 77"/>
                  <a:gd name="T30" fmla="*/ 84 w 88"/>
                  <a:gd name="T31" fmla="*/ 31 h 77"/>
                  <a:gd name="T32" fmla="*/ 87 w 88"/>
                  <a:gd name="T33" fmla="*/ 42 h 77"/>
                  <a:gd name="T34" fmla="*/ 86 w 88"/>
                  <a:gd name="T35" fmla="*/ 61 h 77"/>
                  <a:gd name="T36" fmla="*/ 74 w 88"/>
                  <a:gd name="T37" fmla="*/ 75 h 77"/>
                  <a:gd name="T38" fmla="*/ 58 w 88"/>
                  <a:gd name="T39" fmla="*/ 76 h 77"/>
                  <a:gd name="T40" fmla="*/ 48 w 88"/>
                  <a:gd name="T41" fmla="*/ 71 h 77"/>
                  <a:gd name="T42" fmla="*/ 41 w 88"/>
                  <a:gd name="T43" fmla="*/ 63 h 77"/>
                  <a:gd name="T44" fmla="*/ 38 w 88"/>
                  <a:gd name="T45" fmla="*/ 53 h 77"/>
                  <a:gd name="T46" fmla="*/ 35 w 88"/>
                  <a:gd name="T47" fmla="*/ 32 h 77"/>
                  <a:gd name="T48" fmla="*/ 30 w 88"/>
                  <a:gd name="T49" fmla="*/ 22 h 77"/>
                  <a:gd name="T50" fmla="*/ 24 w 88"/>
                  <a:gd name="T51" fmla="*/ 23 h 77"/>
                  <a:gd name="T52" fmla="*/ 18 w 88"/>
                  <a:gd name="T53" fmla="*/ 25 h 77"/>
                  <a:gd name="T54" fmla="*/ 14 w 88"/>
                  <a:gd name="T55" fmla="*/ 34 h 77"/>
                  <a:gd name="T56" fmla="*/ 14 w 88"/>
                  <a:gd name="T57" fmla="*/ 46 h 77"/>
                  <a:gd name="T58" fmla="*/ 17 w 88"/>
                  <a:gd name="T59" fmla="*/ 54 h 77"/>
                  <a:gd name="T60" fmla="*/ 23 w 88"/>
                  <a:gd name="T61" fmla="*/ 58 h 77"/>
                  <a:gd name="T62" fmla="*/ 26 w 88"/>
                  <a:gd name="T63" fmla="*/ 75 h 77"/>
                  <a:gd name="T64" fmla="*/ 15 w 88"/>
                  <a:gd name="T65" fmla="*/ 71 h 77"/>
                  <a:gd name="T66" fmla="*/ 8 w 88"/>
                  <a:gd name="T67" fmla="*/ 66 h 77"/>
                  <a:gd name="T68" fmla="*/ 3 w 88"/>
                  <a:gd name="T69" fmla="*/ 56 h 77"/>
                  <a:gd name="T70" fmla="*/ 0 w 88"/>
                  <a:gd name="T71" fmla="*/ 37 h 77"/>
                  <a:gd name="T72" fmla="*/ 1 w 88"/>
                  <a:gd name="T73" fmla="*/ 25 h 77"/>
                  <a:gd name="T74" fmla="*/ 4 w 88"/>
                  <a:gd name="T75" fmla="*/ 17 h 77"/>
                  <a:gd name="T76" fmla="*/ 10 w 88"/>
                  <a:gd name="T77" fmla="*/ 10 h 77"/>
                  <a:gd name="T78" fmla="*/ 18 w 88"/>
                  <a:gd name="T79" fmla="*/ 6 h 77"/>
                  <a:gd name="T80" fmla="*/ 26 w 88"/>
                  <a:gd name="T81" fmla="*/ 6 h 77"/>
                  <a:gd name="T82" fmla="*/ 50 w 88"/>
                  <a:gd name="T83" fmla="*/ 6 h 77"/>
                  <a:gd name="T84" fmla="*/ 75 w 88"/>
                  <a:gd name="T85" fmla="*/ 5 h 77"/>
                  <a:gd name="T86" fmla="*/ 86 w 88"/>
                  <a:gd name="T8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77">
                    <a:moveTo>
                      <a:pt x="46" y="22"/>
                    </a:moveTo>
                    <a:lnTo>
                      <a:pt x="49" y="31"/>
                    </a:lnTo>
                    <a:lnTo>
                      <a:pt x="51" y="43"/>
                    </a:lnTo>
                    <a:lnTo>
                      <a:pt x="51" y="48"/>
                    </a:lnTo>
                    <a:lnTo>
                      <a:pt x="52" y="52"/>
                    </a:lnTo>
                    <a:lnTo>
                      <a:pt x="53" y="55"/>
                    </a:lnTo>
                    <a:lnTo>
                      <a:pt x="54" y="57"/>
                    </a:lnTo>
                    <a:lnTo>
                      <a:pt x="58" y="59"/>
                    </a:lnTo>
                    <a:lnTo>
                      <a:pt x="60" y="60"/>
                    </a:lnTo>
                    <a:lnTo>
                      <a:pt x="63" y="61"/>
                    </a:lnTo>
                    <a:lnTo>
                      <a:pt x="66" y="60"/>
                    </a:lnTo>
                    <a:lnTo>
                      <a:pt x="69" y="59"/>
                    </a:lnTo>
                    <a:lnTo>
                      <a:pt x="72" y="57"/>
                    </a:lnTo>
                    <a:lnTo>
                      <a:pt x="73" y="55"/>
                    </a:lnTo>
                    <a:lnTo>
                      <a:pt x="74" y="51"/>
                    </a:lnTo>
                    <a:lnTo>
                      <a:pt x="75" y="46"/>
                    </a:lnTo>
                    <a:lnTo>
                      <a:pt x="74" y="42"/>
                    </a:lnTo>
                    <a:lnTo>
                      <a:pt x="73" y="37"/>
                    </a:lnTo>
                    <a:lnTo>
                      <a:pt x="71" y="33"/>
                    </a:lnTo>
                    <a:lnTo>
                      <a:pt x="69" y="30"/>
                    </a:lnTo>
                    <a:lnTo>
                      <a:pt x="65" y="26"/>
                    </a:lnTo>
                    <a:lnTo>
                      <a:pt x="62" y="24"/>
                    </a:lnTo>
                    <a:lnTo>
                      <a:pt x="59" y="23"/>
                    </a:lnTo>
                    <a:lnTo>
                      <a:pt x="55" y="22"/>
                    </a:lnTo>
                    <a:lnTo>
                      <a:pt x="50" y="22"/>
                    </a:lnTo>
                    <a:lnTo>
                      <a:pt x="46" y="22"/>
                    </a:lnTo>
                    <a:close/>
                    <a:moveTo>
                      <a:pt x="86" y="0"/>
                    </a:moveTo>
                    <a:lnTo>
                      <a:pt x="86" y="16"/>
                    </a:lnTo>
                    <a:lnTo>
                      <a:pt x="82" y="19"/>
                    </a:lnTo>
                    <a:lnTo>
                      <a:pt x="76" y="21"/>
                    </a:lnTo>
                    <a:lnTo>
                      <a:pt x="81" y="25"/>
                    </a:lnTo>
                    <a:lnTo>
                      <a:pt x="84" y="31"/>
                    </a:lnTo>
                    <a:lnTo>
                      <a:pt x="86" y="35"/>
                    </a:lnTo>
                    <a:lnTo>
                      <a:pt x="87" y="42"/>
                    </a:lnTo>
                    <a:lnTo>
                      <a:pt x="88" y="49"/>
                    </a:lnTo>
                    <a:lnTo>
                      <a:pt x="86" y="61"/>
                    </a:lnTo>
                    <a:lnTo>
                      <a:pt x="82" y="69"/>
                    </a:lnTo>
                    <a:lnTo>
                      <a:pt x="74" y="75"/>
                    </a:lnTo>
                    <a:lnTo>
                      <a:pt x="64" y="77"/>
                    </a:lnTo>
                    <a:lnTo>
                      <a:pt x="58" y="76"/>
                    </a:lnTo>
                    <a:lnTo>
                      <a:pt x="52" y="73"/>
                    </a:lnTo>
                    <a:lnTo>
                      <a:pt x="48" y="71"/>
                    </a:lnTo>
                    <a:lnTo>
                      <a:pt x="45" y="67"/>
                    </a:lnTo>
                    <a:lnTo>
                      <a:pt x="41" y="63"/>
                    </a:lnTo>
                    <a:lnTo>
                      <a:pt x="39" y="57"/>
                    </a:lnTo>
                    <a:lnTo>
                      <a:pt x="38" y="53"/>
                    </a:lnTo>
                    <a:lnTo>
                      <a:pt x="37" y="46"/>
                    </a:lnTo>
                    <a:lnTo>
                      <a:pt x="35" y="32"/>
                    </a:lnTo>
                    <a:lnTo>
                      <a:pt x="33" y="22"/>
                    </a:lnTo>
                    <a:lnTo>
                      <a:pt x="30" y="22"/>
                    </a:lnTo>
                    <a:lnTo>
                      <a:pt x="29" y="22"/>
                    </a:lnTo>
                    <a:lnTo>
                      <a:pt x="24" y="23"/>
                    </a:lnTo>
                    <a:lnTo>
                      <a:pt x="20" y="24"/>
                    </a:lnTo>
                    <a:lnTo>
                      <a:pt x="18" y="25"/>
                    </a:lnTo>
                    <a:lnTo>
                      <a:pt x="16" y="30"/>
                    </a:lnTo>
                    <a:lnTo>
                      <a:pt x="14" y="34"/>
                    </a:lnTo>
                    <a:lnTo>
                      <a:pt x="14" y="41"/>
                    </a:lnTo>
                    <a:lnTo>
                      <a:pt x="14" y="46"/>
                    </a:lnTo>
                    <a:lnTo>
                      <a:pt x="15" y="51"/>
                    </a:lnTo>
                    <a:lnTo>
                      <a:pt x="17" y="54"/>
                    </a:lnTo>
                    <a:lnTo>
                      <a:pt x="19" y="56"/>
                    </a:lnTo>
                    <a:lnTo>
                      <a:pt x="23" y="58"/>
                    </a:lnTo>
                    <a:lnTo>
                      <a:pt x="27" y="59"/>
                    </a:lnTo>
                    <a:lnTo>
                      <a:pt x="26" y="75"/>
                    </a:lnTo>
                    <a:lnTo>
                      <a:pt x="20" y="73"/>
                    </a:lnTo>
                    <a:lnTo>
                      <a:pt x="15" y="71"/>
                    </a:lnTo>
                    <a:lnTo>
                      <a:pt x="12" y="69"/>
                    </a:lnTo>
                    <a:lnTo>
                      <a:pt x="8" y="66"/>
                    </a:lnTo>
                    <a:lnTo>
                      <a:pt x="5" y="61"/>
                    </a:lnTo>
                    <a:lnTo>
                      <a:pt x="3" y="56"/>
                    </a:lnTo>
                    <a:lnTo>
                      <a:pt x="1" y="47"/>
                    </a:lnTo>
                    <a:lnTo>
                      <a:pt x="0" y="37"/>
                    </a:lnTo>
                    <a:lnTo>
                      <a:pt x="1" y="31"/>
                    </a:lnTo>
                    <a:lnTo>
                      <a:pt x="1" y="25"/>
                    </a:lnTo>
                    <a:lnTo>
                      <a:pt x="3" y="20"/>
                    </a:lnTo>
                    <a:lnTo>
                      <a:pt x="4" y="17"/>
                    </a:lnTo>
                    <a:lnTo>
                      <a:pt x="6" y="13"/>
                    </a:lnTo>
                    <a:lnTo>
                      <a:pt x="10" y="10"/>
                    </a:lnTo>
                    <a:lnTo>
                      <a:pt x="14" y="8"/>
                    </a:lnTo>
                    <a:lnTo>
                      <a:pt x="18" y="6"/>
                    </a:lnTo>
                    <a:lnTo>
                      <a:pt x="22" y="6"/>
                    </a:lnTo>
                    <a:lnTo>
                      <a:pt x="26" y="6"/>
                    </a:lnTo>
                    <a:lnTo>
                      <a:pt x="31" y="6"/>
                    </a:lnTo>
                    <a:lnTo>
                      <a:pt x="50" y="6"/>
                    </a:lnTo>
                    <a:lnTo>
                      <a:pt x="65" y="5"/>
                    </a:lnTo>
                    <a:lnTo>
                      <a:pt x="75" y="5"/>
                    </a:lnTo>
                    <a:lnTo>
                      <a:pt x="81" y="2"/>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971"/>
              <p:cNvSpPr>
                <a:spLocks/>
              </p:cNvSpPr>
              <p:nvPr/>
            </p:nvSpPr>
            <p:spPr bwMode="auto">
              <a:xfrm>
                <a:off x="3836" y="1240"/>
                <a:ext cx="59" cy="25"/>
              </a:xfrm>
              <a:custGeom>
                <a:avLst/>
                <a:gdLst>
                  <a:gd name="T0" fmla="*/ 1 w 118"/>
                  <a:gd name="T1" fmla="*/ 0 h 50"/>
                  <a:gd name="T2" fmla="*/ 14 w 118"/>
                  <a:gd name="T3" fmla="*/ 2 h 50"/>
                  <a:gd name="T4" fmla="*/ 13 w 118"/>
                  <a:gd name="T5" fmla="*/ 7 h 50"/>
                  <a:gd name="T6" fmla="*/ 13 w 118"/>
                  <a:gd name="T7" fmla="*/ 11 h 50"/>
                  <a:gd name="T8" fmla="*/ 14 w 118"/>
                  <a:gd name="T9" fmla="*/ 15 h 50"/>
                  <a:gd name="T10" fmla="*/ 14 w 118"/>
                  <a:gd name="T11" fmla="*/ 18 h 50"/>
                  <a:gd name="T12" fmla="*/ 16 w 118"/>
                  <a:gd name="T13" fmla="*/ 20 h 50"/>
                  <a:gd name="T14" fmla="*/ 19 w 118"/>
                  <a:gd name="T15" fmla="*/ 22 h 50"/>
                  <a:gd name="T16" fmla="*/ 22 w 118"/>
                  <a:gd name="T17" fmla="*/ 23 h 50"/>
                  <a:gd name="T18" fmla="*/ 26 w 118"/>
                  <a:gd name="T19" fmla="*/ 23 h 50"/>
                  <a:gd name="T20" fmla="*/ 34 w 118"/>
                  <a:gd name="T21" fmla="*/ 23 h 50"/>
                  <a:gd name="T22" fmla="*/ 34 w 118"/>
                  <a:gd name="T23" fmla="*/ 8 h 50"/>
                  <a:gd name="T24" fmla="*/ 47 w 118"/>
                  <a:gd name="T25" fmla="*/ 8 h 50"/>
                  <a:gd name="T26" fmla="*/ 47 w 118"/>
                  <a:gd name="T27" fmla="*/ 23 h 50"/>
                  <a:gd name="T28" fmla="*/ 118 w 118"/>
                  <a:gd name="T29" fmla="*/ 23 h 50"/>
                  <a:gd name="T30" fmla="*/ 118 w 118"/>
                  <a:gd name="T31" fmla="*/ 38 h 50"/>
                  <a:gd name="T32" fmla="*/ 47 w 118"/>
                  <a:gd name="T33" fmla="*/ 38 h 50"/>
                  <a:gd name="T34" fmla="*/ 47 w 118"/>
                  <a:gd name="T35" fmla="*/ 50 h 50"/>
                  <a:gd name="T36" fmla="*/ 34 w 118"/>
                  <a:gd name="T37" fmla="*/ 50 h 50"/>
                  <a:gd name="T38" fmla="*/ 34 w 118"/>
                  <a:gd name="T39" fmla="*/ 38 h 50"/>
                  <a:gd name="T40" fmla="*/ 25 w 118"/>
                  <a:gd name="T41" fmla="*/ 38 h 50"/>
                  <a:gd name="T42" fmla="*/ 20 w 118"/>
                  <a:gd name="T43" fmla="*/ 38 h 50"/>
                  <a:gd name="T44" fmla="*/ 15 w 118"/>
                  <a:gd name="T45" fmla="*/ 37 h 50"/>
                  <a:gd name="T46" fmla="*/ 12 w 118"/>
                  <a:gd name="T47" fmla="*/ 36 h 50"/>
                  <a:gd name="T48" fmla="*/ 9 w 118"/>
                  <a:gd name="T49" fmla="*/ 35 h 50"/>
                  <a:gd name="T50" fmla="*/ 5 w 118"/>
                  <a:gd name="T51" fmla="*/ 32 h 50"/>
                  <a:gd name="T52" fmla="*/ 3 w 118"/>
                  <a:gd name="T53" fmla="*/ 29 h 50"/>
                  <a:gd name="T54" fmla="*/ 1 w 118"/>
                  <a:gd name="T55" fmla="*/ 24 h 50"/>
                  <a:gd name="T56" fmla="*/ 0 w 118"/>
                  <a:gd name="T57" fmla="*/ 20 h 50"/>
                  <a:gd name="T58" fmla="*/ 0 w 118"/>
                  <a:gd name="T59" fmla="*/ 14 h 50"/>
                  <a:gd name="T60" fmla="*/ 0 w 118"/>
                  <a:gd name="T61" fmla="*/ 8 h 50"/>
                  <a:gd name="T62" fmla="*/ 1 w 118"/>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50">
                    <a:moveTo>
                      <a:pt x="1" y="0"/>
                    </a:moveTo>
                    <a:lnTo>
                      <a:pt x="14" y="2"/>
                    </a:lnTo>
                    <a:lnTo>
                      <a:pt x="13" y="7"/>
                    </a:lnTo>
                    <a:lnTo>
                      <a:pt x="13" y="11"/>
                    </a:lnTo>
                    <a:lnTo>
                      <a:pt x="14" y="15"/>
                    </a:lnTo>
                    <a:lnTo>
                      <a:pt x="14" y="18"/>
                    </a:lnTo>
                    <a:lnTo>
                      <a:pt x="16" y="20"/>
                    </a:lnTo>
                    <a:lnTo>
                      <a:pt x="19" y="22"/>
                    </a:lnTo>
                    <a:lnTo>
                      <a:pt x="22" y="23"/>
                    </a:lnTo>
                    <a:lnTo>
                      <a:pt x="26" y="23"/>
                    </a:lnTo>
                    <a:lnTo>
                      <a:pt x="34" y="23"/>
                    </a:lnTo>
                    <a:lnTo>
                      <a:pt x="34" y="8"/>
                    </a:lnTo>
                    <a:lnTo>
                      <a:pt x="47" y="8"/>
                    </a:lnTo>
                    <a:lnTo>
                      <a:pt x="47" y="23"/>
                    </a:lnTo>
                    <a:lnTo>
                      <a:pt x="118" y="23"/>
                    </a:lnTo>
                    <a:lnTo>
                      <a:pt x="118" y="38"/>
                    </a:lnTo>
                    <a:lnTo>
                      <a:pt x="47" y="38"/>
                    </a:lnTo>
                    <a:lnTo>
                      <a:pt x="47" y="50"/>
                    </a:lnTo>
                    <a:lnTo>
                      <a:pt x="34" y="50"/>
                    </a:lnTo>
                    <a:lnTo>
                      <a:pt x="34" y="38"/>
                    </a:lnTo>
                    <a:lnTo>
                      <a:pt x="25" y="38"/>
                    </a:lnTo>
                    <a:lnTo>
                      <a:pt x="20" y="38"/>
                    </a:lnTo>
                    <a:lnTo>
                      <a:pt x="15" y="37"/>
                    </a:lnTo>
                    <a:lnTo>
                      <a:pt x="12" y="36"/>
                    </a:lnTo>
                    <a:lnTo>
                      <a:pt x="9" y="35"/>
                    </a:lnTo>
                    <a:lnTo>
                      <a:pt x="5" y="32"/>
                    </a:lnTo>
                    <a:lnTo>
                      <a:pt x="3" y="29"/>
                    </a:lnTo>
                    <a:lnTo>
                      <a:pt x="1" y="24"/>
                    </a:lnTo>
                    <a:lnTo>
                      <a:pt x="0" y="20"/>
                    </a:lnTo>
                    <a:lnTo>
                      <a:pt x="0" y="14"/>
                    </a:lnTo>
                    <a:lnTo>
                      <a:pt x="0" y="8"/>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972"/>
              <p:cNvSpPr>
                <a:spLocks/>
              </p:cNvSpPr>
              <p:nvPr/>
            </p:nvSpPr>
            <p:spPr bwMode="auto">
              <a:xfrm>
                <a:off x="3836" y="1217"/>
                <a:ext cx="59" cy="24"/>
              </a:xfrm>
              <a:custGeom>
                <a:avLst/>
                <a:gdLst>
                  <a:gd name="T0" fmla="*/ 1 w 118"/>
                  <a:gd name="T1" fmla="*/ 0 h 49"/>
                  <a:gd name="T2" fmla="*/ 14 w 118"/>
                  <a:gd name="T3" fmla="*/ 2 h 49"/>
                  <a:gd name="T4" fmla="*/ 13 w 118"/>
                  <a:gd name="T5" fmla="*/ 7 h 49"/>
                  <a:gd name="T6" fmla="*/ 13 w 118"/>
                  <a:gd name="T7" fmla="*/ 11 h 49"/>
                  <a:gd name="T8" fmla="*/ 14 w 118"/>
                  <a:gd name="T9" fmla="*/ 14 h 49"/>
                  <a:gd name="T10" fmla="*/ 14 w 118"/>
                  <a:gd name="T11" fmla="*/ 18 h 49"/>
                  <a:gd name="T12" fmla="*/ 16 w 118"/>
                  <a:gd name="T13" fmla="*/ 20 h 49"/>
                  <a:gd name="T14" fmla="*/ 19 w 118"/>
                  <a:gd name="T15" fmla="*/ 21 h 49"/>
                  <a:gd name="T16" fmla="*/ 22 w 118"/>
                  <a:gd name="T17" fmla="*/ 22 h 49"/>
                  <a:gd name="T18" fmla="*/ 26 w 118"/>
                  <a:gd name="T19" fmla="*/ 22 h 49"/>
                  <a:gd name="T20" fmla="*/ 34 w 118"/>
                  <a:gd name="T21" fmla="*/ 22 h 49"/>
                  <a:gd name="T22" fmla="*/ 34 w 118"/>
                  <a:gd name="T23" fmla="*/ 8 h 49"/>
                  <a:gd name="T24" fmla="*/ 47 w 118"/>
                  <a:gd name="T25" fmla="*/ 8 h 49"/>
                  <a:gd name="T26" fmla="*/ 47 w 118"/>
                  <a:gd name="T27" fmla="*/ 22 h 49"/>
                  <a:gd name="T28" fmla="*/ 118 w 118"/>
                  <a:gd name="T29" fmla="*/ 22 h 49"/>
                  <a:gd name="T30" fmla="*/ 118 w 118"/>
                  <a:gd name="T31" fmla="*/ 37 h 49"/>
                  <a:gd name="T32" fmla="*/ 47 w 118"/>
                  <a:gd name="T33" fmla="*/ 37 h 49"/>
                  <a:gd name="T34" fmla="*/ 47 w 118"/>
                  <a:gd name="T35" fmla="*/ 49 h 49"/>
                  <a:gd name="T36" fmla="*/ 34 w 118"/>
                  <a:gd name="T37" fmla="*/ 49 h 49"/>
                  <a:gd name="T38" fmla="*/ 34 w 118"/>
                  <a:gd name="T39" fmla="*/ 37 h 49"/>
                  <a:gd name="T40" fmla="*/ 25 w 118"/>
                  <a:gd name="T41" fmla="*/ 37 h 49"/>
                  <a:gd name="T42" fmla="*/ 20 w 118"/>
                  <a:gd name="T43" fmla="*/ 37 h 49"/>
                  <a:gd name="T44" fmla="*/ 15 w 118"/>
                  <a:gd name="T45" fmla="*/ 37 h 49"/>
                  <a:gd name="T46" fmla="*/ 12 w 118"/>
                  <a:gd name="T47" fmla="*/ 36 h 49"/>
                  <a:gd name="T48" fmla="*/ 9 w 118"/>
                  <a:gd name="T49" fmla="*/ 34 h 49"/>
                  <a:gd name="T50" fmla="*/ 5 w 118"/>
                  <a:gd name="T51" fmla="*/ 32 h 49"/>
                  <a:gd name="T52" fmla="*/ 3 w 118"/>
                  <a:gd name="T53" fmla="*/ 28 h 49"/>
                  <a:gd name="T54" fmla="*/ 1 w 118"/>
                  <a:gd name="T55" fmla="*/ 24 h 49"/>
                  <a:gd name="T56" fmla="*/ 0 w 118"/>
                  <a:gd name="T57" fmla="*/ 19 h 49"/>
                  <a:gd name="T58" fmla="*/ 0 w 118"/>
                  <a:gd name="T59" fmla="*/ 13 h 49"/>
                  <a:gd name="T60" fmla="*/ 0 w 118"/>
                  <a:gd name="T61" fmla="*/ 7 h 49"/>
                  <a:gd name="T62" fmla="*/ 1 w 118"/>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49">
                    <a:moveTo>
                      <a:pt x="1" y="0"/>
                    </a:moveTo>
                    <a:lnTo>
                      <a:pt x="14" y="2"/>
                    </a:lnTo>
                    <a:lnTo>
                      <a:pt x="13" y="7"/>
                    </a:lnTo>
                    <a:lnTo>
                      <a:pt x="13" y="11"/>
                    </a:lnTo>
                    <a:lnTo>
                      <a:pt x="14" y="14"/>
                    </a:lnTo>
                    <a:lnTo>
                      <a:pt x="14" y="18"/>
                    </a:lnTo>
                    <a:lnTo>
                      <a:pt x="16" y="20"/>
                    </a:lnTo>
                    <a:lnTo>
                      <a:pt x="19" y="21"/>
                    </a:lnTo>
                    <a:lnTo>
                      <a:pt x="22" y="22"/>
                    </a:lnTo>
                    <a:lnTo>
                      <a:pt x="26" y="22"/>
                    </a:lnTo>
                    <a:lnTo>
                      <a:pt x="34" y="22"/>
                    </a:lnTo>
                    <a:lnTo>
                      <a:pt x="34" y="8"/>
                    </a:lnTo>
                    <a:lnTo>
                      <a:pt x="47" y="8"/>
                    </a:lnTo>
                    <a:lnTo>
                      <a:pt x="47" y="22"/>
                    </a:lnTo>
                    <a:lnTo>
                      <a:pt x="118" y="22"/>
                    </a:lnTo>
                    <a:lnTo>
                      <a:pt x="118" y="37"/>
                    </a:lnTo>
                    <a:lnTo>
                      <a:pt x="47" y="37"/>
                    </a:lnTo>
                    <a:lnTo>
                      <a:pt x="47" y="49"/>
                    </a:lnTo>
                    <a:lnTo>
                      <a:pt x="34" y="49"/>
                    </a:lnTo>
                    <a:lnTo>
                      <a:pt x="34" y="37"/>
                    </a:lnTo>
                    <a:lnTo>
                      <a:pt x="25" y="37"/>
                    </a:lnTo>
                    <a:lnTo>
                      <a:pt x="20" y="37"/>
                    </a:lnTo>
                    <a:lnTo>
                      <a:pt x="15" y="37"/>
                    </a:lnTo>
                    <a:lnTo>
                      <a:pt x="12" y="36"/>
                    </a:lnTo>
                    <a:lnTo>
                      <a:pt x="9" y="34"/>
                    </a:lnTo>
                    <a:lnTo>
                      <a:pt x="5" y="32"/>
                    </a:lnTo>
                    <a:lnTo>
                      <a:pt x="3" y="28"/>
                    </a:lnTo>
                    <a:lnTo>
                      <a:pt x="1" y="24"/>
                    </a:lnTo>
                    <a:lnTo>
                      <a:pt x="0" y="19"/>
                    </a:lnTo>
                    <a:lnTo>
                      <a:pt x="0" y="13"/>
                    </a:lnTo>
                    <a:lnTo>
                      <a:pt x="0" y="7"/>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973"/>
              <p:cNvSpPr>
                <a:spLocks noEditPoints="1"/>
              </p:cNvSpPr>
              <p:nvPr/>
            </p:nvSpPr>
            <p:spPr bwMode="auto">
              <a:xfrm>
                <a:off x="3836" y="1206"/>
                <a:ext cx="59" cy="7"/>
              </a:xfrm>
              <a:custGeom>
                <a:avLst/>
                <a:gdLst>
                  <a:gd name="T0" fmla="*/ 33 w 117"/>
                  <a:gd name="T1" fmla="*/ 0 h 16"/>
                  <a:gd name="T2" fmla="*/ 117 w 117"/>
                  <a:gd name="T3" fmla="*/ 0 h 16"/>
                  <a:gd name="T4" fmla="*/ 117 w 117"/>
                  <a:gd name="T5" fmla="*/ 16 h 16"/>
                  <a:gd name="T6" fmla="*/ 33 w 117"/>
                  <a:gd name="T7" fmla="*/ 16 h 16"/>
                  <a:gd name="T8" fmla="*/ 33 w 117"/>
                  <a:gd name="T9" fmla="*/ 0 h 16"/>
                  <a:gd name="T10" fmla="*/ 0 w 117"/>
                  <a:gd name="T11" fmla="*/ 0 h 16"/>
                  <a:gd name="T12" fmla="*/ 15 w 117"/>
                  <a:gd name="T13" fmla="*/ 0 h 16"/>
                  <a:gd name="T14" fmla="*/ 15 w 117"/>
                  <a:gd name="T15" fmla="*/ 16 h 16"/>
                  <a:gd name="T16" fmla="*/ 0 w 117"/>
                  <a:gd name="T17" fmla="*/ 16 h 16"/>
                  <a:gd name="T18" fmla="*/ 0 w 117"/>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6">
                    <a:moveTo>
                      <a:pt x="33" y="0"/>
                    </a:moveTo>
                    <a:lnTo>
                      <a:pt x="117" y="0"/>
                    </a:lnTo>
                    <a:lnTo>
                      <a:pt x="117" y="16"/>
                    </a:lnTo>
                    <a:lnTo>
                      <a:pt x="33" y="16"/>
                    </a:lnTo>
                    <a:lnTo>
                      <a:pt x="33" y="0"/>
                    </a:lnTo>
                    <a:close/>
                    <a:moveTo>
                      <a:pt x="0" y="0"/>
                    </a:moveTo>
                    <a:lnTo>
                      <a:pt x="15" y="0"/>
                    </a:lnTo>
                    <a:lnTo>
                      <a:pt x="15"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974"/>
              <p:cNvSpPr>
                <a:spLocks/>
              </p:cNvSpPr>
              <p:nvPr/>
            </p:nvSpPr>
            <p:spPr bwMode="auto">
              <a:xfrm>
                <a:off x="3851" y="1162"/>
                <a:ext cx="45" cy="36"/>
              </a:xfrm>
              <a:custGeom>
                <a:avLst/>
                <a:gdLst>
                  <a:gd name="T0" fmla="*/ 58 w 88"/>
                  <a:gd name="T1" fmla="*/ 0 h 72"/>
                  <a:gd name="T2" fmla="*/ 71 w 88"/>
                  <a:gd name="T3" fmla="*/ 3 h 72"/>
                  <a:gd name="T4" fmla="*/ 81 w 88"/>
                  <a:gd name="T5" fmla="*/ 11 h 72"/>
                  <a:gd name="T6" fmla="*/ 86 w 88"/>
                  <a:gd name="T7" fmla="*/ 22 h 72"/>
                  <a:gd name="T8" fmla="*/ 88 w 88"/>
                  <a:gd name="T9" fmla="*/ 34 h 72"/>
                  <a:gd name="T10" fmla="*/ 87 w 88"/>
                  <a:gd name="T11" fmla="*/ 45 h 72"/>
                  <a:gd name="T12" fmla="*/ 83 w 88"/>
                  <a:gd name="T13" fmla="*/ 54 h 72"/>
                  <a:gd name="T14" fmla="*/ 77 w 88"/>
                  <a:gd name="T15" fmla="*/ 62 h 72"/>
                  <a:gd name="T16" fmla="*/ 69 w 88"/>
                  <a:gd name="T17" fmla="*/ 68 h 72"/>
                  <a:gd name="T18" fmla="*/ 58 w 88"/>
                  <a:gd name="T19" fmla="*/ 71 h 72"/>
                  <a:gd name="T20" fmla="*/ 45 w 88"/>
                  <a:gd name="T21" fmla="*/ 72 h 72"/>
                  <a:gd name="T22" fmla="*/ 31 w 88"/>
                  <a:gd name="T23" fmla="*/ 71 h 72"/>
                  <a:gd name="T24" fmla="*/ 20 w 88"/>
                  <a:gd name="T25" fmla="*/ 68 h 72"/>
                  <a:gd name="T26" fmla="*/ 14 w 88"/>
                  <a:gd name="T27" fmla="*/ 64 h 72"/>
                  <a:gd name="T28" fmla="*/ 10 w 88"/>
                  <a:gd name="T29" fmla="*/ 60 h 72"/>
                  <a:gd name="T30" fmla="*/ 5 w 88"/>
                  <a:gd name="T31" fmla="*/ 54 h 72"/>
                  <a:gd name="T32" fmla="*/ 2 w 88"/>
                  <a:gd name="T33" fmla="*/ 45 h 72"/>
                  <a:gd name="T34" fmla="*/ 0 w 88"/>
                  <a:gd name="T35" fmla="*/ 34 h 72"/>
                  <a:gd name="T36" fmla="*/ 2 w 88"/>
                  <a:gd name="T37" fmla="*/ 22 h 72"/>
                  <a:gd name="T38" fmla="*/ 7 w 88"/>
                  <a:gd name="T39" fmla="*/ 12 h 72"/>
                  <a:gd name="T40" fmla="*/ 16 w 88"/>
                  <a:gd name="T41" fmla="*/ 5 h 72"/>
                  <a:gd name="T42" fmla="*/ 27 w 88"/>
                  <a:gd name="T43" fmla="*/ 1 h 72"/>
                  <a:gd name="T44" fmla="*/ 29 w 88"/>
                  <a:gd name="T45" fmla="*/ 16 h 72"/>
                  <a:gd name="T46" fmla="*/ 24 w 88"/>
                  <a:gd name="T47" fmla="*/ 17 h 72"/>
                  <a:gd name="T48" fmla="*/ 20 w 88"/>
                  <a:gd name="T49" fmla="*/ 19 h 72"/>
                  <a:gd name="T50" fmla="*/ 17 w 88"/>
                  <a:gd name="T51" fmla="*/ 23 h 72"/>
                  <a:gd name="T52" fmla="*/ 15 w 88"/>
                  <a:gd name="T53" fmla="*/ 26 h 72"/>
                  <a:gd name="T54" fmla="*/ 14 w 88"/>
                  <a:gd name="T55" fmla="*/ 30 h 72"/>
                  <a:gd name="T56" fmla="*/ 14 w 88"/>
                  <a:gd name="T57" fmla="*/ 34 h 72"/>
                  <a:gd name="T58" fmla="*/ 14 w 88"/>
                  <a:gd name="T59" fmla="*/ 39 h 72"/>
                  <a:gd name="T60" fmla="*/ 15 w 88"/>
                  <a:gd name="T61" fmla="*/ 43 h 72"/>
                  <a:gd name="T62" fmla="*/ 18 w 88"/>
                  <a:gd name="T63" fmla="*/ 47 h 72"/>
                  <a:gd name="T64" fmla="*/ 20 w 88"/>
                  <a:gd name="T65" fmla="*/ 50 h 72"/>
                  <a:gd name="T66" fmla="*/ 30 w 88"/>
                  <a:gd name="T67" fmla="*/ 55 h 72"/>
                  <a:gd name="T68" fmla="*/ 45 w 88"/>
                  <a:gd name="T69" fmla="*/ 57 h 72"/>
                  <a:gd name="T70" fmla="*/ 58 w 88"/>
                  <a:gd name="T71" fmla="*/ 55 h 72"/>
                  <a:gd name="T72" fmla="*/ 68 w 88"/>
                  <a:gd name="T73" fmla="*/ 51 h 72"/>
                  <a:gd name="T74" fmla="*/ 71 w 88"/>
                  <a:gd name="T75" fmla="*/ 48 h 72"/>
                  <a:gd name="T76" fmla="*/ 73 w 88"/>
                  <a:gd name="T77" fmla="*/ 43 h 72"/>
                  <a:gd name="T78" fmla="*/ 74 w 88"/>
                  <a:gd name="T79" fmla="*/ 39 h 72"/>
                  <a:gd name="T80" fmla="*/ 75 w 88"/>
                  <a:gd name="T81" fmla="*/ 35 h 72"/>
                  <a:gd name="T82" fmla="*/ 74 w 88"/>
                  <a:gd name="T83" fmla="*/ 29 h 72"/>
                  <a:gd name="T84" fmla="*/ 73 w 88"/>
                  <a:gd name="T85" fmla="*/ 25 h 72"/>
                  <a:gd name="T86" fmla="*/ 70 w 88"/>
                  <a:gd name="T87" fmla="*/ 22 h 72"/>
                  <a:gd name="T88" fmla="*/ 66 w 88"/>
                  <a:gd name="T89" fmla="*/ 18 h 72"/>
                  <a:gd name="T90" fmla="*/ 62 w 88"/>
                  <a:gd name="T91" fmla="*/ 16 h 72"/>
                  <a:gd name="T92" fmla="*/ 57 w 88"/>
                  <a:gd name="T93" fmla="*/ 14 h 72"/>
                  <a:gd name="T94" fmla="*/ 58 w 88"/>
                  <a:gd name="T9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72">
                    <a:moveTo>
                      <a:pt x="58" y="0"/>
                    </a:moveTo>
                    <a:lnTo>
                      <a:pt x="71" y="3"/>
                    </a:lnTo>
                    <a:lnTo>
                      <a:pt x="81" y="11"/>
                    </a:lnTo>
                    <a:lnTo>
                      <a:pt x="86" y="22"/>
                    </a:lnTo>
                    <a:lnTo>
                      <a:pt x="88" y="34"/>
                    </a:lnTo>
                    <a:lnTo>
                      <a:pt x="87" y="45"/>
                    </a:lnTo>
                    <a:lnTo>
                      <a:pt x="83" y="54"/>
                    </a:lnTo>
                    <a:lnTo>
                      <a:pt x="77" y="62"/>
                    </a:lnTo>
                    <a:lnTo>
                      <a:pt x="69" y="68"/>
                    </a:lnTo>
                    <a:lnTo>
                      <a:pt x="58" y="71"/>
                    </a:lnTo>
                    <a:lnTo>
                      <a:pt x="45" y="72"/>
                    </a:lnTo>
                    <a:lnTo>
                      <a:pt x="31" y="71"/>
                    </a:lnTo>
                    <a:lnTo>
                      <a:pt x="20" y="68"/>
                    </a:lnTo>
                    <a:lnTo>
                      <a:pt x="14" y="64"/>
                    </a:lnTo>
                    <a:lnTo>
                      <a:pt x="10" y="60"/>
                    </a:lnTo>
                    <a:lnTo>
                      <a:pt x="5" y="54"/>
                    </a:lnTo>
                    <a:lnTo>
                      <a:pt x="2" y="45"/>
                    </a:lnTo>
                    <a:lnTo>
                      <a:pt x="0" y="34"/>
                    </a:lnTo>
                    <a:lnTo>
                      <a:pt x="2" y="22"/>
                    </a:lnTo>
                    <a:lnTo>
                      <a:pt x="7" y="12"/>
                    </a:lnTo>
                    <a:lnTo>
                      <a:pt x="16" y="5"/>
                    </a:lnTo>
                    <a:lnTo>
                      <a:pt x="27" y="1"/>
                    </a:lnTo>
                    <a:lnTo>
                      <a:pt x="29" y="16"/>
                    </a:lnTo>
                    <a:lnTo>
                      <a:pt x="24" y="17"/>
                    </a:lnTo>
                    <a:lnTo>
                      <a:pt x="20" y="19"/>
                    </a:lnTo>
                    <a:lnTo>
                      <a:pt x="17" y="23"/>
                    </a:lnTo>
                    <a:lnTo>
                      <a:pt x="15" y="26"/>
                    </a:lnTo>
                    <a:lnTo>
                      <a:pt x="14" y="30"/>
                    </a:lnTo>
                    <a:lnTo>
                      <a:pt x="14" y="34"/>
                    </a:lnTo>
                    <a:lnTo>
                      <a:pt x="14" y="39"/>
                    </a:lnTo>
                    <a:lnTo>
                      <a:pt x="15" y="43"/>
                    </a:lnTo>
                    <a:lnTo>
                      <a:pt x="18" y="47"/>
                    </a:lnTo>
                    <a:lnTo>
                      <a:pt x="20" y="50"/>
                    </a:lnTo>
                    <a:lnTo>
                      <a:pt x="30" y="55"/>
                    </a:lnTo>
                    <a:lnTo>
                      <a:pt x="45" y="57"/>
                    </a:lnTo>
                    <a:lnTo>
                      <a:pt x="58" y="55"/>
                    </a:lnTo>
                    <a:lnTo>
                      <a:pt x="68" y="51"/>
                    </a:lnTo>
                    <a:lnTo>
                      <a:pt x="71" y="48"/>
                    </a:lnTo>
                    <a:lnTo>
                      <a:pt x="73" y="43"/>
                    </a:lnTo>
                    <a:lnTo>
                      <a:pt x="74" y="39"/>
                    </a:lnTo>
                    <a:lnTo>
                      <a:pt x="75" y="35"/>
                    </a:lnTo>
                    <a:lnTo>
                      <a:pt x="74" y="29"/>
                    </a:lnTo>
                    <a:lnTo>
                      <a:pt x="73" y="25"/>
                    </a:lnTo>
                    <a:lnTo>
                      <a:pt x="70" y="22"/>
                    </a:lnTo>
                    <a:lnTo>
                      <a:pt x="66" y="18"/>
                    </a:lnTo>
                    <a:lnTo>
                      <a:pt x="62" y="16"/>
                    </a:lnTo>
                    <a:lnTo>
                      <a:pt x="57" y="14"/>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975"/>
              <p:cNvSpPr>
                <a:spLocks/>
              </p:cNvSpPr>
              <p:nvPr/>
            </p:nvSpPr>
            <p:spPr bwMode="auto">
              <a:xfrm>
                <a:off x="3836" y="1113"/>
                <a:ext cx="75" cy="20"/>
              </a:xfrm>
              <a:custGeom>
                <a:avLst/>
                <a:gdLst>
                  <a:gd name="T0" fmla="*/ 0 w 150"/>
                  <a:gd name="T1" fmla="*/ 0 h 40"/>
                  <a:gd name="T2" fmla="*/ 14 w 150"/>
                  <a:gd name="T3" fmla="*/ 8 h 40"/>
                  <a:gd name="T4" fmla="*/ 24 w 150"/>
                  <a:gd name="T5" fmla="*/ 14 h 40"/>
                  <a:gd name="T6" fmla="*/ 46 w 150"/>
                  <a:gd name="T7" fmla="*/ 21 h 40"/>
                  <a:gd name="T8" fmla="*/ 76 w 150"/>
                  <a:gd name="T9" fmla="*/ 24 h 40"/>
                  <a:gd name="T10" fmla="*/ 100 w 150"/>
                  <a:gd name="T11" fmla="*/ 21 h 40"/>
                  <a:gd name="T12" fmla="*/ 125 w 150"/>
                  <a:gd name="T13" fmla="*/ 14 h 40"/>
                  <a:gd name="T14" fmla="*/ 150 w 150"/>
                  <a:gd name="T15" fmla="*/ 0 h 40"/>
                  <a:gd name="T16" fmla="*/ 150 w 150"/>
                  <a:gd name="T17" fmla="*/ 10 h 40"/>
                  <a:gd name="T18" fmla="*/ 133 w 150"/>
                  <a:gd name="T19" fmla="*/ 22 h 40"/>
                  <a:gd name="T20" fmla="*/ 116 w 150"/>
                  <a:gd name="T21" fmla="*/ 31 h 40"/>
                  <a:gd name="T22" fmla="*/ 95 w 150"/>
                  <a:gd name="T23" fmla="*/ 38 h 40"/>
                  <a:gd name="T24" fmla="*/ 76 w 150"/>
                  <a:gd name="T25" fmla="*/ 40 h 40"/>
                  <a:gd name="T26" fmla="*/ 57 w 150"/>
                  <a:gd name="T27" fmla="*/ 38 h 40"/>
                  <a:gd name="T28" fmla="*/ 39 w 150"/>
                  <a:gd name="T29" fmla="*/ 33 h 40"/>
                  <a:gd name="T30" fmla="*/ 20 w 150"/>
                  <a:gd name="T31" fmla="*/ 24 h 40"/>
                  <a:gd name="T32" fmla="*/ 0 w 150"/>
                  <a:gd name="T33" fmla="*/ 10 h 40"/>
                  <a:gd name="T34" fmla="*/ 0 w 150"/>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40">
                    <a:moveTo>
                      <a:pt x="0" y="0"/>
                    </a:moveTo>
                    <a:lnTo>
                      <a:pt x="14" y="8"/>
                    </a:lnTo>
                    <a:lnTo>
                      <a:pt x="24" y="14"/>
                    </a:lnTo>
                    <a:lnTo>
                      <a:pt x="46" y="21"/>
                    </a:lnTo>
                    <a:lnTo>
                      <a:pt x="76" y="24"/>
                    </a:lnTo>
                    <a:lnTo>
                      <a:pt x="100" y="21"/>
                    </a:lnTo>
                    <a:lnTo>
                      <a:pt x="125" y="14"/>
                    </a:lnTo>
                    <a:lnTo>
                      <a:pt x="150" y="0"/>
                    </a:lnTo>
                    <a:lnTo>
                      <a:pt x="150" y="10"/>
                    </a:lnTo>
                    <a:lnTo>
                      <a:pt x="133" y="22"/>
                    </a:lnTo>
                    <a:lnTo>
                      <a:pt x="116" y="31"/>
                    </a:lnTo>
                    <a:lnTo>
                      <a:pt x="95" y="38"/>
                    </a:lnTo>
                    <a:lnTo>
                      <a:pt x="76" y="40"/>
                    </a:lnTo>
                    <a:lnTo>
                      <a:pt x="57" y="38"/>
                    </a:lnTo>
                    <a:lnTo>
                      <a:pt x="39" y="33"/>
                    </a:lnTo>
                    <a:lnTo>
                      <a:pt x="20" y="24"/>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976"/>
              <p:cNvSpPr>
                <a:spLocks/>
              </p:cNvSpPr>
              <p:nvPr/>
            </p:nvSpPr>
            <p:spPr bwMode="auto">
              <a:xfrm>
                <a:off x="3836" y="1050"/>
                <a:ext cx="59" cy="55"/>
              </a:xfrm>
              <a:custGeom>
                <a:avLst/>
                <a:gdLst>
                  <a:gd name="T0" fmla="*/ 0 w 117"/>
                  <a:gd name="T1" fmla="*/ 0 h 110"/>
                  <a:gd name="T2" fmla="*/ 117 w 117"/>
                  <a:gd name="T3" fmla="*/ 0 h 110"/>
                  <a:gd name="T4" fmla="*/ 117 w 117"/>
                  <a:gd name="T5" fmla="*/ 15 h 110"/>
                  <a:gd name="T6" fmla="*/ 18 w 117"/>
                  <a:gd name="T7" fmla="*/ 15 h 110"/>
                  <a:gd name="T8" fmla="*/ 117 w 117"/>
                  <a:gd name="T9" fmla="*/ 46 h 110"/>
                  <a:gd name="T10" fmla="*/ 117 w 117"/>
                  <a:gd name="T11" fmla="*/ 63 h 110"/>
                  <a:gd name="T12" fmla="*/ 18 w 117"/>
                  <a:gd name="T13" fmla="*/ 95 h 110"/>
                  <a:gd name="T14" fmla="*/ 117 w 117"/>
                  <a:gd name="T15" fmla="*/ 95 h 110"/>
                  <a:gd name="T16" fmla="*/ 117 w 117"/>
                  <a:gd name="T17" fmla="*/ 110 h 110"/>
                  <a:gd name="T18" fmla="*/ 0 w 117"/>
                  <a:gd name="T19" fmla="*/ 110 h 110"/>
                  <a:gd name="T20" fmla="*/ 0 w 117"/>
                  <a:gd name="T21" fmla="*/ 86 h 110"/>
                  <a:gd name="T22" fmla="*/ 83 w 117"/>
                  <a:gd name="T23" fmla="*/ 60 h 110"/>
                  <a:gd name="T24" fmla="*/ 90 w 117"/>
                  <a:gd name="T25" fmla="*/ 58 h 110"/>
                  <a:gd name="T26" fmla="*/ 96 w 117"/>
                  <a:gd name="T27" fmla="*/ 55 h 110"/>
                  <a:gd name="T28" fmla="*/ 101 w 117"/>
                  <a:gd name="T29" fmla="*/ 54 h 110"/>
                  <a:gd name="T30" fmla="*/ 93 w 117"/>
                  <a:gd name="T31" fmla="*/ 52 h 110"/>
                  <a:gd name="T32" fmla="*/ 82 w 117"/>
                  <a:gd name="T33" fmla="*/ 49 h 110"/>
                  <a:gd name="T34" fmla="*/ 0 w 117"/>
                  <a:gd name="T35" fmla="*/ 24 h 110"/>
                  <a:gd name="T36" fmla="*/ 0 w 117"/>
                  <a:gd name="T3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0">
                    <a:moveTo>
                      <a:pt x="0" y="0"/>
                    </a:moveTo>
                    <a:lnTo>
                      <a:pt x="117" y="0"/>
                    </a:lnTo>
                    <a:lnTo>
                      <a:pt x="117" y="15"/>
                    </a:lnTo>
                    <a:lnTo>
                      <a:pt x="18" y="15"/>
                    </a:lnTo>
                    <a:lnTo>
                      <a:pt x="117" y="46"/>
                    </a:lnTo>
                    <a:lnTo>
                      <a:pt x="117" y="63"/>
                    </a:lnTo>
                    <a:lnTo>
                      <a:pt x="18" y="95"/>
                    </a:lnTo>
                    <a:lnTo>
                      <a:pt x="117" y="95"/>
                    </a:lnTo>
                    <a:lnTo>
                      <a:pt x="117" y="110"/>
                    </a:lnTo>
                    <a:lnTo>
                      <a:pt x="0" y="110"/>
                    </a:lnTo>
                    <a:lnTo>
                      <a:pt x="0" y="86"/>
                    </a:lnTo>
                    <a:lnTo>
                      <a:pt x="83" y="60"/>
                    </a:lnTo>
                    <a:lnTo>
                      <a:pt x="90" y="58"/>
                    </a:lnTo>
                    <a:lnTo>
                      <a:pt x="96" y="55"/>
                    </a:lnTo>
                    <a:lnTo>
                      <a:pt x="101" y="54"/>
                    </a:lnTo>
                    <a:lnTo>
                      <a:pt x="93" y="52"/>
                    </a:lnTo>
                    <a:lnTo>
                      <a:pt x="82" y="49"/>
                    </a:lnTo>
                    <a:lnTo>
                      <a:pt x="0" y="2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977"/>
              <p:cNvSpPr>
                <a:spLocks noEditPoints="1"/>
              </p:cNvSpPr>
              <p:nvPr/>
            </p:nvSpPr>
            <p:spPr bwMode="auto">
              <a:xfrm>
                <a:off x="3836" y="1002"/>
                <a:ext cx="60" cy="37"/>
              </a:xfrm>
              <a:custGeom>
                <a:avLst/>
                <a:gdLst>
                  <a:gd name="T0" fmla="*/ 76 w 119"/>
                  <a:gd name="T1" fmla="*/ 16 h 74"/>
                  <a:gd name="T2" fmla="*/ 61 w 119"/>
                  <a:gd name="T3" fmla="*/ 17 h 74"/>
                  <a:gd name="T4" fmla="*/ 53 w 119"/>
                  <a:gd name="T5" fmla="*/ 22 h 74"/>
                  <a:gd name="T6" fmla="*/ 49 w 119"/>
                  <a:gd name="T7" fmla="*/ 25 h 74"/>
                  <a:gd name="T8" fmla="*/ 46 w 119"/>
                  <a:gd name="T9" fmla="*/ 29 h 74"/>
                  <a:gd name="T10" fmla="*/ 45 w 119"/>
                  <a:gd name="T11" fmla="*/ 32 h 74"/>
                  <a:gd name="T12" fmla="*/ 45 w 119"/>
                  <a:gd name="T13" fmla="*/ 37 h 74"/>
                  <a:gd name="T14" fmla="*/ 45 w 119"/>
                  <a:gd name="T15" fmla="*/ 41 h 74"/>
                  <a:gd name="T16" fmla="*/ 47 w 119"/>
                  <a:gd name="T17" fmla="*/ 45 h 74"/>
                  <a:gd name="T18" fmla="*/ 49 w 119"/>
                  <a:gd name="T19" fmla="*/ 49 h 74"/>
                  <a:gd name="T20" fmla="*/ 53 w 119"/>
                  <a:gd name="T21" fmla="*/ 52 h 74"/>
                  <a:gd name="T22" fmla="*/ 61 w 119"/>
                  <a:gd name="T23" fmla="*/ 56 h 74"/>
                  <a:gd name="T24" fmla="*/ 74 w 119"/>
                  <a:gd name="T25" fmla="*/ 58 h 74"/>
                  <a:gd name="T26" fmla="*/ 86 w 119"/>
                  <a:gd name="T27" fmla="*/ 57 h 74"/>
                  <a:gd name="T28" fmla="*/ 95 w 119"/>
                  <a:gd name="T29" fmla="*/ 54 h 74"/>
                  <a:gd name="T30" fmla="*/ 100 w 119"/>
                  <a:gd name="T31" fmla="*/ 51 h 74"/>
                  <a:gd name="T32" fmla="*/ 103 w 119"/>
                  <a:gd name="T33" fmla="*/ 46 h 74"/>
                  <a:gd name="T34" fmla="*/ 105 w 119"/>
                  <a:gd name="T35" fmla="*/ 42 h 74"/>
                  <a:gd name="T36" fmla="*/ 106 w 119"/>
                  <a:gd name="T37" fmla="*/ 38 h 74"/>
                  <a:gd name="T38" fmla="*/ 105 w 119"/>
                  <a:gd name="T39" fmla="*/ 33 h 74"/>
                  <a:gd name="T40" fmla="*/ 104 w 119"/>
                  <a:gd name="T41" fmla="*/ 29 h 74"/>
                  <a:gd name="T42" fmla="*/ 102 w 119"/>
                  <a:gd name="T43" fmla="*/ 26 h 74"/>
                  <a:gd name="T44" fmla="*/ 99 w 119"/>
                  <a:gd name="T45" fmla="*/ 22 h 74"/>
                  <a:gd name="T46" fmla="*/ 89 w 119"/>
                  <a:gd name="T47" fmla="*/ 17 h 74"/>
                  <a:gd name="T48" fmla="*/ 76 w 119"/>
                  <a:gd name="T49" fmla="*/ 16 h 74"/>
                  <a:gd name="T50" fmla="*/ 74 w 119"/>
                  <a:gd name="T51" fmla="*/ 0 h 74"/>
                  <a:gd name="T52" fmla="*/ 88 w 119"/>
                  <a:gd name="T53" fmla="*/ 2 h 74"/>
                  <a:gd name="T54" fmla="*/ 99 w 119"/>
                  <a:gd name="T55" fmla="*/ 5 h 74"/>
                  <a:gd name="T56" fmla="*/ 107 w 119"/>
                  <a:gd name="T57" fmla="*/ 10 h 74"/>
                  <a:gd name="T58" fmla="*/ 116 w 119"/>
                  <a:gd name="T59" fmla="*/ 22 h 74"/>
                  <a:gd name="T60" fmla="*/ 119 w 119"/>
                  <a:gd name="T61" fmla="*/ 35 h 74"/>
                  <a:gd name="T62" fmla="*/ 118 w 119"/>
                  <a:gd name="T63" fmla="*/ 44 h 74"/>
                  <a:gd name="T64" fmla="*/ 113 w 119"/>
                  <a:gd name="T65" fmla="*/ 52 h 74"/>
                  <a:gd name="T66" fmla="*/ 105 w 119"/>
                  <a:gd name="T67" fmla="*/ 58 h 74"/>
                  <a:gd name="T68" fmla="*/ 117 w 119"/>
                  <a:gd name="T69" fmla="*/ 58 h 74"/>
                  <a:gd name="T70" fmla="*/ 117 w 119"/>
                  <a:gd name="T71" fmla="*/ 74 h 74"/>
                  <a:gd name="T72" fmla="*/ 0 w 119"/>
                  <a:gd name="T73" fmla="*/ 74 h 74"/>
                  <a:gd name="T74" fmla="*/ 0 w 119"/>
                  <a:gd name="T75" fmla="*/ 58 h 74"/>
                  <a:gd name="T76" fmla="*/ 44 w 119"/>
                  <a:gd name="T77" fmla="*/ 58 h 74"/>
                  <a:gd name="T78" fmla="*/ 37 w 119"/>
                  <a:gd name="T79" fmla="*/ 52 h 74"/>
                  <a:gd name="T80" fmla="*/ 33 w 119"/>
                  <a:gd name="T81" fmla="*/ 44 h 74"/>
                  <a:gd name="T82" fmla="*/ 31 w 119"/>
                  <a:gd name="T83" fmla="*/ 35 h 74"/>
                  <a:gd name="T84" fmla="*/ 32 w 119"/>
                  <a:gd name="T85" fmla="*/ 28 h 74"/>
                  <a:gd name="T86" fmla="*/ 34 w 119"/>
                  <a:gd name="T87" fmla="*/ 21 h 74"/>
                  <a:gd name="T88" fmla="*/ 36 w 119"/>
                  <a:gd name="T89" fmla="*/ 17 h 74"/>
                  <a:gd name="T90" fmla="*/ 39 w 119"/>
                  <a:gd name="T91" fmla="*/ 12 h 74"/>
                  <a:gd name="T92" fmla="*/ 43 w 119"/>
                  <a:gd name="T93" fmla="*/ 10 h 74"/>
                  <a:gd name="T94" fmla="*/ 49 w 119"/>
                  <a:gd name="T95" fmla="*/ 6 h 74"/>
                  <a:gd name="T96" fmla="*/ 57 w 119"/>
                  <a:gd name="T97" fmla="*/ 3 h 74"/>
                  <a:gd name="T98" fmla="*/ 65 w 119"/>
                  <a:gd name="T99" fmla="*/ 2 h 74"/>
                  <a:gd name="T100" fmla="*/ 74 w 119"/>
                  <a:gd name="T10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 h="74">
                    <a:moveTo>
                      <a:pt x="76" y="16"/>
                    </a:moveTo>
                    <a:lnTo>
                      <a:pt x="61" y="17"/>
                    </a:lnTo>
                    <a:lnTo>
                      <a:pt x="53" y="22"/>
                    </a:lnTo>
                    <a:lnTo>
                      <a:pt x="49" y="25"/>
                    </a:lnTo>
                    <a:lnTo>
                      <a:pt x="46" y="29"/>
                    </a:lnTo>
                    <a:lnTo>
                      <a:pt x="45" y="32"/>
                    </a:lnTo>
                    <a:lnTo>
                      <a:pt x="45" y="37"/>
                    </a:lnTo>
                    <a:lnTo>
                      <a:pt x="45" y="41"/>
                    </a:lnTo>
                    <a:lnTo>
                      <a:pt x="47" y="45"/>
                    </a:lnTo>
                    <a:lnTo>
                      <a:pt x="49" y="49"/>
                    </a:lnTo>
                    <a:lnTo>
                      <a:pt x="53" y="52"/>
                    </a:lnTo>
                    <a:lnTo>
                      <a:pt x="61" y="56"/>
                    </a:lnTo>
                    <a:lnTo>
                      <a:pt x="74" y="58"/>
                    </a:lnTo>
                    <a:lnTo>
                      <a:pt x="86" y="57"/>
                    </a:lnTo>
                    <a:lnTo>
                      <a:pt x="95" y="54"/>
                    </a:lnTo>
                    <a:lnTo>
                      <a:pt x="100" y="51"/>
                    </a:lnTo>
                    <a:lnTo>
                      <a:pt x="103" y="46"/>
                    </a:lnTo>
                    <a:lnTo>
                      <a:pt x="105" y="42"/>
                    </a:lnTo>
                    <a:lnTo>
                      <a:pt x="106" y="38"/>
                    </a:lnTo>
                    <a:lnTo>
                      <a:pt x="105" y="33"/>
                    </a:lnTo>
                    <a:lnTo>
                      <a:pt x="104" y="29"/>
                    </a:lnTo>
                    <a:lnTo>
                      <a:pt x="102" y="26"/>
                    </a:lnTo>
                    <a:lnTo>
                      <a:pt x="99" y="22"/>
                    </a:lnTo>
                    <a:lnTo>
                      <a:pt x="89" y="17"/>
                    </a:lnTo>
                    <a:lnTo>
                      <a:pt x="76" y="16"/>
                    </a:lnTo>
                    <a:close/>
                    <a:moveTo>
                      <a:pt x="74" y="0"/>
                    </a:moveTo>
                    <a:lnTo>
                      <a:pt x="88" y="2"/>
                    </a:lnTo>
                    <a:lnTo>
                      <a:pt x="99" y="5"/>
                    </a:lnTo>
                    <a:lnTo>
                      <a:pt x="107" y="10"/>
                    </a:lnTo>
                    <a:lnTo>
                      <a:pt x="116" y="22"/>
                    </a:lnTo>
                    <a:lnTo>
                      <a:pt x="119" y="35"/>
                    </a:lnTo>
                    <a:lnTo>
                      <a:pt x="118" y="44"/>
                    </a:lnTo>
                    <a:lnTo>
                      <a:pt x="113" y="52"/>
                    </a:lnTo>
                    <a:lnTo>
                      <a:pt x="105" y="58"/>
                    </a:lnTo>
                    <a:lnTo>
                      <a:pt x="117" y="58"/>
                    </a:lnTo>
                    <a:lnTo>
                      <a:pt x="117" y="74"/>
                    </a:lnTo>
                    <a:lnTo>
                      <a:pt x="0" y="74"/>
                    </a:lnTo>
                    <a:lnTo>
                      <a:pt x="0" y="58"/>
                    </a:lnTo>
                    <a:lnTo>
                      <a:pt x="44" y="58"/>
                    </a:lnTo>
                    <a:lnTo>
                      <a:pt x="37" y="52"/>
                    </a:lnTo>
                    <a:lnTo>
                      <a:pt x="33" y="44"/>
                    </a:lnTo>
                    <a:lnTo>
                      <a:pt x="31" y="35"/>
                    </a:lnTo>
                    <a:lnTo>
                      <a:pt x="32" y="28"/>
                    </a:lnTo>
                    <a:lnTo>
                      <a:pt x="34" y="21"/>
                    </a:lnTo>
                    <a:lnTo>
                      <a:pt x="36" y="17"/>
                    </a:lnTo>
                    <a:lnTo>
                      <a:pt x="39" y="12"/>
                    </a:lnTo>
                    <a:lnTo>
                      <a:pt x="43" y="10"/>
                    </a:lnTo>
                    <a:lnTo>
                      <a:pt x="49" y="6"/>
                    </a:lnTo>
                    <a:lnTo>
                      <a:pt x="57" y="3"/>
                    </a:lnTo>
                    <a:lnTo>
                      <a:pt x="65" y="2"/>
                    </a:lnTo>
                    <a:lnTo>
                      <a:pt x="7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978"/>
              <p:cNvSpPr>
                <a:spLocks noEditPoints="1"/>
              </p:cNvSpPr>
              <p:nvPr/>
            </p:nvSpPr>
            <p:spPr bwMode="auto">
              <a:xfrm>
                <a:off x="3851" y="957"/>
                <a:ext cx="60" cy="36"/>
              </a:xfrm>
              <a:custGeom>
                <a:avLst/>
                <a:gdLst>
                  <a:gd name="T0" fmla="*/ 43 w 119"/>
                  <a:gd name="T1" fmla="*/ 15 h 72"/>
                  <a:gd name="T2" fmla="*/ 30 w 119"/>
                  <a:gd name="T3" fmla="*/ 16 h 72"/>
                  <a:gd name="T4" fmla="*/ 22 w 119"/>
                  <a:gd name="T5" fmla="*/ 21 h 72"/>
                  <a:gd name="T6" fmla="*/ 18 w 119"/>
                  <a:gd name="T7" fmla="*/ 24 h 72"/>
                  <a:gd name="T8" fmla="*/ 15 w 119"/>
                  <a:gd name="T9" fmla="*/ 28 h 72"/>
                  <a:gd name="T10" fmla="*/ 14 w 119"/>
                  <a:gd name="T11" fmla="*/ 32 h 72"/>
                  <a:gd name="T12" fmla="*/ 14 w 119"/>
                  <a:gd name="T13" fmla="*/ 36 h 72"/>
                  <a:gd name="T14" fmla="*/ 14 w 119"/>
                  <a:gd name="T15" fmla="*/ 40 h 72"/>
                  <a:gd name="T16" fmla="*/ 16 w 119"/>
                  <a:gd name="T17" fmla="*/ 44 h 72"/>
                  <a:gd name="T18" fmla="*/ 18 w 119"/>
                  <a:gd name="T19" fmla="*/ 47 h 72"/>
                  <a:gd name="T20" fmla="*/ 22 w 119"/>
                  <a:gd name="T21" fmla="*/ 51 h 72"/>
                  <a:gd name="T22" fmla="*/ 31 w 119"/>
                  <a:gd name="T23" fmla="*/ 56 h 72"/>
                  <a:gd name="T24" fmla="*/ 45 w 119"/>
                  <a:gd name="T25" fmla="*/ 58 h 72"/>
                  <a:gd name="T26" fmla="*/ 58 w 119"/>
                  <a:gd name="T27" fmla="*/ 56 h 72"/>
                  <a:gd name="T28" fmla="*/ 68 w 119"/>
                  <a:gd name="T29" fmla="*/ 51 h 72"/>
                  <a:gd name="T30" fmla="*/ 71 w 119"/>
                  <a:gd name="T31" fmla="*/ 48 h 72"/>
                  <a:gd name="T32" fmla="*/ 73 w 119"/>
                  <a:gd name="T33" fmla="*/ 45 h 72"/>
                  <a:gd name="T34" fmla="*/ 74 w 119"/>
                  <a:gd name="T35" fmla="*/ 40 h 72"/>
                  <a:gd name="T36" fmla="*/ 75 w 119"/>
                  <a:gd name="T37" fmla="*/ 36 h 72"/>
                  <a:gd name="T38" fmla="*/ 74 w 119"/>
                  <a:gd name="T39" fmla="*/ 32 h 72"/>
                  <a:gd name="T40" fmla="*/ 73 w 119"/>
                  <a:gd name="T41" fmla="*/ 28 h 72"/>
                  <a:gd name="T42" fmla="*/ 71 w 119"/>
                  <a:gd name="T43" fmla="*/ 25 h 72"/>
                  <a:gd name="T44" fmla="*/ 68 w 119"/>
                  <a:gd name="T45" fmla="*/ 22 h 72"/>
                  <a:gd name="T46" fmla="*/ 58 w 119"/>
                  <a:gd name="T47" fmla="*/ 16 h 72"/>
                  <a:gd name="T48" fmla="*/ 43 w 119"/>
                  <a:gd name="T49" fmla="*/ 15 h 72"/>
                  <a:gd name="T50" fmla="*/ 43 w 119"/>
                  <a:gd name="T51" fmla="*/ 0 h 72"/>
                  <a:gd name="T52" fmla="*/ 55 w 119"/>
                  <a:gd name="T53" fmla="*/ 1 h 72"/>
                  <a:gd name="T54" fmla="*/ 66 w 119"/>
                  <a:gd name="T55" fmla="*/ 4 h 72"/>
                  <a:gd name="T56" fmla="*/ 73 w 119"/>
                  <a:gd name="T57" fmla="*/ 7 h 72"/>
                  <a:gd name="T58" fmla="*/ 78 w 119"/>
                  <a:gd name="T59" fmla="*/ 12 h 72"/>
                  <a:gd name="T60" fmla="*/ 83 w 119"/>
                  <a:gd name="T61" fmla="*/ 17 h 72"/>
                  <a:gd name="T62" fmla="*/ 87 w 119"/>
                  <a:gd name="T63" fmla="*/ 26 h 72"/>
                  <a:gd name="T64" fmla="*/ 88 w 119"/>
                  <a:gd name="T65" fmla="*/ 36 h 72"/>
                  <a:gd name="T66" fmla="*/ 88 w 119"/>
                  <a:gd name="T67" fmla="*/ 40 h 72"/>
                  <a:gd name="T68" fmla="*/ 87 w 119"/>
                  <a:gd name="T69" fmla="*/ 45 h 72"/>
                  <a:gd name="T70" fmla="*/ 85 w 119"/>
                  <a:gd name="T71" fmla="*/ 48 h 72"/>
                  <a:gd name="T72" fmla="*/ 81 w 119"/>
                  <a:gd name="T73" fmla="*/ 53 h 72"/>
                  <a:gd name="T74" fmla="*/ 76 w 119"/>
                  <a:gd name="T75" fmla="*/ 58 h 72"/>
                  <a:gd name="T76" fmla="*/ 119 w 119"/>
                  <a:gd name="T77" fmla="*/ 58 h 72"/>
                  <a:gd name="T78" fmla="*/ 119 w 119"/>
                  <a:gd name="T79" fmla="*/ 72 h 72"/>
                  <a:gd name="T80" fmla="*/ 2 w 119"/>
                  <a:gd name="T81" fmla="*/ 72 h 72"/>
                  <a:gd name="T82" fmla="*/ 2 w 119"/>
                  <a:gd name="T83" fmla="*/ 58 h 72"/>
                  <a:gd name="T84" fmla="*/ 15 w 119"/>
                  <a:gd name="T85" fmla="*/ 58 h 72"/>
                  <a:gd name="T86" fmla="*/ 11 w 119"/>
                  <a:gd name="T87" fmla="*/ 54 h 72"/>
                  <a:gd name="T88" fmla="*/ 7 w 119"/>
                  <a:gd name="T89" fmla="*/ 51 h 72"/>
                  <a:gd name="T90" fmla="*/ 4 w 119"/>
                  <a:gd name="T91" fmla="*/ 47 h 72"/>
                  <a:gd name="T92" fmla="*/ 2 w 119"/>
                  <a:gd name="T93" fmla="*/ 44 h 72"/>
                  <a:gd name="T94" fmla="*/ 1 w 119"/>
                  <a:gd name="T95" fmla="*/ 39 h 72"/>
                  <a:gd name="T96" fmla="*/ 0 w 119"/>
                  <a:gd name="T97" fmla="*/ 34 h 72"/>
                  <a:gd name="T98" fmla="*/ 2 w 119"/>
                  <a:gd name="T99" fmla="*/ 24 h 72"/>
                  <a:gd name="T100" fmla="*/ 5 w 119"/>
                  <a:gd name="T101" fmla="*/ 15 h 72"/>
                  <a:gd name="T102" fmla="*/ 10 w 119"/>
                  <a:gd name="T103" fmla="*/ 11 h 72"/>
                  <a:gd name="T104" fmla="*/ 15 w 119"/>
                  <a:gd name="T105" fmla="*/ 6 h 72"/>
                  <a:gd name="T106" fmla="*/ 22 w 119"/>
                  <a:gd name="T107" fmla="*/ 3 h 72"/>
                  <a:gd name="T108" fmla="*/ 33 w 119"/>
                  <a:gd name="T109" fmla="*/ 1 h 72"/>
                  <a:gd name="T110" fmla="*/ 43 w 119"/>
                  <a:gd name="T11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72">
                    <a:moveTo>
                      <a:pt x="43" y="15"/>
                    </a:moveTo>
                    <a:lnTo>
                      <a:pt x="30" y="16"/>
                    </a:lnTo>
                    <a:lnTo>
                      <a:pt x="22" y="21"/>
                    </a:lnTo>
                    <a:lnTo>
                      <a:pt x="18" y="24"/>
                    </a:lnTo>
                    <a:lnTo>
                      <a:pt x="15" y="28"/>
                    </a:lnTo>
                    <a:lnTo>
                      <a:pt x="14" y="32"/>
                    </a:lnTo>
                    <a:lnTo>
                      <a:pt x="14" y="36"/>
                    </a:lnTo>
                    <a:lnTo>
                      <a:pt x="14" y="40"/>
                    </a:lnTo>
                    <a:lnTo>
                      <a:pt x="16" y="44"/>
                    </a:lnTo>
                    <a:lnTo>
                      <a:pt x="18" y="47"/>
                    </a:lnTo>
                    <a:lnTo>
                      <a:pt x="22" y="51"/>
                    </a:lnTo>
                    <a:lnTo>
                      <a:pt x="31" y="56"/>
                    </a:lnTo>
                    <a:lnTo>
                      <a:pt x="45" y="58"/>
                    </a:lnTo>
                    <a:lnTo>
                      <a:pt x="58" y="56"/>
                    </a:lnTo>
                    <a:lnTo>
                      <a:pt x="68" y="51"/>
                    </a:lnTo>
                    <a:lnTo>
                      <a:pt x="71" y="48"/>
                    </a:lnTo>
                    <a:lnTo>
                      <a:pt x="73" y="45"/>
                    </a:lnTo>
                    <a:lnTo>
                      <a:pt x="74" y="40"/>
                    </a:lnTo>
                    <a:lnTo>
                      <a:pt x="75" y="36"/>
                    </a:lnTo>
                    <a:lnTo>
                      <a:pt x="74" y="32"/>
                    </a:lnTo>
                    <a:lnTo>
                      <a:pt x="73" y="28"/>
                    </a:lnTo>
                    <a:lnTo>
                      <a:pt x="71" y="25"/>
                    </a:lnTo>
                    <a:lnTo>
                      <a:pt x="68" y="22"/>
                    </a:lnTo>
                    <a:lnTo>
                      <a:pt x="58" y="16"/>
                    </a:lnTo>
                    <a:lnTo>
                      <a:pt x="43" y="15"/>
                    </a:lnTo>
                    <a:close/>
                    <a:moveTo>
                      <a:pt x="43" y="0"/>
                    </a:moveTo>
                    <a:lnTo>
                      <a:pt x="55" y="1"/>
                    </a:lnTo>
                    <a:lnTo>
                      <a:pt x="66" y="4"/>
                    </a:lnTo>
                    <a:lnTo>
                      <a:pt x="73" y="7"/>
                    </a:lnTo>
                    <a:lnTo>
                      <a:pt x="78" y="12"/>
                    </a:lnTo>
                    <a:lnTo>
                      <a:pt x="83" y="17"/>
                    </a:lnTo>
                    <a:lnTo>
                      <a:pt x="87" y="26"/>
                    </a:lnTo>
                    <a:lnTo>
                      <a:pt x="88" y="36"/>
                    </a:lnTo>
                    <a:lnTo>
                      <a:pt x="88" y="40"/>
                    </a:lnTo>
                    <a:lnTo>
                      <a:pt x="87" y="45"/>
                    </a:lnTo>
                    <a:lnTo>
                      <a:pt x="85" y="48"/>
                    </a:lnTo>
                    <a:lnTo>
                      <a:pt x="81" y="53"/>
                    </a:lnTo>
                    <a:lnTo>
                      <a:pt x="76" y="58"/>
                    </a:lnTo>
                    <a:lnTo>
                      <a:pt x="119" y="58"/>
                    </a:lnTo>
                    <a:lnTo>
                      <a:pt x="119" y="72"/>
                    </a:lnTo>
                    <a:lnTo>
                      <a:pt x="2" y="72"/>
                    </a:lnTo>
                    <a:lnTo>
                      <a:pt x="2" y="58"/>
                    </a:lnTo>
                    <a:lnTo>
                      <a:pt x="15" y="58"/>
                    </a:lnTo>
                    <a:lnTo>
                      <a:pt x="11" y="54"/>
                    </a:lnTo>
                    <a:lnTo>
                      <a:pt x="7" y="51"/>
                    </a:lnTo>
                    <a:lnTo>
                      <a:pt x="4" y="47"/>
                    </a:lnTo>
                    <a:lnTo>
                      <a:pt x="2" y="44"/>
                    </a:lnTo>
                    <a:lnTo>
                      <a:pt x="1" y="39"/>
                    </a:lnTo>
                    <a:lnTo>
                      <a:pt x="0" y="34"/>
                    </a:lnTo>
                    <a:lnTo>
                      <a:pt x="2" y="24"/>
                    </a:lnTo>
                    <a:lnTo>
                      <a:pt x="5" y="15"/>
                    </a:lnTo>
                    <a:lnTo>
                      <a:pt x="10" y="11"/>
                    </a:lnTo>
                    <a:lnTo>
                      <a:pt x="15" y="6"/>
                    </a:lnTo>
                    <a:lnTo>
                      <a:pt x="22" y="3"/>
                    </a:lnTo>
                    <a:lnTo>
                      <a:pt x="33"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979"/>
              <p:cNvSpPr>
                <a:spLocks/>
              </p:cNvSpPr>
              <p:nvPr/>
            </p:nvSpPr>
            <p:spPr bwMode="auto">
              <a:xfrm>
                <a:off x="3851" y="916"/>
                <a:ext cx="45" cy="35"/>
              </a:xfrm>
              <a:custGeom>
                <a:avLst/>
                <a:gdLst>
                  <a:gd name="T0" fmla="*/ 66 w 88"/>
                  <a:gd name="T1" fmla="*/ 1 h 70"/>
                  <a:gd name="T2" fmla="*/ 75 w 88"/>
                  <a:gd name="T3" fmla="*/ 4 h 70"/>
                  <a:gd name="T4" fmla="*/ 82 w 88"/>
                  <a:gd name="T5" fmla="*/ 12 h 70"/>
                  <a:gd name="T6" fmla="*/ 87 w 88"/>
                  <a:gd name="T7" fmla="*/ 25 h 70"/>
                  <a:gd name="T8" fmla="*/ 86 w 88"/>
                  <a:gd name="T9" fmla="*/ 48 h 70"/>
                  <a:gd name="T10" fmla="*/ 73 w 88"/>
                  <a:gd name="T11" fmla="*/ 65 h 70"/>
                  <a:gd name="T12" fmla="*/ 60 w 88"/>
                  <a:gd name="T13" fmla="*/ 54 h 70"/>
                  <a:gd name="T14" fmla="*/ 68 w 88"/>
                  <a:gd name="T15" fmla="*/ 51 h 70"/>
                  <a:gd name="T16" fmla="*/ 73 w 88"/>
                  <a:gd name="T17" fmla="*/ 45 h 70"/>
                  <a:gd name="T18" fmla="*/ 75 w 88"/>
                  <a:gd name="T19" fmla="*/ 34 h 70"/>
                  <a:gd name="T20" fmla="*/ 73 w 88"/>
                  <a:gd name="T21" fmla="*/ 24 h 70"/>
                  <a:gd name="T22" fmla="*/ 69 w 88"/>
                  <a:gd name="T23" fmla="*/ 17 h 70"/>
                  <a:gd name="T24" fmla="*/ 63 w 88"/>
                  <a:gd name="T25" fmla="*/ 15 h 70"/>
                  <a:gd name="T26" fmla="*/ 58 w 88"/>
                  <a:gd name="T27" fmla="*/ 18 h 70"/>
                  <a:gd name="T28" fmla="*/ 54 w 88"/>
                  <a:gd name="T29" fmla="*/ 24 h 70"/>
                  <a:gd name="T30" fmla="*/ 51 w 88"/>
                  <a:gd name="T31" fmla="*/ 35 h 70"/>
                  <a:gd name="T32" fmla="*/ 45 w 88"/>
                  <a:gd name="T33" fmla="*/ 56 h 70"/>
                  <a:gd name="T34" fmla="*/ 39 w 88"/>
                  <a:gd name="T35" fmla="*/ 62 h 70"/>
                  <a:gd name="T36" fmla="*/ 30 w 88"/>
                  <a:gd name="T37" fmla="*/ 68 h 70"/>
                  <a:gd name="T38" fmla="*/ 19 w 88"/>
                  <a:gd name="T39" fmla="*/ 68 h 70"/>
                  <a:gd name="T40" fmla="*/ 10 w 88"/>
                  <a:gd name="T41" fmla="*/ 62 h 70"/>
                  <a:gd name="T42" fmla="*/ 4 w 88"/>
                  <a:gd name="T43" fmla="*/ 54 h 70"/>
                  <a:gd name="T44" fmla="*/ 1 w 88"/>
                  <a:gd name="T45" fmla="*/ 44 h 70"/>
                  <a:gd name="T46" fmla="*/ 1 w 88"/>
                  <a:gd name="T47" fmla="*/ 32 h 70"/>
                  <a:gd name="T48" fmla="*/ 3 w 88"/>
                  <a:gd name="T49" fmla="*/ 21 h 70"/>
                  <a:gd name="T50" fmla="*/ 7 w 88"/>
                  <a:gd name="T51" fmla="*/ 13 h 70"/>
                  <a:gd name="T52" fmla="*/ 14 w 88"/>
                  <a:gd name="T53" fmla="*/ 7 h 70"/>
                  <a:gd name="T54" fmla="*/ 24 w 88"/>
                  <a:gd name="T55" fmla="*/ 5 h 70"/>
                  <a:gd name="T56" fmla="*/ 22 w 88"/>
                  <a:gd name="T57" fmla="*/ 22 h 70"/>
                  <a:gd name="T58" fmla="*/ 17 w 88"/>
                  <a:gd name="T59" fmla="*/ 25 h 70"/>
                  <a:gd name="T60" fmla="*/ 14 w 88"/>
                  <a:gd name="T61" fmla="*/ 33 h 70"/>
                  <a:gd name="T62" fmla="*/ 14 w 88"/>
                  <a:gd name="T63" fmla="*/ 42 h 70"/>
                  <a:gd name="T64" fmla="*/ 16 w 88"/>
                  <a:gd name="T65" fmla="*/ 49 h 70"/>
                  <a:gd name="T66" fmla="*/ 20 w 88"/>
                  <a:gd name="T67" fmla="*/ 52 h 70"/>
                  <a:gd name="T68" fmla="*/ 26 w 88"/>
                  <a:gd name="T69" fmla="*/ 52 h 70"/>
                  <a:gd name="T70" fmla="*/ 29 w 88"/>
                  <a:gd name="T71" fmla="*/ 49 h 70"/>
                  <a:gd name="T72" fmla="*/ 31 w 88"/>
                  <a:gd name="T73" fmla="*/ 45 h 70"/>
                  <a:gd name="T74" fmla="*/ 35 w 88"/>
                  <a:gd name="T75" fmla="*/ 35 h 70"/>
                  <a:gd name="T76" fmla="*/ 41 w 88"/>
                  <a:gd name="T77" fmla="*/ 15 h 70"/>
                  <a:gd name="T78" fmla="*/ 46 w 88"/>
                  <a:gd name="T79" fmla="*/ 7 h 70"/>
                  <a:gd name="T80" fmla="*/ 52 w 88"/>
                  <a:gd name="T81" fmla="*/ 2 h 70"/>
                  <a:gd name="T82" fmla="*/ 61 w 88"/>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70">
                    <a:moveTo>
                      <a:pt x="61" y="0"/>
                    </a:moveTo>
                    <a:lnTo>
                      <a:pt x="66" y="1"/>
                    </a:lnTo>
                    <a:lnTo>
                      <a:pt x="71" y="2"/>
                    </a:lnTo>
                    <a:lnTo>
                      <a:pt x="75" y="4"/>
                    </a:lnTo>
                    <a:lnTo>
                      <a:pt x="78" y="7"/>
                    </a:lnTo>
                    <a:lnTo>
                      <a:pt x="82" y="12"/>
                    </a:lnTo>
                    <a:lnTo>
                      <a:pt x="85" y="16"/>
                    </a:lnTo>
                    <a:lnTo>
                      <a:pt x="87" y="25"/>
                    </a:lnTo>
                    <a:lnTo>
                      <a:pt x="88" y="34"/>
                    </a:lnTo>
                    <a:lnTo>
                      <a:pt x="86" y="48"/>
                    </a:lnTo>
                    <a:lnTo>
                      <a:pt x="82" y="59"/>
                    </a:lnTo>
                    <a:lnTo>
                      <a:pt x="73" y="65"/>
                    </a:lnTo>
                    <a:lnTo>
                      <a:pt x="61" y="70"/>
                    </a:lnTo>
                    <a:lnTo>
                      <a:pt x="60" y="54"/>
                    </a:lnTo>
                    <a:lnTo>
                      <a:pt x="64" y="53"/>
                    </a:lnTo>
                    <a:lnTo>
                      <a:pt x="68" y="51"/>
                    </a:lnTo>
                    <a:lnTo>
                      <a:pt x="71" y="48"/>
                    </a:lnTo>
                    <a:lnTo>
                      <a:pt x="73" y="45"/>
                    </a:lnTo>
                    <a:lnTo>
                      <a:pt x="74" y="39"/>
                    </a:lnTo>
                    <a:lnTo>
                      <a:pt x="75" y="34"/>
                    </a:lnTo>
                    <a:lnTo>
                      <a:pt x="74" y="28"/>
                    </a:lnTo>
                    <a:lnTo>
                      <a:pt x="73" y="24"/>
                    </a:lnTo>
                    <a:lnTo>
                      <a:pt x="71" y="19"/>
                    </a:lnTo>
                    <a:lnTo>
                      <a:pt x="69" y="17"/>
                    </a:lnTo>
                    <a:lnTo>
                      <a:pt x="65" y="16"/>
                    </a:lnTo>
                    <a:lnTo>
                      <a:pt x="63" y="15"/>
                    </a:lnTo>
                    <a:lnTo>
                      <a:pt x="60" y="16"/>
                    </a:lnTo>
                    <a:lnTo>
                      <a:pt x="58" y="18"/>
                    </a:lnTo>
                    <a:lnTo>
                      <a:pt x="55" y="21"/>
                    </a:lnTo>
                    <a:lnTo>
                      <a:pt x="54" y="24"/>
                    </a:lnTo>
                    <a:lnTo>
                      <a:pt x="53" y="28"/>
                    </a:lnTo>
                    <a:lnTo>
                      <a:pt x="51" y="35"/>
                    </a:lnTo>
                    <a:lnTo>
                      <a:pt x="48" y="47"/>
                    </a:lnTo>
                    <a:lnTo>
                      <a:pt x="45" y="56"/>
                    </a:lnTo>
                    <a:lnTo>
                      <a:pt x="42" y="59"/>
                    </a:lnTo>
                    <a:lnTo>
                      <a:pt x="39" y="62"/>
                    </a:lnTo>
                    <a:lnTo>
                      <a:pt x="37" y="64"/>
                    </a:lnTo>
                    <a:lnTo>
                      <a:pt x="30" y="68"/>
                    </a:lnTo>
                    <a:lnTo>
                      <a:pt x="25" y="68"/>
                    </a:lnTo>
                    <a:lnTo>
                      <a:pt x="19" y="68"/>
                    </a:lnTo>
                    <a:lnTo>
                      <a:pt x="14" y="65"/>
                    </a:lnTo>
                    <a:lnTo>
                      <a:pt x="10" y="62"/>
                    </a:lnTo>
                    <a:lnTo>
                      <a:pt x="6" y="59"/>
                    </a:lnTo>
                    <a:lnTo>
                      <a:pt x="4" y="54"/>
                    </a:lnTo>
                    <a:lnTo>
                      <a:pt x="2" y="50"/>
                    </a:lnTo>
                    <a:lnTo>
                      <a:pt x="1" y="44"/>
                    </a:lnTo>
                    <a:lnTo>
                      <a:pt x="0" y="38"/>
                    </a:lnTo>
                    <a:lnTo>
                      <a:pt x="1" y="32"/>
                    </a:lnTo>
                    <a:lnTo>
                      <a:pt x="2" y="26"/>
                    </a:lnTo>
                    <a:lnTo>
                      <a:pt x="3" y="21"/>
                    </a:lnTo>
                    <a:lnTo>
                      <a:pt x="5" y="16"/>
                    </a:lnTo>
                    <a:lnTo>
                      <a:pt x="7" y="13"/>
                    </a:lnTo>
                    <a:lnTo>
                      <a:pt x="11" y="10"/>
                    </a:lnTo>
                    <a:lnTo>
                      <a:pt x="14" y="7"/>
                    </a:lnTo>
                    <a:lnTo>
                      <a:pt x="18" y="6"/>
                    </a:lnTo>
                    <a:lnTo>
                      <a:pt x="24" y="5"/>
                    </a:lnTo>
                    <a:lnTo>
                      <a:pt x="26" y="21"/>
                    </a:lnTo>
                    <a:lnTo>
                      <a:pt x="22" y="22"/>
                    </a:lnTo>
                    <a:lnTo>
                      <a:pt x="19" y="23"/>
                    </a:lnTo>
                    <a:lnTo>
                      <a:pt x="17" y="25"/>
                    </a:lnTo>
                    <a:lnTo>
                      <a:pt x="15" y="28"/>
                    </a:lnTo>
                    <a:lnTo>
                      <a:pt x="14" y="33"/>
                    </a:lnTo>
                    <a:lnTo>
                      <a:pt x="14" y="37"/>
                    </a:lnTo>
                    <a:lnTo>
                      <a:pt x="14" y="42"/>
                    </a:lnTo>
                    <a:lnTo>
                      <a:pt x="15" y="46"/>
                    </a:lnTo>
                    <a:lnTo>
                      <a:pt x="16" y="49"/>
                    </a:lnTo>
                    <a:lnTo>
                      <a:pt x="18" y="51"/>
                    </a:lnTo>
                    <a:lnTo>
                      <a:pt x="20" y="52"/>
                    </a:lnTo>
                    <a:lnTo>
                      <a:pt x="24" y="52"/>
                    </a:lnTo>
                    <a:lnTo>
                      <a:pt x="26" y="52"/>
                    </a:lnTo>
                    <a:lnTo>
                      <a:pt x="28" y="51"/>
                    </a:lnTo>
                    <a:lnTo>
                      <a:pt x="29" y="49"/>
                    </a:lnTo>
                    <a:lnTo>
                      <a:pt x="31" y="47"/>
                    </a:lnTo>
                    <a:lnTo>
                      <a:pt x="31" y="45"/>
                    </a:lnTo>
                    <a:lnTo>
                      <a:pt x="33" y="40"/>
                    </a:lnTo>
                    <a:lnTo>
                      <a:pt x="35" y="35"/>
                    </a:lnTo>
                    <a:lnTo>
                      <a:pt x="38" y="24"/>
                    </a:lnTo>
                    <a:lnTo>
                      <a:pt x="41" y="15"/>
                    </a:lnTo>
                    <a:lnTo>
                      <a:pt x="43" y="11"/>
                    </a:lnTo>
                    <a:lnTo>
                      <a:pt x="46" y="7"/>
                    </a:lnTo>
                    <a:lnTo>
                      <a:pt x="49" y="4"/>
                    </a:lnTo>
                    <a:lnTo>
                      <a:pt x="52" y="2"/>
                    </a:lnTo>
                    <a:lnTo>
                      <a:pt x="57" y="1"/>
                    </a:lnTo>
                    <a:lnTo>
                      <a:pt x="6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80"/>
              <p:cNvSpPr>
                <a:spLocks/>
              </p:cNvSpPr>
              <p:nvPr/>
            </p:nvSpPr>
            <p:spPr bwMode="auto">
              <a:xfrm>
                <a:off x="3836" y="891"/>
                <a:ext cx="75" cy="19"/>
              </a:xfrm>
              <a:custGeom>
                <a:avLst/>
                <a:gdLst>
                  <a:gd name="T0" fmla="*/ 76 w 150"/>
                  <a:gd name="T1" fmla="*/ 0 h 38"/>
                  <a:gd name="T2" fmla="*/ 95 w 150"/>
                  <a:gd name="T3" fmla="*/ 2 h 38"/>
                  <a:gd name="T4" fmla="*/ 116 w 150"/>
                  <a:gd name="T5" fmla="*/ 8 h 38"/>
                  <a:gd name="T6" fmla="*/ 133 w 150"/>
                  <a:gd name="T7" fmla="*/ 17 h 38"/>
                  <a:gd name="T8" fmla="*/ 150 w 150"/>
                  <a:gd name="T9" fmla="*/ 28 h 38"/>
                  <a:gd name="T10" fmla="*/ 150 w 150"/>
                  <a:gd name="T11" fmla="*/ 38 h 38"/>
                  <a:gd name="T12" fmla="*/ 125 w 150"/>
                  <a:gd name="T13" fmla="*/ 25 h 38"/>
                  <a:gd name="T14" fmla="*/ 100 w 150"/>
                  <a:gd name="T15" fmla="*/ 17 h 38"/>
                  <a:gd name="T16" fmla="*/ 76 w 150"/>
                  <a:gd name="T17" fmla="*/ 15 h 38"/>
                  <a:gd name="T18" fmla="*/ 46 w 150"/>
                  <a:gd name="T19" fmla="*/ 18 h 38"/>
                  <a:gd name="T20" fmla="*/ 24 w 150"/>
                  <a:gd name="T21" fmla="*/ 26 h 38"/>
                  <a:gd name="T22" fmla="*/ 14 w 150"/>
                  <a:gd name="T23" fmla="*/ 30 h 38"/>
                  <a:gd name="T24" fmla="*/ 0 w 150"/>
                  <a:gd name="T25" fmla="*/ 38 h 38"/>
                  <a:gd name="T26" fmla="*/ 0 w 150"/>
                  <a:gd name="T27" fmla="*/ 28 h 38"/>
                  <a:gd name="T28" fmla="*/ 20 w 150"/>
                  <a:gd name="T29" fmla="*/ 15 h 38"/>
                  <a:gd name="T30" fmla="*/ 39 w 150"/>
                  <a:gd name="T31" fmla="*/ 6 h 38"/>
                  <a:gd name="T32" fmla="*/ 57 w 150"/>
                  <a:gd name="T33" fmla="*/ 1 h 38"/>
                  <a:gd name="T34" fmla="*/ 76 w 150"/>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38">
                    <a:moveTo>
                      <a:pt x="76" y="0"/>
                    </a:moveTo>
                    <a:lnTo>
                      <a:pt x="95" y="2"/>
                    </a:lnTo>
                    <a:lnTo>
                      <a:pt x="116" y="8"/>
                    </a:lnTo>
                    <a:lnTo>
                      <a:pt x="133" y="17"/>
                    </a:lnTo>
                    <a:lnTo>
                      <a:pt x="150" y="28"/>
                    </a:lnTo>
                    <a:lnTo>
                      <a:pt x="150" y="38"/>
                    </a:lnTo>
                    <a:lnTo>
                      <a:pt x="125" y="25"/>
                    </a:lnTo>
                    <a:lnTo>
                      <a:pt x="100" y="17"/>
                    </a:lnTo>
                    <a:lnTo>
                      <a:pt x="76" y="15"/>
                    </a:lnTo>
                    <a:lnTo>
                      <a:pt x="46" y="18"/>
                    </a:lnTo>
                    <a:lnTo>
                      <a:pt x="24" y="26"/>
                    </a:lnTo>
                    <a:lnTo>
                      <a:pt x="14" y="30"/>
                    </a:lnTo>
                    <a:lnTo>
                      <a:pt x="0" y="38"/>
                    </a:lnTo>
                    <a:lnTo>
                      <a:pt x="0" y="28"/>
                    </a:lnTo>
                    <a:lnTo>
                      <a:pt x="20" y="15"/>
                    </a:lnTo>
                    <a:lnTo>
                      <a:pt x="39" y="6"/>
                    </a:lnTo>
                    <a:lnTo>
                      <a:pt x="57" y="1"/>
                    </a:lnTo>
                    <a:lnTo>
                      <a:pt x="7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981"/>
              <p:cNvSpPr>
                <a:spLocks/>
              </p:cNvSpPr>
              <p:nvPr/>
            </p:nvSpPr>
            <p:spPr bwMode="auto">
              <a:xfrm>
                <a:off x="4638" y="2033"/>
                <a:ext cx="47" cy="58"/>
              </a:xfrm>
              <a:custGeom>
                <a:avLst/>
                <a:gdLst>
                  <a:gd name="T0" fmla="*/ 0 w 94"/>
                  <a:gd name="T1" fmla="*/ 0 h 117"/>
                  <a:gd name="T2" fmla="*/ 94 w 94"/>
                  <a:gd name="T3" fmla="*/ 0 h 117"/>
                  <a:gd name="T4" fmla="*/ 94 w 94"/>
                  <a:gd name="T5" fmla="*/ 14 h 117"/>
                  <a:gd name="T6" fmla="*/ 55 w 94"/>
                  <a:gd name="T7" fmla="*/ 14 h 117"/>
                  <a:gd name="T8" fmla="*/ 55 w 94"/>
                  <a:gd name="T9" fmla="*/ 117 h 117"/>
                  <a:gd name="T10" fmla="*/ 39 w 94"/>
                  <a:gd name="T11" fmla="*/ 117 h 117"/>
                  <a:gd name="T12" fmla="*/ 39 w 94"/>
                  <a:gd name="T13" fmla="*/ 14 h 117"/>
                  <a:gd name="T14" fmla="*/ 0 w 94"/>
                  <a:gd name="T15" fmla="*/ 14 h 117"/>
                  <a:gd name="T16" fmla="*/ 0 w 94"/>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7">
                    <a:moveTo>
                      <a:pt x="0" y="0"/>
                    </a:moveTo>
                    <a:lnTo>
                      <a:pt x="94" y="0"/>
                    </a:lnTo>
                    <a:lnTo>
                      <a:pt x="94" y="14"/>
                    </a:lnTo>
                    <a:lnTo>
                      <a:pt x="55" y="14"/>
                    </a:lnTo>
                    <a:lnTo>
                      <a:pt x="55" y="117"/>
                    </a:lnTo>
                    <a:lnTo>
                      <a:pt x="39" y="117"/>
                    </a:lnTo>
                    <a:lnTo>
                      <a:pt x="39"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982"/>
              <p:cNvSpPr>
                <a:spLocks noEditPoints="1"/>
              </p:cNvSpPr>
              <p:nvPr/>
            </p:nvSpPr>
            <p:spPr bwMode="auto">
              <a:xfrm>
                <a:off x="4693" y="2033"/>
                <a:ext cx="7" cy="58"/>
              </a:xfrm>
              <a:custGeom>
                <a:avLst/>
                <a:gdLst>
                  <a:gd name="T0" fmla="*/ 0 w 16"/>
                  <a:gd name="T1" fmla="*/ 32 h 117"/>
                  <a:gd name="T2" fmla="*/ 16 w 16"/>
                  <a:gd name="T3" fmla="*/ 32 h 117"/>
                  <a:gd name="T4" fmla="*/ 16 w 16"/>
                  <a:gd name="T5" fmla="*/ 117 h 117"/>
                  <a:gd name="T6" fmla="*/ 0 w 16"/>
                  <a:gd name="T7" fmla="*/ 117 h 117"/>
                  <a:gd name="T8" fmla="*/ 0 w 16"/>
                  <a:gd name="T9" fmla="*/ 32 h 117"/>
                  <a:gd name="T10" fmla="*/ 0 w 16"/>
                  <a:gd name="T11" fmla="*/ 0 h 117"/>
                  <a:gd name="T12" fmla="*/ 16 w 16"/>
                  <a:gd name="T13" fmla="*/ 0 h 117"/>
                  <a:gd name="T14" fmla="*/ 16 w 16"/>
                  <a:gd name="T15" fmla="*/ 16 h 117"/>
                  <a:gd name="T16" fmla="*/ 0 w 16"/>
                  <a:gd name="T17" fmla="*/ 16 h 117"/>
                  <a:gd name="T18" fmla="*/ 0 w 16"/>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7">
                    <a:moveTo>
                      <a:pt x="0" y="32"/>
                    </a:moveTo>
                    <a:lnTo>
                      <a:pt x="16" y="32"/>
                    </a:lnTo>
                    <a:lnTo>
                      <a:pt x="16" y="117"/>
                    </a:lnTo>
                    <a:lnTo>
                      <a:pt x="0" y="117"/>
                    </a:lnTo>
                    <a:lnTo>
                      <a:pt x="0" y="32"/>
                    </a:lnTo>
                    <a:close/>
                    <a:moveTo>
                      <a:pt x="0" y="0"/>
                    </a:moveTo>
                    <a:lnTo>
                      <a:pt x="16" y="0"/>
                    </a:lnTo>
                    <a:lnTo>
                      <a:pt x="16"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983"/>
              <p:cNvSpPr>
                <a:spLocks/>
              </p:cNvSpPr>
              <p:nvPr/>
            </p:nvSpPr>
            <p:spPr bwMode="auto">
              <a:xfrm>
                <a:off x="4710" y="2048"/>
                <a:ext cx="58" cy="43"/>
              </a:xfrm>
              <a:custGeom>
                <a:avLst/>
                <a:gdLst>
                  <a:gd name="T0" fmla="*/ 41 w 117"/>
                  <a:gd name="T1" fmla="*/ 0 h 86"/>
                  <a:gd name="T2" fmla="*/ 46 w 117"/>
                  <a:gd name="T3" fmla="*/ 0 h 86"/>
                  <a:gd name="T4" fmla="*/ 52 w 117"/>
                  <a:gd name="T5" fmla="*/ 1 h 86"/>
                  <a:gd name="T6" fmla="*/ 55 w 117"/>
                  <a:gd name="T7" fmla="*/ 3 h 86"/>
                  <a:gd name="T8" fmla="*/ 59 w 117"/>
                  <a:gd name="T9" fmla="*/ 7 h 86"/>
                  <a:gd name="T10" fmla="*/ 61 w 117"/>
                  <a:gd name="T11" fmla="*/ 11 h 86"/>
                  <a:gd name="T12" fmla="*/ 64 w 117"/>
                  <a:gd name="T13" fmla="*/ 15 h 86"/>
                  <a:gd name="T14" fmla="*/ 71 w 117"/>
                  <a:gd name="T15" fmla="*/ 7 h 86"/>
                  <a:gd name="T16" fmla="*/ 80 w 117"/>
                  <a:gd name="T17" fmla="*/ 1 h 86"/>
                  <a:gd name="T18" fmla="*/ 90 w 117"/>
                  <a:gd name="T19" fmla="*/ 0 h 86"/>
                  <a:gd name="T20" fmla="*/ 102 w 117"/>
                  <a:gd name="T21" fmla="*/ 1 h 86"/>
                  <a:gd name="T22" fmla="*/ 110 w 117"/>
                  <a:gd name="T23" fmla="*/ 7 h 86"/>
                  <a:gd name="T24" fmla="*/ 115 w 117"/>
                  <a:gd name="T25" fmla="*/ 15 h 86"/>
                  <a:gd name="T26" fmla="*/ 117 w 117"/>
                  <a:gd name="T27" fmla="*/ 29 h 86"/>
                  <a:gd name="T28" fmla="*/ 117 w 117"/>
                  <a:gd name="T29" fmla="*/ 86 h 86"/>
                  <a:gd name="T30" fmla="*/ 102 w 117"/>
                  <a:gd name="T31" fmla="*/ 86 h 86"/>
                  <a:gd name="T32" fmla="*/ 102 w 117"/>
                  <a:gd name="T33" fmla="*/ 34 h 86"/>
                  <a:gd name="T34" fmla="*/ 102 w 117"/>
                  <a:gd name="T35" fmla="*/ 29 h 86"/>
                  <a:gd name="T36" fmla="*/ 101 w 117"/>
                  <a:gd name="T37" fmla="*/ 24 h 86"/>
                  <a:gd name="T38" fmla="*/ 101 w 117"/>
                  <a:gd name="T39" fmla="*/ 22 h 86"/>
                  <a:gd name="T40" fmla="*/ 99 w 117"/>
                  <a:gd name="T41" fmla="*/ 18 h 86"/>
                  <a:gd name="T42" fmla="*/ 95 w 117"/>
                  <a:gd name="T43" fmla="*/ 15 h 86"/>
                  <a:gd name="T44" fmla="*/ 91 w 117"/>
                  <a:gd name="T45" fmla="*/ 13 h 86"/>
                  <a:gd name="T46" fmla="*/ 87 w 117"/>
                  <a:gd name="T47" fmla="*/ 13 h 86"/>
                  <a:gd name="T48" fmla="*/ 81 w 117"/>
                  <a:gd name="T49" fmla="*/ 14 h 86"/>
                  <a:gd name="T50" fmla="*/ 76 w 117"/>
                  <a:gd name="T51" fmla="*/ 15 h 86"/>
                  <a:gd name="T52" fmla="*/ 72 w 117"/>
                  <a:gd name="T53" fmla="*/ 19 h 86"/>
                  <a:gd name="T54" fmla="*/ 68 w 117"/>
                  <a:gd name="T55" fmla="*/ 26 h 86"/>
                  <a:gd name="T56" fmla="*/ 66 w 117"/>
                  <a:gd name="T57" fmla="*/ 37 h 86"/>
                  <a:gd name="T58" fmla="*/ 66 w 117"/>
                  <a:gd name="T59" fmla="*/ 86 h 86"/>
                  <a:gd name="T60" fmla="*/ 51 w 117"/>
                  <a:gd name="T61" fmla="*/ 86 h 86"/>
                  <a:gd name="T62" fmla="*/ 51 w 117"/>
                  <a:gd name="T63" fmla="*/ 32 h 86"/>
                  <a:gd name="T64" fmla="*/ 51 w 117"/>
                  <a:gd name="T65" fmla="*/ 26 h 86"/>
                  <a:gd name="T66" fmla="*/ 49 w 117"/>
                  <a:gd name="T67" fmla="*/ 22 h 86"/>
                  <a:gd name="T68" fmla="*/ 47 w 117"/>
                  <a:gd name="T69" fmla="*/ 18 h 86"/>
                  <a:gd name="T70" fmla="*/ 45 w 117"/>
                  <a:gd name="T71" fmla="*/ 15 h 86"/>
                  <a:gd name="T72" fmla="*/ 41 w 117"/>
                  <a:gd name="T73" fmla="*/ 13 h 86"/>
                  <a:gd name="T74" fmla="*/ 36 w 117"/>
                  <a:gd name="T75" fmla="*/ 13 h 86"/>
                  <a:gd name="T76" fmla="*/ 30 w 117"/>
                  <a:gd name="T77" fmla="*/ 14 h 86"/>
                  <a:gd name="T78" fmla="*/ 25 w 117"/>
                  <a:gd name="T79" fmla="*/ 16 h 86"/>
                  <a:gd name="T80" fmla="*/ 22 w 117"/>
                  <a:gd name="T81" fmla="*/ 19 h 86"/>
                  <a:gd name="T82" fmla="*/ 19 w 117"/>
                  <a:gd name="T83" fmla="*/ 22 h 86"/>
                  <a:gd name="T84" fmla="*/ 18 w 117"/>
                  <a:gd name="T85" fmla="*/ 25 h 86"/>
                  <a:gd name="T86" fmla="*/ 17 w 117"/>
                  <a:gd name="T87" fmla="*/ 30 h 86"/>
                  <a:gd name="T88" fmla="*/ 16 w 117"/>
                  <a:gd name="T89" fmla="*/ 36 h 86"/>
                  <a:gd name="T90" fmla="*/ 16 w 117"/>
                  <a:gd name="T91" fmla="*/ 43 h 86"/>
                  <a:gd name="T92" fmla="*/ 16 w 117"/>
                  <a:gd name="T93" fmla="*/ 86 h 86"/>
                  <a:gd name="T94" fmla="*/ 0 w 117"/>
                  <a:gd name="T95" fmla="*/ 86 h 86"/>
                  <a:gd name="T96" fmla="*/ 0 w 117"/>
                  <a:gd name="T97" fmla="*/ 1 h 86"/>
                  <a:gd name="T98" fmla="*/ 16 w 117"/>
                  <a:gd name="T99" fmla="*/ 1 h 86"/>
                  <a:gd name="T100" fmla="*/ 16 w 117"/>
                  <a:gd name="T101" fmla="*/ 14 h 86"/>
                  <a:gd name="T102" fmla="*/ 18 w 117"/>
                  <a:gd name="T103" fmla="*/ 10 h 86"/>
                  <a:gd name="T104" fmla="*/ 21 w 117"/>
                  <a:gd name="T105" fmla="*/ 7 h 86"/>
                  <a:gd name="T106" fmla="*/ 25 w 117"/>
                  <a:gd name="T107" fmla="*/ 3 h 86"/>
                  <a:gd name="T108" fmla="*/ 30 w 117"/>
                  <a:gd name="T109" fmla="*/ 1 h 86"/>
                  <a:gd name="T110" fmla="*/ 35 w 117"/>
                  <a:gd name="T111" fmla="*/ 0 h 86"/>
                  <a:gd name="T112" fmla="*/ 41 w 11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86">
                    <a:moveTo>
                      <a:pt x="41" y="0"/>
                    </a:moveTo>
                    <a:lnTo>
                      <a:pt x="46" y="0"/>
                    </a:lnTo>
                    <a:lnTo>
                      <a:pt x="52" y="1"/>
                    </a:lnTo>
                    <a:lnTo>
                      <a:pt x="55" y="3"/>
                    </a:lnTo>
                    <a:lnTo>
                      <a:pt x="59" y="7"/>
                    </a:lnTo>
                    <a:lnTo>
                      <a:pt x="61" y="11"/>
                    </a:lnTo>
                    <a:lnTo>
                      <a:pt x="64" y="15"/>
                    </a:lnTo>
                    <a:lnTo>
                      <a:pt x="71" y="7"/>
                    </a:lnTo>
                    <a:lnTo>
                      <a:pt x="80" y="1"/>
                    </a:lnTo>
                    <a:lnTo>
                      <a:pt x="90" y="0"/>
                    </a:lnTo>
                    <a:lnTo>
                      <a:pt x="102" y="1"/>
                    </a:lnTo>
                    <a:lnTo>
                      <a:pt x="110" y="7"/>
                    </a:lnTo>
                    <a:lnTo>
                      <a:pt x="115" y="15"/>
                    </a:lnTo>
                    <a:lnTo>
                      <a:pt x="117" y="29"/>
                    </a:lnTo>
                    <a:lnTo>
                      <a:pt x="117" y="86"/>
                    </a:lnTo>
                    <a:lnTo>
                      <a:pt x="102" y="86"/>
                    </a:lnTo>
                    <a:lnTo>
                      <a:pt x="102" y="34"/>
                    </a:lnTo>
                    <a:lnTo>
                      <a:pt x="102" y="29"/>
                    </a:lnTo>
                    <a:lnTo>
                      <a:pt x="101" y="24"/>
                    </a:lnTo>
                    <a:lnTo>
                      <a:pt x="101" y="22"/>
                    </a:lnTo>
                    <a:lnTo>
                      <a:pt x="99" y="18"/>
                    </a:lnTo>
                    <a:lnTo>
                      <a:pt x="95" y="15"/>
                    </a:lnTo>
                    <a:lnTo>
                      <a:pt x="91" y="13"/>
                    </a:lnTo>
                    <a:lnTo>
                      <a:pt x="87" y="13"/>
                    </a:lnTo>
                    <a:lnTo>
                      <a:pt x="81" y="14"/>
                    </a:lnTo>
                    <a:lnTo>
                      <a:pt x="76" y="15"/>
                    </a:lnTo>
                    <a:lnTo>
                      <a:pt x="72" y="19"/>
                    </a:lnTo>
                    <a:lnTo>
                      <a:pt x="68" y="26"/>
                    </a:lnTo>
                    <a:lnTo>
                      <a:pt x="66" y="37"/>
                    </a:lnTo>
                    <a:lnTo>
                      <a:pt x="66" y="86"/>
                    </a:lnTo>
                    <a:lnTo>
                      <a:pt x="51" y="86"/>
                    </a:lnTo>
                    <a:lnTo>
                      <a:pt x="51" y="32"/>
                    </a:lnTo>
                    <a:lnTo>
                      <a:pt x="51" y="26"/>
                    </a:lnTo>
                    <a:lnTo>
                      <a:pt x="49" y="22"/>
                    </a:lnTo>
                    <a:lnTo>
                      <a:pt x="47" y="18"/>
                    </a:lnTo>
                    <a:lnTo>
                      <a:pt x="45" y="15"/>
                    </a:lnTo>
                    <a:lnTo>
                      <a:pt x="41" y="13"/>
                    </a:lnTo>
                    <a:lnTo>
                      <a:pt x="36" y="13"/>
                    </a:lnTo>
                    <a:lnTo>
                      <a:pt x="30" y="14"/>
                    </a:lnTo>
                    <a:lnTo>
                      <a:pt x="25" y="16"/>
                    </a:lnTo>
                    <a:lnTo>
                      <a:pt x="22" y="19"/>
                    </a:lnTo>
                    <a:lnTo>
                      <a:pt x="19" y="22"/>
                    </a:lnTo>
                    <a:lnTo>
                      <a:pt x="18" y="25"/>
                    </a:lnTo>
                    <a:lnTo>
                      <a:pt x="17" y="30"/>
                    </a:lnTo>
                    <a:lnTo>
                      <a:pt x="16" y="36"/>
                    </a:lnTo>
                    <a:lnTo>
                      <a:pt x="16" y="43"/>
                    </a:lnTo>
                    <a:lnTo>
                      <a:pt x="16" y="86"/>
                    </a:lnTo>
                    <a:lnTo>
                      <a:pt x="0" y="86"/>
                    </a:lnTo>
                    <a:lnTo>
                      <a:pt x="0" y="1"/>
                    </a:lnTo>
                    <a:lnTo>
                      <a:pt x="16" y="1"/>
                    </a:lnTo>
                    <a:lnTo>
                      <a:pt x="16" y="14"/>
                    </a:lnTo>
                    <a:lnTo>
                      <a:pt x="18" y="10"/>
                    </a:lnTo>
                    <a:lnTo>
                      <a:pt x="21" y="7"/>
                    </a:lnTo>
                    <a:lnTo>
                      <a:pt x="25" y="3"/>
                    </a:lnTo>
                    <a:lnTo>
                      <a:pt x="30" y="1"/>
                    </a:lnTo>
                    <a:lnTo>
                      <a:pt x="35"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984"/>
              <p:cNvSpPr>
                <a:spLocks noEditPoints="1"/>
              </p:cNvSpPr>
              <p:nvPr/>
            </p:nvSpPr>
            <p:spPr bwMode="auto">
              <a:xfrm>
                <a:off x="4776" y="2048"/>
                <a:ext cx="40" cy="44"/>
              </a:xfrm>
              <a:custGeom>
                <a:avLst/>
                <a:gdLst>
                  <a:gd name="T0" fmla="*/ 39 w 78"/>
                  <a:gd name="T1" fmla="*/ 13 h 88"/>
                  <a:gd name="T2" fmla="*/ 34 w 78"/>
                  <a:gd name="T3" fmla="*/ 14 h 88"/>
                  <a:gd name="T4" fmla="*/ 27 w 78"/>
                  <a:gd name="T5" fmla="*/ 15 h 88"/>
                  <a:gd name="T6" fmla="*/ 23 w 78"/>
                  <a:gd name="T7" fmla="*/ 19 h 88"/>
                  <a:gd name="T8" fmla="*/ 19 w 78"/>
                  <a:gd name="T9" fmla="*/ 23 h 88"/>
                  <a:gd name="T10" fmla="*/ 16 w 78"/>
                  <a:gd name="T11" fmla="*/ 27 h 88"/>
                  <a:gd name="T12" fmla="*/ 15 w 78"/>
                  <a:gd name="T13" fmla="*/ 34 h 88"/>
                  <a:gd name="T14" fmla="*/ 63 w 78"/>
                  <a:gd name="T15" fmla="*/ 34 h 88"/>
                  <a:gd name="T16" fmla="*/ 62 w 78"/>
                  <a:gd name="T17" fmla="*/ 29 h 88"/>
                  <a:gd name="T18" fmla="*/ 60 w 78"/>
                  <a:gd name="T19" fmla="*/ 24 h 88"/>
                  <a:gd name="T20" fmla="*/ 58 w 78"/>
                  <a:gd name="T21" fmla="*/ 20 h 88"/>
                  <a:gd name="T22" fmla="*/ 49 w 78"/>
                  <a:gd name="T23" fmla="*/ 15 h 88"/>
                  <a:gd name="T24" fmla="*/ 39 w 78"/>
                  <a:gd name="T25" fmla="*/ 13 h 88"/>
                  <a:gd name="T26" fmla="*/ 39 w 78"/>
                  <a:gd name="T27" fmla="*/ 0 h 88"/>
                  <a:gd name="T28" fmla="*/ 50 w 78"/>
                  <a:gd name="T29" fmla="*/ 1 h 88"/>
                  <a:gd name="T30" fmla="*/ 60 w 78"/>
                  <a:gd name="T31" fmla="*/ 4 h 88"/>
                  <a:gd name="T32" fmla="*/ 67 w 78"/>
                  <a:gd name="T33" fmla="*/ 11 h 88"/>
                  <a:gd name="T34" fmla="*/ 73 w 78"/>
                  <a:gd name="T35" fmla="*/ 20 h 88"/>
                  <a:gd name="T36" fmla="*/ 76 w 78"/>
                  <a:gd name="T37" fmla="*/ 31 h 88"/>
                  <a:gd name="T38" fmla="*/ 78 w 78"/>
                  <a:gd name="T39" fmla="*/ 44 h 88"/>
                  <a:gd name="T40" fmla="*/ 78 w 78"/>
                  <a:gd name="T41" fmla="*/ 45 h 88"/>
                  <a:gd name="T42" fmla="*/ 78 w 78"/>
                  <a:gd name="T43" fmla="*/ 47 h 88"/>
                  <a:gd name="T44" fmla="*/ 15 w 78"/>
                  <a:gd name="T45" fmla="*/ 47 h 88"/>
                  <a:gd name="T46" fmla="*/ 17 w 78"/>
                  <a:gd name="T47" fmla="*/ 59 h 88"/>
                  <a:gd name="T48" fmla="*/ 23 w 78"/>
                  <a:gd name="T49" fmla="*/ 67 h 88"/>
                  <a:gd name="T50" fmla="*/ 27 w 78"/>
                  <a:gd name="T51" fmla="*/ 70 h 88"/>
                  <a:gd name="T52" fmla="*/ 31 w 78"/>
                  <a:gd name="T53" fmla="*/ 72 h 88"/>
                  <a:gd name="T54" fmla="*/ 36 w 78"/>
                  <a:gd name="T55" fmla="*/ 73 h 88"/>
                  <a:gd name="T56" fmla="*/ 40 w 78"/>
                  <a:gd name="T57" fmla="*/ 74 h 88"/>
                  <a:gd name="T58" fmla="*/ 46 w 78"/>
                  <a:gd name="T59" fmla="*/ 73 h 88"/>
                  <a:gd name="T60" fmla="*/ 50 w 78"/>
                  <a:gd name="T61" fmla="*/ 72 h 88"/>
                  <a:gd name="T62" fmla="*/ 53 w 78"/>
                  <a:gd name="T63" fmla="*/ 71 h 88"/>
                  <a:gd name="T64" fmla="*/ 58 w 78"/>
                  <a:gd name="T65" fmla="*/ 68 h 88"/>
                  <a:gd name="T66" fmla="*/ 60 w 78"/>
                  <a:gd name="T67" fmla="*/ 65 h 88"/>
                  <a:gd name="T68" fmla="*/ 62 w 78"/>
                  <a:gd name="T69" fmla="*/ 60 h 88"/>
                  <a:gd name="T70" fmla="*/ 77 w 78"/>
                  <a:gd name="T71" fmla="*/ 62 h 88"/>
                  <a:gd name="T72" fmla="*/ 73 w 78"/>
                  <a:gd name="T73" fmla="*/ 73 h 88"/>
                  <a:gd name="T74" fmla="*/ 64 w 78"/>
                  <a:gd name="T75" fmla="*/ 81 h 88"/>
                  <a:gd name="T76" fmla="*/ 53 w 78"/>
                  <a:gd name="T77" fmla="*/ 86 h 88"/>
                  <a:gd name="T78" fmla="*/ 40 w 78"/>
                  <a:gd name="T79" fmla="*/ 88 h 88"/>
                  <a:gd name="T80" fmla="*/ 29 w 78"/>
                  <a:gd name="T81" fmla="*/ 86 h 88"/>
                  <a:gd name="T82" fmla="*/ 19 w 78"/>
                  <a:gd name="T83" fmla="*/ 83 h 88"/>
                  <a:gd name="T84" fmla="*/ 11 w 78"/>
                  <a:gd name="T85" fmla="*/ 77 h 88"/>
                  <a:gd name="T86" fmla="*/ 5 w 78"/>
                  <a:gd name="T87" fmla="*/ 68 h 88"/>
                  <a:gd name="T88" fmla="*/ 1 w 78"/>
                  <a:gd name="T89" fmla="*/ 57 h 88"/>
                  <a:gd name="T90" fmla="*/ 0 w 78"/>
                  <a:gd name="T91" fmla="*/ 45 h 88"/>
                  <a:gd name="T92" fmla="*/ 1 w 78"/>
                  <a:gd name="T93" fmla="*/ 32 h 88"/>
                  <a:gd name="T94" fmla="*/ 5 w 78"/>
                  <a:gd name="T95" fmla="*/ 20 h 88"/>
                  <a:gd name="T96" fmla="*/ 11 w 78"/>
                  <a:gd name="T97" fmla="*/ 11 h 88"/>
                  <a:gd name="T98" fmla="*/ 19 w 78"/>
                  <a:gd name="T99" fmla="*/ 4 h 88"/>
                  <a:gd name="T100" fmla="*/ 28 w 78"/>
                  <a:gd name="T101" fmla="*/ 1 h 88"/>
                  <a:gd name="T102" fmla="*/ 39 w 78"/>
                  <a:gd name="T10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88">
                    <a:moveTo>
                      <a:pt x="39" y="13"/>
                    </a:moveTo>
                    <a:lnTo>
                      <a:pt x="34" y="14"/>
                    </a:lnTo>
                    <a:lnTo>
                      <a:pt x="27" y="15"/>
                    </a:lnTo>
                    <a:lnTo>
                      <a:pt x="23" y="19"/>
                    </a:lnTo>
                    <a:lnTo>
                      <a:pt x="19" y="23"/>
                    </a:lnTo>
                    <a:lnTo>
                      <a:pt x="16" y="27"/>
                    </a:lnTo>
                    <a:lnTo>
                      <a:pt x="15" y="34"/>
                    </a:lnTo>
                    <a:lnTo>
                      <a:pt x="63" y="34"/>
                    </a:lnTo>
                    <a:lnTo>
                      <a:pt x="62" y="29"/>
                    </a:lnTo>
                    <a:lnTo>
                      <a:pt x="60" y="24"/>
                    </a:lnTo>
                    <a:lnTo>
                      <a:pt x="58" y="20"/>
                    </a:lnTo>
                    <a:lnTo>
                      <a:pt x="49" y="15"/>
                    </a:lnTo>
                    <a:lnTo>
                      <a:pt x="39" y="13"/>
                    </a:lnTo>
                    <a:close/>
                    <a:moveTo>
                      <a:pt x="39" y="0"/>
                    </a:moveTo>
                    <a:lnTo>
                      <a:pt x="50" y="1"/>
                    </a:lnTo>
                    <a:lnTo>
                      <a:pt x="60" y="4"/>
                    </a:lnTo>
                    <a:lnTo>
                      <a:pt x="67" y="11"/>
                    </a:lnTo>
                    <a:lnTo>
                      <a:pt x="73" y="20"/>
                    </a:lnTo>
                    <a:lnTo>
                      <a:pt x="76" y="31"/>
                    </a:lnTo>
                    <a:lnTo>
                      <a:pt x="78" y="44"/>
                    </a:lnTo>
                    <a:lnTo>
                      <a:pt x="78" y="45"/>
                    </a:lnTo>
                    <a:lnTo>
                      <a:pt x="78" y="47"/>
                    </a:lnTo>
                    <a:lnTo>
                      <a:pt x="15" y="47"/>
                    </a:lnTo>
                    <a:lnTo>
                      <a:pt x="17" y="59"/>
                    </a:lnTo>
                    <a:lnTo>
                      <a:pt x="23" y="67"/>
                    </a:lnTo>
                    <a:lnTo>
                      <a:pt x="27" y="70"/>
                    </a:lnTo>
                    <a:lnTo>
                      <a:pt x="31" y="72"/>
                    </a:lnTo>
                    <a:lnTo>
                      <a:pt x="36" y="73"/>
                    </a:lnTo>
                    <a:lnTo>
                      <a:pt x="40" y="74"/>
                    </a:lnTo>
                    <a:lnTo>
                      <a:pt x="46" y="73"/>
                    </a:lnTo>
                    <a:lnTo>
                      <a:pt x="50" y="72"/>
                    </a:lnTo>
                    <a:lnTo>
                      <a:pt x="53" y="71"/>
                    </a:lnTo>
                    <a:lnTo>
                      <a:pt x="58" y="68"/>
                    </a:lnTo>
                    <a:lnTo>
                      <a:pt x="60" y="65"/>
                    </a:lnTo>
                    <a:lnTo>
                      <a:pt x="62" y="60"/>
                    </a:lnTo>
                    <a:lnTo>
                      <a:pt x="77" y="62"/>
                    </a:lnTo>
                    <a:lnTo>
                      <a:pt x="73" y="73"/>
                    </a:lnTo>
                    <a:lnTo>
                      <a:pt x="64" y="81"/>
                    </a:lnTo>
                    <a:lnTo>
                      <a:pt x="53" y="86"/>
                    </a:lnTo>
                    <a:lnTo>
                      <a:pt x="40" y="88"/>
                    </a:lnTo>
                    <a:lnTo>
                      <a:pt x="29" y="86"/>
                    </a:lnTo>
                    <a:lnTo>
                      <a:pt x="19" y="83"/>
                    </a:lnTo>
                    <a:lnTo>
                      <a:pt x="11" y="77"/>
                    </a:lnTo>
                    <a:lnTo>
                      <a:pt x="5" y="68"/>
                    </a:lnTo>
                    <a:lnTo>
                      <a:pt x="1" y="57"/>
                    </a:lnTo>
                    <a:lnTo>
                      <a:pt x="0" y="45"/>
                    </a:lnTo>
                    <a:lnTo>
                      <a:pt x="1" y="32"/>
                    </a:lnTo>
                    <a:lnTo>
                      <a:pt x="5" y="20"/>
                    </a:lnTo>
                    <a:lnTo>
                      <a:pt x="11" y="11"/>
                    </a:lnTo>
                    <a:lnTo>
                      <a:pt x="19" y="4"/>
                    </a:lnTo>
                    <a:lnTo>
                      <a:pt x="28" y="1"/>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985"/>
              <p:cNvSpPr>
                <a:spLocks/>
              </p:cNvSpPr>
              <p:nvPr/>
            </p:nvSpPr>
            <p:spPr bwMode="auto">
              <a:xfrm>
                <a:off x="4847" y="2033"/>
                <a:ext cx="20" cy="74"/>
              </a:xfrm>
              <a:custGeom>
                <a:avLst/>
                <a:gdLst>
                  <a:gd name="T0" fmla="*/ 28 w 39"/>
                  <a:gd name="T1" fmla="*/ 0 h 149"/>
                  <a:gd name="T2" fmla="*/ 39 w 39"/>
                  <a:gd name="T3" fmla="*/ 0 h 149"/>
                  <a:gd name="T4" fmla="*/ 30 w 39"/>
                  <a:gd name="T5" fmla="*/ 14 h 149"/>
                  <a:gd name="T6" fmla="*/ 26 w 39"/>
                  <a:gd name="T7" fmla="*/ 23 h 149"/>
                  <a:gd name="T8" fmla="*/ 18 w 39"/>
                  <a:gd name="T9" fmla="*/ 45 h 149"/>
                  <a:gd name="T10" fmla="*/ 15 w 39"/>
                  <a:gd name="T11" fmla="*/ 75 h 149"/>
                  <a:gd name="T12" fmla="*/ 17 w 39"/>
                  <a:gd name="T13" fmla="*/ 100 h 149"/>
                  <a:gd name="T14" fmla="*/ 26 w 39"/>
                  <a:gd name="T15" fmla="*/ 124 h 149"/>
                  <a:gd name="T16" fmla="*/ 39 w 39"/>
                  <a:gd name="T17" fmla="*/ 149 h 149"/>
                  <a:gd name="T18" fmla="*/ 28 w 39"/>
                  <a:gd name="T19" fmla="*/ 149 h 149"/>
                  <a:gd name="T20" fmla="*/ 17 w 39"/>
                  <a:gd name="T21" fmla="*/ 134 h 149"/>
                  <a:gd name="T22" fmla="*/ 8 w 39"/>
                  <a:gd name="T23" fmla="*/ 115 h 149"/>
                  <a:gd name="T24" fmla="*/ 2 w 39"/>
                  <a:gd name="T25" fmla="*/ 96 h 149"/>
                  <a:gd name="T26" fmla="*/ 0 w 39"/>
                  <a:gd name="T27" fmla="*/ 75 h 149"/>
                  <a:gd name="T28" fmla="*/ 1 w 39"/>
                  <a:gd name="T29" fmla="*/ 56 h 149"/>
                  <a:gd name="T30" fmla="*/ 6 w 39"/>
                  <a:gd name="T31" fmla="*/ 39 h 149"/>
                  <a:gd name="T32" fmla="*/ 15 w 39"/>
                  <a:gd name="T33" fmla="*/ 20 h 149"/>
                  <a:gd name="T34" fmla="*/ 28 w 39"/>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49">
                    <a:moveTo>
                      <a:pt x="28" y="0"/>
                    </a:moveTo>
                    <a:lnTo>
                      <a:pt x="39" y="0"/>
                    </a:lnTo>
                    <a:lnTo>
                      <a:pt x="30" y="14"/>
                    </a:lnTo>
                    <a:lnTo>
                      <a:pt x="26" y="23"/>
                    </a:lnTo>
                    <a:lnTo>
                      <a:pt x="18" y="45"/>
                    </a:lnTo>
                    <a:lnTo>
                      <a:pt x="15" y="75"/>
                    </a:lnTo>
                    <a:lnTo>
                      <a:pt x="17" y="100"/>
                    </a:lnTo>
                    <a:lnTo>
                      <a:pt x="26" y="124"/>
                    </a:lnTo>
                    <a:lnTo>
                      <a:pt x="39" y="149"/>
                    </a:lnTo>
                    <a:lnTo>
                      <a:pt x="28" y="149"/>
                    </a:lnTo>
                    <a:lnTo>
                      <a:pt x="17" y="134"/>
                    </a:lnTo>
                    <a:lnTo>
                      <a:pt x="8" y="115"/>
                    </a:lnTo>
                    <a:lnTo>
                      <a:pt x="2" y="96"/>
                    </a:lnTo>
                    <a:lnTo>
                      <a:pt x="0" y="75"/>
                    </a:lnTo>
                    <a:lnTo>
                      <a:pt x="1" y="56"/>
                    </a:lnTo>
                    <a:lnTo>
                      <a:pt x="6" y="39"/>
                    </a:lnTo>
                    <a:lnTo>
                      <a:pt x="15" y="20"/>
                    </a:lnTo>
                    <a:lnTo>
                      <a:pt x="2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986"/>
              <p:cNvSpPr>
                <a:spLocks/>
              </p:cNvSpPr>
              <p:nvPr/>
            </p:nvSpPr>
            <p:spPr bwMode="auto">
              <a:xfrm>
                <a:off x="4871" y="2048"/>
                <a:ext cx="35" cy="44"/>
              </a:xfrm>
              <a:custGeom>
                <a:avLst/>
                <a:gdLst>
                  <a:gd name="T0" fmla="*/ 38 w 70"/>
                  <a:gd name="T1" fmla="*/ 0 h 88"/>
                  <a:gd name="T2" fmla="*/ 49 w 70"/>
                  <a:gd name="T3" fmla="*/ 2 h 88"/>
                  <a:gd name="T4" fmla="*/ 57 w 70"/>
                  <a:gd name="T5" fmla="*/ 8 h 88"/>
                  <a:gd name="T6" fmla="*/ 61 w 70"/>
                  <a:gd name="T7" fmla="*/ 14 h 88"/>
                  <a:gd name="T8" fmla="*/ 64 w 70"/>
                  <a:gd name="T9" fmla="*/ 23 h 88"/>
                  <a:gd name="T10" fmla="*/ 48 w 70"/>
                  <a:gd name="T11" fmla="*/ 22 h 88"/>
                  <a:gd name="T12" fmla="*/ 44 w 70"/>
                  <a:gd name="T13" fmla="*/ 16 h 88"/>
                  <a:gd name="T14" fmla="*/ 37 w 70"/>
                  <a:gd name="T15" fmla="*/ 13 h 88"/>
                  <a:gd name="T16" fmla="*/ 27 w 70"/>
                  <a:gd name="T17" fmla="*/ 13 h 88"/>
                  <a:gd name="T18" fmla="*/ 21 w 70"/>
                  <a:gd name="T19" fmla="*/ 16 h 88"/>
                  <a:gd name="T20" fmla="*/ 17 w 70"/>
                  <a:gd name="T21" fmla="*/ 21 h 88"/>
                  <a:gd name="T22" fmla="*/ 17 w 70"/>
                  <a:gd name="T23" fmla="*/ 25 h 88"/>
                  <a:gd name="T24" fmla="*/ 21 w 70"/>
                  <a:gd name="T25" fmla="*/ 30 h 88"/>
                  <a:gd name="T26" fmla="*/ 25 w 70"/>
                  <a:gd name="T27" fmla="*/ 32 h 88"/>
                  <a:gd name="T28" fmla="*/ 34 w 70"/>
                  <a:gd name="T29" fmla="*/ 34 h 88"/>
                  <a:gd name="T30" fmla="*/ 55 w 70"/>
                  <a:gd name="T31" fmla="*/ 41 h 88"/>
                  <a:gd name="T32" fmla="*/ 62 w 70"/>
                  <a:gd name="T33" fmla="*/ 45 h 88"/>
                  <a:gd name="T34" fmla="*/ 68 w 70"/>
                  <a:gd name="T35" fmla="*/ 51 h 88"/>
                  <a:gd name="T36" fmla="*/ 70 w 70"/>
                  <a:gd name="T37" fmla="*/ 60 h 88"/>
                  <a:gd name="T38" fmla="*/ 68 w 70"/>
                  <a:gd name="T39" fmla="*/ 70 h 88"/>
                  <a:gd name="T40" fmla="*/ 62 w 70"/>
                  <a:gd name="T41" fmla="*/ 79 h 88"/>
                  <a:gd name="T42" fmla="*/ 53 w 70"/>
                  <a:gd name="T43" fmla="*/ 84 h 88"/>
                  <a:gd name="T44" fmla="*/ 36 w 70"/>
                  <a:gd name="T45" fmla="*/ 88 h 88"/>
                  <a:gd name="T46" fmla="*/ 11 w 70"/>
                  <a:gd name="T47" fmla="*/ 81 h 88"/>
                  <a:gd name="T48" fmla="*/ 0 w 70"/>
                  <a:gd name="T49" fmla="*/ 60 h 88"/>
                  <a:gd name="T50" fmla="*/ 16 w 70"/>
                  <a:gd name="T51" fmla="*/ 63 h 88"/>
                  <a:gd name="T52" fmla="*/ 22 w 70"/>
                  <a:gd name="T53" fmla="*/ 70 h 88"/>
                  <a:gd name="T54" fmla="*/ 30 w 70"/>
                  <a:gd name="T55" fmla="*/ 73 h 88"/>
                  <a:gd name="T56" fmla="*/ 41 w 70"/>
                  <a:gd name="T57" fmla="*/ 73 h 88"/>
                  <a:gd name="T58" fmla="*/ 49 w 70"/>
                  <a:gd name="T59" fmla="*/ 71 h 88"/>
                  <a:gd name="T60" fmla="*/ 53 w 70"/>
                  <a:gd name="T61" fmla="*/ 66 h 88"/>
                  <a:gd name="T62" fmla="*/ 53 w 70"/>
                  <a:gd name="T63" fmla="*/ 59 h 88"/>
                  <a:gd name="T64" fmla="*/ 49 w 70"/>
                  <a:gd name="T65" fmla="*/ 56 h 88"/>
                  <a:gd name="T66" fmla="*/ 40 w 70"/>
                  <a:gd name="T67" fmla="*/ 53 h 88"/>
                  <a:gd name="T68" fmla="*/ 23 w 70"/>
                  <a:gd name="T69" fmla="*/ 47 h 88"/>
                  <a:gd name="T70" fmla="*/ 11 w 70"/>
                  <a:gd name="T71" fmla="*/ 42 h 88"/>
                  <a:gd name="T72" fmla="*/ 4 w 70"/>
                  <a:gd name="T73" fmla="*/ 36 h 88"/>
                  <a:gd name="T74" fmla="*/ 1 w 70"/>
                  <a:gd name="T75" fmla="*/ 24 h 88"/>
                  <a:gd name="T76" fmla="*/ 4 w 70"/>
                  <a:gd name="T77" fmla="*/ 13 h 88"/>
                  <a:gd name="T78" fmla="*/ 11 w 70"/>
                  <a:gd name="T79" fmla="*/ 6 h 88"/>
                  <a:gd name="T80" fmla="*/ 20 w 70"/>
                  <a:gd name="T81" fmla="*/ 1 h 88"/>
                  <a:gd name="T82" fmla="*/ 32 w 70"/>
                  <a:gd name="T8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88">
                    <a:moveTo>
                      <a:pt x="32" y="0"/>
                    </a:moveTo>
                    <a:lnTo>
                      <a:pt x="38" y="0"/>
                    </a:lnTo>
                    <a:lnTo>
                      <a:pt x="44" y="1"/>
                    </a:lnTo>
                    <a:lnTo>
                      <a:pt x="49" y="2"/>
                    </a:lnTo>
                    <a:lnTo>
                      <a:pt x="53" y="4"/>
                    </a:lnTo>
                    <a:lnTo>
                      <a:pt x="57" y="8"/>
                    </a:lnTo>
                    <a:lnTo>
                      <a:pt x="59" y="10"/>
                    </a:lnTo>
                    <a:lnTo>
                      <a:pt x="61" y="14"/>
                    </a:lnTo>
                    <a:lnTo>
                      <a:pt x="63" y="19"/>
                    </a:lnTo>
                    <a:lnTo>
                      <a:pt x="64" y="23"/>
                    </a:lnTo>
                    <a:lnTo>
                      <a:pt x="49" y="25"/>
                    </a:lnTo>
                    <a:lnTo>
                      <a:pt x="48" y="22"/>
                    </a:lnTo>
                    <a:lnTo>
                      <a:pt x="47" y="19"/>
                    </a:lnTo>
                    <a:lnTo>
                      <a:pt x="44" y="16"/>
                    </a:lnTo>
                    <a:lnTo>
                      <a:pt x="41" y="14"/>
                    </a:lnTo>
                    <a:lnTo>
                      <a:pt x="37" y="13"/>
                    </a:lnTo>
                    <a:lnTo>
                      <a:pt x="33" y="13"/>
                    </a:lnTo>
                    <a:lnTo>
                      <a:pt x="27" y="13"/>
                    </a:lnTo>
                    <a:lnTo>
                      <a:pt x="24" y="14"/>
                    </a:lnTo>
                    <a:lnTo>
                      <a:pt x="21" y="16"/>
                    </a:lnTo>
                    <a:lnTo>
                      <a:pt x="18" y="18"/>
                    </a:lnTo>
                    <a:lnTo>
                      <a:pt x="17" y="21"/>
                    </a:lnTo>
                    <a:lnTo>
                      <a:pt x="16" y="23"/>
                    </a:lnTo>
                    <a:lnTo>
                      <a:pt x="17" y="25"/>
                    </a:lnTo>
                    <a:lnTo>
                      <a:pt x="18" y="27"/>
                    </a:lnTo>
                    <a:lnTo>
                      <a:pt x="21" y="30"/>
                    </a:lnTo>
                    <a:lnTo>
                      <a:pt x="23" y="31"/>
                    </a:lnTo>
                    <a:lnTo>
                      <a:pt x="25" y="32"/>
                    </a:lnTo>
                    <a:lnTo>
                      <a:pt x="29" y="33"/>
                    </a:lnTo>
                    <a:lnTo>
                      <a:pt x="34" y="34"/>
                    </a:lnTo>
                    <a:lnTo>
                      <a:pt x="46" y="37"/>
                    </a:lnTo>
                    <a:lnTo>
                      <a:pt x="55" y="41"/>
                    </a:lnTo>
                    <a:lnTo>
                      <a:pt x="59" y="43"/>
                    </a:lnTo>
                    <a:lnTo>
                      <a:pt x="62" y="45"/>
                    </a:lnTo>
                    <a:lnTo>
                      <a:pt x="65" y="48"/>
                    </a:lnTo>
                    <a:lnTo>
                      <a:pt x="68" y="51"/>
                    </a:lnTo>
                    <a:lnTo>
                      <a:pt x="69" y="56"/>
                    </a:lnTo>
                    <a:lnTo>
                      <a:pt x="70" y="60"/>
                    </a:lnTo>
                    <a:lnTo>
                      <a:pt x="69" y="66"/>
                    </a:lnTo>
                    <a:lnTo>
                      <a:pt x="68" y="70"/>
                    </a:lnTo>
                    <a:lnTo>
                      <a:pt x="65" y="74"/>
                    </a:lnTo>
                    <a:lnTo>
                      <a:pt x="62" y="79"/>
                    </a:lnTo>
                    <a:lnTo>
                      <a:pt x="58" y="82"/>
                    </a:lnTo>
                    <a:lnTo>
                      <a:pt x="53" y="84"/>
                    </a:lnTo>
                    <a:lnTo>
                      <a:pt x="45" y="86"/>
                    </a:lnTo>
                    <a:lnTo>
                      <a:pt x="36" y="88"/>
                    </a:lnTo>
                    <a:lnTo>
                      <a:pt x="22" y="86"/>
                    </a:lnTo>
                    <a:lnTo>
                      <a:pt x="11" y="81"/>
                    </a:lnTo>
                    <a:lnTo>
                      <a:pt x="3" y="72"/>
                    </a:lnTo>
                    <a:lnTo>
                      <a:pt x="0" y="60"/>
                    </a:lnTo>
                    <a:lnTo>
                      <a:pt x="15" y="59"/>
                    </a:lnTo>
                    <a:lnTo>
                      <a:pt x="16" y="63"/>
                    </a:lnTo>
                    <a:lnTo>
                      <a:pt x="18" y="67"/>
                    </a:lnTo>
                    <a:lnTo>
                      <a:pt x="22" y="70"/>
                    </a:lnTo>
                    <a:lnTo>
                      <a:pt x="25" y="72"/>
                    </a:lnTo>
                    <a:lnTo>
                      <a:pt x="30" y="73"/>
                    </a:lnTo>
                    <a:lnTo>
                      <a:pt x="36" y="74"/>
                    </a:lnTo>
                    <a:lnTo>
                      <a:pt x="41" y="73"/>
                    </a:lnTo>
                    <a:lnTo>
                      <a:pt x="46" y="72"/>
                    </a:lnTo>
                    <a:lnTo>
                      <a:pt x="49" y="71"/>
                    </a:lnTo>
                    <a:lnTo>
                      <a:pt x="52" y="68"/>
                    </a:lnTo>
                    <a:lnTo>
                      <a:pt x="53" y="66"/>
                    </a:lnTo>
                    <a:lnTo>
                      <a:pt x="55" y="62"/>
                    </a:lnTo>
                    <a:lnTo>
                      <a:pt x="53" y="59"/>
                    </a:lnTo>
                    <a:lnTo>
                      <a:pt x="51" y="57"/>
                    </a:lnTo>
                    <a:lnTo>
                      <a:pt x="49" y="56"/>
                    </a:lnTo>
                    <a:lnTo>
                      <a:pt x="46" y="54"/>
                    </a:lnTo>
                    <a:lnTo>
                      <a:pt x="40" y="53"/>
                    </a:lnTo>
                    <a:lnTo>
                      <a:pt x="35" y="51"/>
                    </a:lnTo>
                    <a:lnTo>
                      <a:pt x="23" y="47"/>
                    </a:lnTo>
                    <a:lnTo>
                      <a:pt x="14" y="44"/>
                    </a:lnTo>
                    <a:lnTo>
                      <a:pt x="11" y="42"/>
                    </a:lnTo>
                    <a:lnTo>
                      <a:pt x="8" y="39"/>
                    </a:lnTo>
                    <a:lnTo>
                      <a:pt x="4" y="36"/>
                    </a:lnTo>
                    <a:lnTo>
                      <a:pt x="2" y="31"/>
                    </a:lnTo>
                    <a:lnTo>
                      <a:pt x="1" y="24"/>
                    </a:lnTo>
                    <a:lnTo>
                      <a:pt x="2" y="19"/>
                    </a:lnTo>
                    <a:lnTo>
                      <a:pt x="4" y="13"/>
                    </a:lnTo>
                    <a:lnTo>
                      <a:pt x="6" y="9"/>
                    </a:lnTo>
                    <a:lnTo>
                      <a:pt x="11" y="6"/>
                    </a:lnTo>
                    <a:lnTo>
                      <a:pt x="15" y="3"/>
                    </a:lnTo>
                    <a:lnTo>
                      <a:pt x="20" y="1"/>
                    </a:lnTo>
                    <a:lnTo>
                      <a:pt x="25" y="0"/>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987"/>
              <p:cNvSpPr>
                <a:spLocks/>
              </p:cNvSpPr>
              <p:nvPr/>
            </p:nvSpPr>
            <p:spPr bwMode="auto">
              <a:xfrm>
                <a:off x="4912" y="2033"/>
                <a:ext cx="20" cy="74"/>
              </a:xfrm>
              <a:custGeom>
                <a:avLst/>
                <a:gdLst>
                  <a:gd name="T0" fmla="*/ 0 w 39"/>
                  <a:gd name="T1" fmla="*/ 0 h 149"/>
                  <a:gd name="T2" fmla="*/ 11 w 39"/>
                  <a:gd name="T3" fmla="*/ 0 h 149"/>
                  <a:gd name="T4" fmla="*/ 24 w 39"/>
                  <a:gd name="T5" fmla="*/ 20 h 149"/>
                  <a:gd name="T6" fmla="*/ 33 w 39"/>
                  <a:gd name="T7" fmla="*/ 39 h 149"/>
                  <a:gd name="T8" fmla="*/ 38 w 39"/>
                  <a:gd name="T9" fmla="*/ 56 h 149"/>
                  <a:gd name="T10" fmla="*/ 39 w 39"/>
                  <a:gd name="T11" fmla="*/ 75 h 149"/>
                  <a:gd name="T12" fmla="*/ 37 w 39"/>
                  <a:gd name="T13" fmla="*/ 96 h 149"/>
                  <a:gd name="T14" fmla="*/ 30 w 39"/>
                  <a:gd name="T15" fmla="*/ 115 h 149"/>
                  <a:gd name="T16" fmla="*/ 22 w 39"/>
                  <a:gd name="T17" fmla="*/ 134 h 149"/>
                  <a:gd name="T18" fmla="*/ 11 w 39"/>
                  <a:gd name="T19" fmla="*/ 149 h 149"/>
                  <a:gd name="T20" fmla="*/ 0 w 39"/>
                  <a:gd name="T21" fmla="*/ 149 h 149"/>
                  <a:gd name="T22" fmla="*/ 13 w 39"/>
                  <a:gd name="T23" fmla="*/ 124 h 149"/>
                  <a:gd name="T24" fmla="*/ 22 w 39"/>
                  <a:gd name="T25" fmla="*/ 100 h 149"/>
                  <a:gd name="T26" fmla="*/ 24 w 39"/>
                  <a:gd name="T27" fmla="*/ 75 h 149"/>
                  <a:gd name="T28" fmla="*/ 21 w 39"/>
                  <a:gd name="T29" fmla="*/ 45 h 149"/>
                  <a:gd name="T30" fmla="*/ 13 w 39"/>
                  <a:gd name="T31" fmla="*/ 23 h 149"/>
                  <a:gd name="T32" fmla="*/ 9 w 39"/>
                  <a:gd name="T33" fmla="*/ 14 h 149"/>
                  <a:gd name="T34" fmla="*/ 0 w 39"/>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49">
                    <a:moveTo>
                      <a:pt x="0" y="0"/>
                    </a:moveTo>
                    <a:lnTo>
                      <a:pt x="11" y="0"/>
                    </a:lnTo>
                    <a:lnTo>
                      <a:pt x="24" y="20"/>
                    </a:lnTo>
                    <a:lnTo>
                      <a:pt x="33" y="39"/>
                    </a:lnTo>
                    <a:lnTo>
                      <a:pt x="38" y="56"/>
                    </a:lnTo>
                    <a:lnTo>
                      <a:pt x="39" y="75"/>
                    </a:lnTo>
                    <a:lnTo>
                      <a:pt x="37" y="96"/>
                    </a:lnTo>
                    <a:lnTo>
                      <a:pt x="30" y="115"/>
                    </a:lnTo>
                    <a:lnTo>
                      <a:pt x="22" y="134"/>
                    </a:lnTo>
                    <a:lnTo>
                      <a:pt x="11" y="149"/>
                    </a:lnTo>
                    <a:lnTo>
                      <a:pt x="0" y="149"/>
                    </a:lnTo>
                    <a:lnTo>
                      <a:pt x="13" y="124"/>
                    </a:lnTo>
                    <a:lnTo>
                      <a:pt x="22" y="100"/>
                    </a:lnTo>
                    <a:lnTo>
                      <a:pt x="24" y="75"/>
                    </a:lnTo>
                    <a:lnTo>
                      <a:pt x="21" y="45"/>
                    </a:lnTo>
                    <a:lnTo>
                      <a:pt x="13" y="23"/>
                    </a:lnTo>
                    <a:lnTo>
                      <a:pt x="9"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Box 10"/>
            <p:cNvSpPr txBox="1"/>
            <p:nvPr/>
          </p:nvSpPr>
          <p:spPr>
            <a:xfrm>
              <a:off x="457200" y="577334"/>
              <a:ext cx="3039037" cy="369332"/>
            </a:xfrm>
            <a:prstGeom prst="rect">
              <a:avLst/>
            </a:prstGeom>
            <a:noFill/>
          </p:spPr>
          <p:txBody>
            <a:bodyPr wrap="none" rtlCol="0">
              <a:spAutoFit/>
            </a:bodyPr>
            <a:lstStyle/>
            <a:p>
              <a:r>
                <a:rPr lang="en-US" b="1" dirty="0" smtClean="0">
                  <a:solidFill>
                    <a:srgbClr val="FF0000"/>
                  </a:solidFill>
                </a:rPr>
                <a:t>Nearest</a:t>
              </a:r>
              <a:r>
                <a:rPr lang="en-US" b="1" dirty="0" smtClean="0"/>
                <a:t> policy as initialization</a:t>
              </a:r>
              <a:endParaRPr lang="en-US" b="1" dirty="0"/>
            </a:p>
          </p:txBody>
        </p:sp>
        <p:sp>
          <p:nvSpPr>
            <p:cNvPr id="13" name="TextBox 12"/>
            <p:cNvSpPr txBox="1"/>
            <p:nvPr/>
          </p:nvSpPr>
          <p:spPr>
            <a:xfrm>
              <a:off x="5634103" y="609600"/>
              <a:ext cx="3433697" cy="369332"/>
            </a:xfrm>
            <a:prstGeom prst="rect">
              <a:avLst/>
            </a:prstGeom>
            <a:noFill/>
          </p:spPr>
          <p:txBody>
            <a:bodyPr wrap="none" rtlCol="0">
              <a:spAutoFit/>
            </a:bodyPr>
            <a:lstStyle/>
            <a:p>
              <a:r>
                <a:rPr lang="en-US" b="1" dirty="0" smtClean="0">
                  <a:solidFill>
                    <a:srgbClr val="00B050"/>
                  </a:solidFill>
                </a:rPr>
                <a:t>Our </a:t>
              </a:r>
              <a:r>
                <a:rPr lang="en-US" b="1" dirty="0" err="1" smtClean="0">
                  <a:solidFill>
                    <a:srgbClr val="00B050"/>
                  </a:solidFill>
                </a:rPr>
                <a:t>AgRank</a:t>
              </a:r>
              <a:r>
                <a:rPr lang="en-US" b="1" dirty="0" smtClean="0">
                  <a:solidFill>
                    <a:srgbClr val="00B050"/>
                  </a:solidFill>
                </a:rPr>
                <a:t> </a:t>
              </a:r>
              <a:r>
                <a:rPr lang="en-US" b="1" dirty="0" smtClean="0"/>
                <a:t>policy as initialization</a:t>
              </a:r>
              <a:endParaRPr lang="en-US" b="1" dirty="0"/>
            </a:p>
          </p:txBody>
        </p:sp>
        <p:sp>
          <p:nvSpPr>
            <p:cNvPr id="9" name="Oval 8"/>
            <p:cNvSpPr/>
            <p:nvPr/>
          </p:nvSpPr>
          <p:spPr>
            <a:xfrm>
              <a:off x="2895600" y="2949415"/>
              <a:ext cx="457200" cy="425770"/>
            </a:xfrm>
            <a:prstGeom prst="ellipse">
              <a:avLst/>
            </a:prstGeom>
            <a:solidFill>
              <a:srgbClr val="00B050">
                <a:alpha val="20000"/>
              </a:srgbClr>
            </a:solidFill>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14" name="Oval 13"/>
            <p:cNvSpPr/>
            <p:nvPr/>
          </p:nvSpPr>
          <p:spPr>
            <a:xfrm>
              <a:off x="8534400" y="2927030"/>
              <a:ext cx="457200" cy="425770"/>
            </a:xfrm>
            <a:prstGeom prst="ellipse">
              <a:avLst/>
            </a:prstGeom>
            <a:solidFill>
              <a:srgbClr val="00B050">
                <a:alpha val="20000"/>
              </a:srgbClr>
            </a:solidFill>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17" name="TextBox 16"/>
            <p:cNvSpPr txBox="1"/>
            <p:nvPr/>
          </p:nvSpPr>
          <p:spPr>
            <a:xfrm>
              <a:off x="3543300" y="1140178"/>
              <a:ext cx="21336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t>Initial inter-agent traffics</a:t>
              </a:r>
              <a:endParaRPr lang="en-US" sz="1400" b="1" dirty="0"/>
            </a:p>
          </p:txBody>
        </p:sp>
        <p:cxnSp>
          <p:nvCxnSpPr>
            <p:cNvPr id="19" name="Straight Arrow Connector 18"/>
            <p:cNvCxnSpPr>
              <a:stCxn id="17" idx="1"/>
            </p:cNvCxnSpPr>
            <p:nvPr/>
          </p:nvCxnSpPr>
          <p:spPr>
            <a:xfrm flipH="1">
              <a:off x="1143000" y="1294067"/>
              <a:ext cx="2400300" cy="1077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17" idx="3"/>
            </p:cNvCxnSpPr>
            <p:nvPr/>
          </p:nvCxnSpPr>
          <p:spPr>
            <a:xfrm>
              <a:off x="5676900" y="1294067"/>
              <a:ext cx="723900" cy="2601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3787687" y="2227790"/>
              <a:ext cx="1644826"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 22 vs. ~16</a:t>
              </a:r>
              <a:endParaRPr lang="en-US" sz="2000" b="1" dirty="0"/>
            </a:p>
          </p:txBody>
        </p:sp>
        <p:cxnSp>
          <p:nvCxnSpPr>
            <p:cNvPr id="24" name="Straight Connector 23"/>
            <p:cNvCxnSpPr/>
            <p:nvPr/>
          </p:nvCxnSpPr>
          <p:spPr>
            <a:xfrm>
              <a:off x="0" y="3505200"/>
              <a:ext cx="9144000" cy="0"/>
            </a:xfrm>
            <a:prstGeom prst="line">
              <a:avLst/>
            </a:prstGeom>
            <a:ln w="50800">
              <a:solidFill>
                <a:schemeClr val="accent1">
                  <a:lumMod val="50000"/>
                </a:schemeClr>
              </a:solidFill>
              <a:prstDash val="solid"/>
              <a:tailEnd type="none"/>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363" name="Group 4362"/>
          <p:cNvGrpSpPr/>
          <p:nvPr/>
        </p:nvGrpSpPr>
        <p:grpSpPr>
          <a:xfrm>
            <a:off x="381000" y="3657600"/>
            <a:ext cx="8686800" cy="2254570"/>
            <a:chOff x="381000" y="3657600"/>
            <a:chExt cx="8686800" cy="2254570"/>
          </a:xfrm>
        </p:grpSpPr>
        <p:grpSp>
          <p:nvGrpSpPr>
            <p:cNvPr id="3163" name="Group 3126"/>
            <p:cNvGrpSpPr>
              <a:grpSpLocks noChangeAspect="1"/>
            </p:cNvGrpSpPr>
            <p:nvPr/>
          </p:nvGrpSpPr>
          <p:grpSpPr bwMode="auto">
            <a:xfrm>
              <a:off x="6019800" y="3657600"/>
              <a:ext cx="2924175" cy="2249488"/>
              <a:chOff x="3792" y="2304"/>
              <a:chExt cx="1842" cy="1417"/>
            </a:xfrm>
          </p:grpSpPr>
          <p:sp>
            <p:nvSpPr>
              <p:cNvPr id="3164" name="AutoShape 3125"/>
              <p:cNvSpPr>
                <a:spLocks noChangeAspect="1" noChangeArrowheads="1" noTextEdit="1"/>
              </p:cNvSpPr>
              <p:nvPr/>
            </p:nvSpPr>
            <p:spPr bwMode="auto">
              <a:xfrm>
                <a:off x="3792" y="2304"/>
                <a:ext cx="1842"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165" name="Group 3327"/>
              <p:cNvGrpSpPr>
                <a:grpSpLocks/>
              </p:cNvGrpSpPr>
              <p:nvPr/>
            </p:nvGrpSpPr>
            <p:grpSpPr bwMode="auto">
              <a:xfrm>
                <a:off x="3792" y="2304"/>
                <a:ext cx="1842" cy="1417"/>
                <a:chOff x="3792" y="2304"/>
                <a:chExt cx="1842" cy="1417"/>
              </a:xfrm>
            </p:grpSpPr>
            <p:sp>
              <p:nvSpPr>
                <p:cNvPr id="4163" name="Rectangle 3127"/>
                <p:cNvSpPr>
                  <a:spLocks noChangeArrowheads="1"/>
                </p:cNvSpPr>
                <p:nvPr/>
              </p:nvSpPr>
              <p:spPr bwMode="auto">
                <a:xfrm>
                  <a:off x="3792" y="2304"/>
                  <a:ext cx="1842" cy="141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4" name="Freeform 3128"/>
                <p:cNvSpPr>
                  <a:spLocks/>
                </p:cNvSpPr>
                <p:nvPr/>
              </p:nvSpPr>
              <p:spPr bwMode="auto">
                <a:xfrm>
                  <a:off x="3792" y="2304"/>
                  <a:ext cx="1842" cy="1415"/>
                </a:xfrm>
                <a:custGeom>
                  <a:avLst/>
                  <a:gdLst>
                    <a:gd name="T0" fmla="*/ 0 w 3684"/>
                    <a:gd name="T1" fmla="*/ 0 h 2830"/>
                    <a:gd name="T2" fmla="*/ 3684 w 3684"/>
                    <a:gd name="T3" fmla="*/ 0 h 2830"/>
                    <a:gd name="T4" fmla="*/ 3684 w 3684"/>
                    <a:gd name="T5" fmla="*/ 2830 h 2830"/>
                    <a:gd name="T6" fmla="*/ 0 w 3684"/>
                    <a:gd name="T7" fmla="*/ 2830 h 2830"/>
                    <a:gd name="T8" fmla="*/ 0 w 3684"/>
                    <a:gd name="T9" fmla="*/ 2814 h 2830"/>
                    <a:gd name="T10" fmla="*/ 0 w 3684"/>
                    <a:gd name="T11" fmla="*/ 0 h 2830"/>
                  </a:gdLst>
                  <a:ahLst/>
                  <a:cxnLst>
                    <a:cxn ang="0">
                      <a:pos x="T0" y="T1"/>
                    </a:cxn>
                    <a:cxn ang="0">
                      <a:pos x="T2" y="T3"/>
                    </a:cxn>
                    <a:cxn ang="0">
                      <a:pos x="T4" y="T5"/>
                    </a:cxn>
                    <a:cxn ang="0">
                      <a:pos x="T6" y="T7"/>
                    </a:cxn>
                    <a:cxn ang="0">
                      <a:pos x="T8" y="T9"/>
                    </a:cxn>
                    <a:cxn ang="0">
                      <a:pos x="T10" y="T11"/>
                    </a:cxn>
                  </a:cxnLst>
                  <a:rect l="0" t="0" r="r" b="b"/>
                  <a:pathLst>
                    <a:path w="3684" h="2830">
                      <a:moveTo>
                        <a:pt x="0" y="0"/>
                      </a:moveTo>
                      <a:lnTo>
                        <a:pt x="3684" y="0"/>
                      </a:lnTo>
                      <a:lnTo>
                        <a:pt x="3684" y="2830"/>
                      </a:lnTo>
                      <a:lnTo>
                        <a:pt x="0" y="2830"/>
                      </a:lnTo>
                      <a:lnTo>
                        <a:pt x="0" y="281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5" name="Rectangle 3129"/>
                <p:cNvSpPr>
                  <a:spLocks noChangeArrowheads="1"/>
                </p:cNvSpPr>
                <p:nvPr/>
              </p:nvSpPr>
              <p:spPr bwMode="auto">
                <a:xfrm>
                  <a:off x="4048" y="2363"/>
                  <a:ext cx="1513" cy="117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6" name="Line 3130"/>
                <p:cNvSpPr>
                  <a:spLocks noChangeShapeType="1"/>
                </p:cNvSpPr>
                <p:nvPr/>
              </p:nvSpPr>
              <p:spPr bwMode="auto">
                <a:xfrm flipV="1">
                  <a:off x="4048" y="2363"/>
                  <a:ext cx="0" cy="1176"/>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7" name="Line 3131"/>
                <p:cNvSpPr>
                  <a:spLocks noChangeShapeType="1"/>
                </p:cNvSpPr>
                <p:nvPr/>
              </p:nvSpPr>
              <p:spPr bwMode="auto">
                <a:xfrm>
                  <a:off x="4048" y="2363"/>
                  <a:ext cx="1513"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8" name="Line 3132"/>
                <p:cNvSpPr>
                  <a:spLocks noChangeShapeType="1"/>
                </p:cNvSpPr>
                <p:nvPr/>
              </p:nvSpPr>
              <p:spPr bwMode="auto">
                <a:xfrm>
                  <a:off x="5561" y="2363"/>
                  <a:ext cx="0" cy="1176"/>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9" name="Line 3133"/>
                <p:cNvSpPr>
                  <a:spLocks noChangeShapeType="1"/>
                </p:cNvSpPr>
                <p:nvPr/>
              </p:nvSpPr>
              <p:spPr bwMode="auto">
                <a:xfrm flipH="1">
                  <a:off x="4048" y="3539"/>
                  <a:ext cx="1513"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0" name="Line 3134"/>
                <p:cNvSpPr>
                  <a:spLocks noChangeShapeType="1"/>
                </p:cNvSpPr>
                <p:nvPr/>
              </p:nvSpPr>
              <p:spPr bwMode="auto">
                <a:xfrm flipV="1">
                  <a:off x="4336"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1" name="Line 3135"/>
                <p:cNvSpPr>
                  <a:spLocks noChangeShapeType="1"/>
                </p:cNvSpPr>
                <p:nvPr/>
              </p:nvSpPr>
              <p:spPr bwMode="auto">
                <a:xfrm flipV="1">
                  <a:off x="4336"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2" name="Line 3136"/>
                <p:cNvSpPr>
                  <a:spLocks noChangeShapeType="1"/>
                </p:cNvSpPr>
                <p:nvPr/>
              </p:nvSpPr>
              <p:spPr bwMode="auto">
                <a:xfrm flipV="1">
                  <a:off x="4336"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3" name="Line 3137"/>
                <p:cNvSpPr>
                  <a:spLocks noChangeShapeType="1"/>
                </p:cNvSpPr>
                <p:nvPr/>
              </p:nvSpPr>
              <p:spPr bwMode="auto">
                <a:xfrm flipV="1">
                  <a:off x="4336"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4" name="Line 3138"/>
                <p:cNvSpPr>
                  <a:spLocks noChangeShapeType="1"/>
                </p:cNvSpPr>
                <p:nvPr/>
              </p:nvSpPr>
              <p:spPr bwMode="auto">
                <a:xfrm flipV="1">
                  <a:off x="4336"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5" name="Line 3139"/>
                <p:cNvSpPr>
                  <a:spLocks noChangeShapeType="1"/>
                </p:cNvSpPr>
                <p:nvPr/>
              </p:nvSpPr>
              <p:spPr bwMode="auto">
                <a:xfrm flipV="1">
                  <a:off x="4336"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6" name="Line 3140"/>
                <p:cNvSpPr>
                  <a:spLocks noChangeShapeType="1"/>
                </p:cNvSpPr>
                <p:nvPr/>
              </p:nvSpPr>
              <p:spPr bwMode="auto">
                <a:xfrm flipV="1">
                  <a:off x="4336"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7" name="Line 3141"/>
                <p:cNvSpPr>
                  <a:spLocks noChangeShapeType="1"/>
                </p:cNvSpPr>
                <p:nvPr/>
              </p:nvSpPr>
              <p:spPr bwMode="auto">
                <a:xfrm flipV="1">
                  <a:off x="4336"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8" name="Line 3142"/>
                <p:cNvSpPr>
                  <a:spLocks noChangeShapeType="1"/>
                </p:cNvSpPr>
                <p:nvPr/>
              </p:nvSpPr>
              <p:spPr bwMode="auto">
                <a:xfrm flipV="1">
                  <a:off x="4336"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79" name="Line 3143"/>
                <p:cNvSpPr>
                  <a:spLocks noChangeShapeType="1"/>
                </p:cNvSpPr>
                <p:nvPr/>
              </p:nvSpPr>
              <p:spPr bwMode="auto">
                <a:xfrm flipV="1">
                  <a:off x="4336"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0" name="Line 3144"/>
                <p:cNvSpPr>
                  <a:spLocks noChangeShapeType="1"/>
                </p:cNvSpPr>
                <p:nvPr/>
              </p:nvSpPr>
              <p:spPr bwMode="auto">
                <a:xfrm flipV="1">
                  <a:off x="4336"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1" name="Line 3145"/>
                <p:cNvSpPr>
                  <a:spLocks noChangeShapeType="1"/>
                </p:cNvSpPr>
                <p:nvPr/>
              </p:nvSpPr>
              <p:spPr bwMode="auto">
                <a:xfrm flipV="1">
                  <a:off x="4336"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2" name="Line 3146"/>
                <p:cNvSpPr>
                  <a:spLocks noChangeShapeType="1"/>
                </p:cNvSpPr>
                <p:nvPr/>
              </p:nvSpPr>
              <p:spPr bwMode="auto">
                <a:xfrm flipV="1">
                  <a:off x="4336"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3" name="Line 3147"/>
                <p:cNvSpPr>
                  <a:spLocks noChangeShapeType="1"/>
                </p:cNvSpPr>
                <p:nvPr/>
              </p:nvSpPr>
              <p:spPr bwMode="auto">
                <a:xfrm flipV="1">
                  <a:off x="4336"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4" name="Line 3148"/>
                <p:cNvSpPr>
                  <a:spLocks noChangeShapeType="1"/>
                </p:cNvSpPr>
                <p:nvPr/>
              </p:nvSpPr>
              <p:spPr bwMode="auto">
                <a:xfrm flipV="1">
                  <a:off x="4336"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5" name="Line 3149"/>
                <p:cNvSpPr>
                  <a:spLocks noChangeShapeType="1"/>
                </p:cNvSpPr>
                <p:nvPr/>
              </p:nvSpPr>
              <p:spPr bwMode="auto">
                <a:xfrm flipV="1">
                  <a:off x="4336"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6" name="Line 3150"/>
                <p:cNvSpPr>
                  <a:spLocks noChangeShapeType="1"/>
                </p:cNvSpPr>
                <p:nvPr/>
              </p:nvSpPr>
              <p:spPr bwMode="auto">
                <a:xfrm flipV="1">
                  <a:off x="4336"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7" name="Line 3151"/>
                <p:cNvSpPr>
                  <a:spLocks noChangeShapeType="1"/>
                </p:cNvSpPr>
                <p:nvPr/>
              </p:nvSpPr>
              <p:spPr bwMode="auto">
                <a:xfrm flipV="1">
                  <a:off x="4336"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8" name="Line 3152"/>
                <p:cNvSpPr>
                  <a:spLocks noChangeShapeType="1"/>
                </p:cNvSpPr>
                <p:nvPr/>
              </p:nvSpPr>
              <p:spPr bwMode="auto">
                <a:xfrm flipV="1">
                  <a:off x="4336"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89" name="Line 3153"/>
                <p:cNvSpPr>
                  <a:spLocks noChangeShapeType="1"/>
                </p:cNvSpPr>
                <p:nvPr/>
              </p:nvSpPr>
              <p:spPr bwMode="auto">
                <a:xfrm flipV="1">
                  <a:off x="4336"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0" name="Line 3154"/>
                <p:cNvSpPr>
                  <a:spLocks noChangeShapeType="1"/>
                </p:cNvSpPr>
                <p:nvPr/>
              </p:nvSpPr>
              <p:spPr bwMode="auto">
                <a:xfrm flipV="1">
                  <a:off x="4336"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1" name="Line 3155"/>
                <p:cNvSpPr>
                  <a:spLocks noChangeShapeType="1"/>
                </p:cNvSpPr>
                <p:nvPr/>
              </p:nvSpPr>
              <p:spPr bwMode="auto">
                <a:xfrm flipV="1">
                  <a:off x="4336"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2" name="Line 3156"/>
                <p:cNvSpPr>
                  <a:spLocks noChangeShapeType="1"/>
                </p:cNvSpPr>
                <p:nvPr/>
              </p:nvSpPr>
              <p:spPr bwMode="auto">
                <a:xfrm flipV="1">
                  <a:off x="4336"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3" name="Line 3157"/>
                <p:cNvSpPr>
                  <a:spLocks noChangeShapeType="1"/>
                </p:cNvSpPr>
                <p:nvPr/>
              </p:nvSpPr>
              <p:spPr bwMode="auto">
                <a:xfrm flipV="1">
                  <a:off x="4336"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4" name="Line 3158"/>
                <p:cNvSpPr>
                  <a:spLocks noChangeShapeType="1"/>
                </p:cNvSpPr>
                <p:nvPr/>
              </p:nvSpPr>
              <p:spPr bwMode="auto">
                <a:xfrm flipV="1">
                  <a:off x="4336"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5" name="Line 3159"/>
                <p:cNvSpPr>
                  <a:spLocks noChangeShapeType="1"/>
                </p:cNvSpPr>
                <p:nvPr/>
              </p:nvSpPr>
              <p:spPr bwMode="auto">
                <a:xfrm flipV="1">
                  <a:off x="4336"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6" name="Line 3160"/>
                <p:cNvSpPr>
                  <a:spLocks noChangeShapeType="1"/>
                </p:cNvSpPr>
                <p:nvPr/>
              </p:nvSpPr>
              <p:spPr bwMode="auto">
                <a:xfrm flipV="1">
                  <a:off x="4336"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7" name="Line 3161"/>
                <p:cNvSpPr>
                  <a:spLocks noChangeShapeType="1"/>
                </p:cNvSpPr>
                <p:nvPr/>
              </p:nvSpPr>
              <p:spPr bwMode="auto">
                <a:xfrm flipV="1">
                  <a:off x="4336"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8" name="Line 3162"/>
                <p:cNvSpPr>
                  <a:spLocks noChangeShapeType="1"/>
                </p:cNvSpPr>
                <p:nvPr/>
              </p:nvSpPr>
              <p:spPr bwMode="auto">
                <a:xfrm flipV="1">
                  <a:off x="4336"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99" name="Line 3163"/>
                <p:cNvSpPr>
                  <a:spLocks noChangeShapeType="1"/>
                </p:cNvSpPr>
                <p:nvPr/>
              </p:nvSpPr>
              <p:spPr bwMode="auto">
                <a:xfrm flipV="1">
                  <a:off x="4336"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0" name="Line 3164"/>
                <p:cNvSpPr>
                  <a:spLocks noChangeShapeType="1"/>
                </p:cNvSpPr>
                <p:nvPr/>
              </p:nvSpPr>
              <p:spPr bwMode="auto">
                <a:xfrm flipV="1">
                  <a:off x="4336"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1" name="Line 3165"/>
                <p:cNvSpPr>
                  <a:spLocks noChangeShapeType="1"/>
                </p:cNvSpPr>
                <p:nvPr/>
              </p:nvSpPr>
              <p:spPr bwMode="auto">
                <a:xfrm flipV="1">
                  <a:off x="4336"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2" name="Line 3166"/>
                <p:cNvSpPr>
                  <a:spLocks noChangeShapeType="1"/>
                </p:cNvSpPr>
                <p:nvPr/>
              </p:nvSpPr>
              <p:spPr bwMode="auto">
                <a:xfrm flipV="1">
                  <a:off x="4336"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3" name="Line 3167"/>
                <p:cNvSpPr>
                  <a:spLocks noChangeShapeType="1"/>
                </p:cNvSpPr>
                <p:nvPr/>
              </p:nvSpPr>
              <p:spPr bwMode="auto">
                <a:xfrm flipV="1">
                  <a:off x="4336"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4" name="Line 3168"/>
                <p:cNvSpPr>
                  <a:spLocks noChangeShapeType="1"/>
                </p:cNvSpPr>
                <p:nvPr/>
              </p:nvSpPr>
              <p:spPr bwMode="auto">
                <a:xfrm flipV="1">
                  <a:off x="4336"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5" name="Line 3169"/>
                <p:cNvSpPr>
                  <a:spLocks noChangeShapeType="1"/>
                </p:cNvSpPr>
                <p:nvPr/>
              </p:nvSpPr>
              <p:spPr bwMode="auto">
                <a:xfrm flipV="1">
                  <a:off x="4336"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6" name="Line 3170"/>
                <p:cNvSpPr>
                  <a:spLocks noChangeShapeType="1"/>
                </p:cNvSpPr>
                <p:nvPr/>
              </p:nvSpPr>
              <p:spPr bwMode="auto">
                <a:xfrm flipV="1">
                  <a:off x="4336"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7" name="Line 3171"/>
                <p:cNvSpPr>
                  <a:spLocks noChangeShapeType="1"/>
                </p:cNvSpPr>
                <p:nvPr/>
              </p:nvSpPr>
              <p:spPr bwMode="auto">
                <a:xfrm flipV="1">
                  <a:off x="4336"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8" name="Line 3172"/>
                <p:cNvSpPr>
                  <a:spLocks noChangeShapeType="1"/>
                </p:cNvSpPr>
                <p:nvPr/>
              </p:nvSpPr>
              <p:spPr bwMode="auto">
                <a:xfrm flipV="1">
                  <a:off x="4336"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09" name="Line 3173"/>
                <p:cNvSpPr>
                  <a:spLocks noChangeShapeType="1"/>
                </p:cNvSpPr>
                <p:nvPr/>
              </p:nvSpPr>
              <p:spPr bwMode="auto">
                <a:xfrm flipV="1">
                  <a:off x="4336"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0" name="Line 3174"/>
                <p:cNvSpPr>
                  <a:spLocks noChangeShapeType="1"/>
                </p:cNvSpPr>
                <p:nvPr/>
              </p:nvSpPr>
              <p:spPr bwMode="auto">
                <a:xfrm flipV="1">
                  <a:off x="4336"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1" name="Line 3175"/>
                <p:cNvSpPr>
                  <a:spLocks noChangeShapeType="1"/>
                </p:cNvSpPr>
                <p:nvPr/>
              </p:nvSpPr>
              <p:spPr bwMode="auto">
                <a:xfrm flipV="1">
                  <a:off x="4336"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2" name="Line 3176"/>
                <p:cNvSpPr>
                  <a:spLocks noChangeShapeType="1"/>
                </p:cNvSpPr>
                <p:nvPr/>
              </p:nvSpPr>
              <p:spPr bwMode="auto">
                <a:xfrm flipV="1">
                  <a:off x="4336"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3" name="Line 3177"/>
                <p:cNvSpPr>
                  <a:spLocks noChangeShapeType="1"/>
                </p:cNvSpPr>
                <p:nvPr/>
              </p:nvSpPr>
              <p:spPr bwMode="auto">
                <a:xfrm flipV="1">
                  <a:off x="4336"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4" name="Line 3178"/>
                <p:cNvSpPr>
                  <a:spLocks noChangeShapeType="1"/>
                </p:cNvSpPr>
                <p:nvPr/>
              </p:nvSpPr>
              <p:spPr bwMode="auto">
                <a:xfrm flipV="1">
                  <a:off x="4336"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5" name="Line 3179"/>
                <p:cNvSpPr>
                  <a:spLocks noChangeShapeType="1"/>
                </p:cNvSpPr>
                <p:nvPr/>
              </p:nvSpPr>
              <p:spPr bwMode="auto">
                <a:xfrm flipV="1">
                  <a:off x="4336"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6" name="Line 3180"/>
                <p:cNvSpPr>
                  <a:spLocks noChangeShapeType="1"/>
                </p:cNvSpPr>
                <p:nvPr/>
              </p:nvSpPr>
              <p:spPr bwMode="auto">
                <a:xfrm flipV="1">
                  <a:off x="4336"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7" name="Line 3181"/>
                <p:cNvSpPr>
                  <a:spLocks noChangeShapeType="1"/>
                </p:cNvSpPr>
                <p:nvPr/>
              </p:nvSpPr>
              <p:spPr bwMode="auto">
                <a:xfrm flipV="1">
                  <a:off x="4336"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8" name="Line 3182"/>
                <p:cNvSpPr>
                  <a:spLocks noChangeShapeType="1"/>
                </p:cNvSpPr>
                <p:nvPr/>
              </p:nvSpPr>
              <p:spPr bwMode="auto">
                <a:xfrm flipV="1">
                  <a:off x="4336"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9" name="Line 3183"/>
                <p:cNvSpPr>
                  <a:spLocks noChangeShapeType="1"/>
                </p:cNvSpPr>
                <p:nvPr/>
              </p:nvSpPr>
              <p:spPr bwMode="auto">
                <a:xfrm flipV="1">
                  <a:off x="4336"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0" name="Line 3184"/>
                <p:cNvSpPr>
                  <a:spLocks noChangeShapeType="1"/>
                </p:cNvSpPr>
                <p:nvPr/>
              </p:nvSpPr>
              <p:spPr bwMode="auto">
                <a:xfrm flipV="1">
                  <a:off x="4336"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1" name="Line 3185"/>
                <p:cNvSpPr>
                  <a:spLocks noChangeShapeType="1"/>
                </p:cNvSpPr>
                <p:nvPr/>
              </p:nvSpPr>
              <p:spPr bwMode="auto">
                <a:xfrm flipV="1">
                  <a:off x="4336"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2" name="Line 3186"/>
                <p:cNvSpPr>
                  <a:spLocks noChangeShapeType="1"/>
                </p:cNvSpPr>
                <p:nvPr/>
              </p:nvSpPr>
              <p:spPr bwMode="auto">
                <a:xfrm flipV="1">
                  <a:off x="4336"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3" name="Line 3187"/>
                <p:cNvSpPr>
                  <a:spLocks noChangeShapeType="1"/>
                </p:cNvSpPr>
                <p:nvPr/>
              </p:nvSpPr>
              <p:spPr bwMode="auto">
                <a:xfrm flipV="1">
                  <a:off x="4336"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4" name="Line 3188"/>
                <p:cNvSpPr>
                  <a:spLocks noChangeShapeType="1"/>
                </p:cNvSpPr>
                <p:nvPr/>
              </p:nvSpPr>
              <p:spPr bwMode="auto">
                <a:xfrm flipV="1">
                  <a:off x="4336"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5" name="Line 3189"/>
                <p:cNvSpPr>
                  <a:spLocks noChangeShapeType="1"/>
                </p:cNvSpPr>
                <p:nvPr/>
              </p:nvSpPr>
              <p:spPr bwMode="auto">
                <a:xfrm flipV="1">
                  <a:off x="4336"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6" name="Line 3190"/>
                <p:cNvSpPr>
                  <a:spLocks noChangeShapeType="1"/>
                </p:cNvSpPr>
                <p:nvPr/>
              </p:nvSpPr>
              <p:spPr bwMode="auto">
                <a:xfrm flipV="1">
                  <a:off x="4336"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7" name="Line 3191"/>
                <p:cNvSpPr>
                  <a:spLocks noChangeShapeType="1"/>
                </p:cNvSpPr>
                <p:nvPr/>
              </p:nvSpPr>
              <p:spPr bwMode="auto">
                <a:xfrm flipV="1">
                  <a:off x="4336"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8" name="Line 3192"/>
                <p:cNvSpPr>
                  <a:spLocks noChangeShapeType="1"/>
                </p:cNvSpPr>
                <p:nvPr/>
              </p:nvSpPr>
              <p:spPr bwMode="auto">
                <a:xfrm flipV="1">
                  <a:off x="4336"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9" name="Line 3193"/>
                <p:cNvSpPr>
                  <a:spLocks noChangeShapeType="1"/>
                </p:cNvSpPr>
                <p:nvPr/>
              </p:nvSpPr>
              <p:spPr bwMode="auto">
                <a:xfrm flipV="1">
                  <a:off x="4336"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0" name="Line 3194"/>
                <p:cNvSpPr>
                  <a:spLocks noChangeShapeType="1"/>
                </p:cNvSpPr>
                <p:nvPr/>
              </p:nvSpPr>
              <p:spPr bwMode="auto">
                <a:xfrm flipV="1">
                  <a:off x="4336"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1" name="Line 3195"/>
                <p:cNvSpPr>
                  <a:spLocks noChangeShapeType="1"/>
                </p:cNvSpPr>
                <p:nvPr/>
              </p:nvSpPr>
              <p:spPr bwMode="auto">
                <a:xfrm flipV="1">
                  <a:off x="4336"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2" name="Line 3196"/>
                <p:cNvSpPr>
                  <a:spLocks noChangeShapeType="1"/>
                </p:cNvSpPr>
                <p:nvPr/>
              </p:nvSpPr>
              <p:spPr bwMode="auto">
                <a:xfrm flipV="1">
                  <a:off x="4336"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3" name="Line 3197"/>
                <p:cNvSpPr>
                  <a:spLocks noChangeShapeType="1"/>
                </p:cNvSpPr>
                <p:nvPr/>
              </p:nvSpPr>
              <p:spPr bwMode="auto">
                <a:xfrm flipV="1">
                  <a:off x="4336"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4" name="Line 3198"/>
                <p:cNvSpPr>
                  <a:spLocks noChangeShapeType="1"/>
                </p:cNvSpPr>
                <p:nvPr/>
              </p:nvSpPr>
              <p:spPr bwMode="auto">
                <a:xfrm flipV="1">
                  <a:off x="4336"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5" name="Line 3199"/>
                <p:cNvSpPr>
                  <a:spLocks noChangeShapeType="1"/>
                </p:cNvSpPr>
                <p:nvPr/>
              </p:nvSpPr>
              <p:spPr bwMode="auto">
                <a:xfrm flipV="1">
                  <a:off x="4336"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6" name="Line 3200"/>
                <p:cNvSpPr>
                  <a:spLocks noChangeShapeType="1"/>
                </p:cNvSpPr>
                <p:nvPr/>
              </p:nvSpPr>
              <p:spPr bwMode="auto">
                <a:xfrm flipV="1">
                  <a:off x="4336"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7" name="Line 3201"/>
                <p:cNvSpPr>
                  <a:spLocks noChangeShapeType="1"/>
                </p:cNvSpPr>
                <p:nvPr/>
              </p:nvSpPr>
              <p:spPr bwMode="auto">
                <a:xfrm flipV="1">
                  <a:off x="4336"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8" name="Line 3202"/>
                <p:cNvSpPr>
                  <a:spLocks noChangeShapeType="1"/>
                </p:cNvSpPr>
                <p:nvPr/>
              </p:nvSpPr>
              <p:spPr bwMode="auto">
                <a:xfrm flipV="1">
                  <a:off x="4336"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39" name="Line 3203"/>
                <p:cNvSpPr>
                  <a:spLocks noChangeShapeType="1"/>
                </p:cNvSpPr>
                <p:nvPr/>
              </p:nvSpPr>
              <p:spPr bwMode="auto">
                <a:xfrm flipV="1">
                  <a:off x="4336"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0" name="Line 3204"/>
                <p:cNvSpPr>
                  <a:spLocks noChangeShapeType="1"/>
                </p:cNvSpPr>
                <p:nvPr/>
              </p:nvSpPr>
              <p:spPr bwMode="auto">
                <a:xfrm flipV="1">
                  <a:off x="4336"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1" name="Line 3205"/>
                <p:cNvSpPr>
                  <a:spLocks noChangeShapeType="1"/>
                </p:cNvSpPr>
                <p:nvPr/>
              </p:nvSpPr>
              <p:spPr bwMode="auto">
                <a:xfrm flipV="1">
                  <a:off x="4336"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2" name="Line 3206"/>
                <p:cNvSpPr>
                  <a:spLocks noChangeShapeType="1"/>
                </p:cNvSpPr>
                <p:nvPr/>
              </p:nvSpPr>
              <p:spPr bwMode="auto">
                <a:xfrm flipV="1">
                  <a:off x="4336"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3" name="Line 3207"/>
                <p:cNvSpPr>
                  <a:spLocks noChangeShapeType="1"/>
                </p:cNvSpPr>
                <p:nvPr/>
              </p:nvSpPr>
              <p:spPr bwMode="auto">
                <a:xfrm flipV="1">
                  <a:off x="4336"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4" name="Line 3208"/>
                <p:cNvSpPr>
                  <a:spLocks noChangeShapeType="1"/>
                </p:cNvSpPr>
                <p:nvPr/>
              </p:nvSpPr>
              <p:spPr bwMode="auto">
                <a:xfrm flipV="1">
                  <a:off x="4336"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5" name="Line 3209"/>
                <p:cNvSpPr>
                  <a:spLocks noChangeShapeType="1"/>
                </p:cNvSpPr>
                <p:nvPr/>
              </p:nvSpPr>
              <p:spPr bwMode="auto">
                <a:xfrm flipV="1">
                  <a:off x="4336"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6" name="Line 3210"/>
                <p:cNvSpPr>
                  <a:spLocks noChangeShapeType="1"/>
                </p:cNvSpPr>
                <p:nvPr/>
              </p:nvSpPr>
              <p:spPr bwMode="auto">
                <a:xfrm flipV="1">
                  <a:off x="4336"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7" name="Line 3211"/>
                <p:cNvSpPr>
                  <a:spLocks noChangeShapeType="1"/>
                </p:cNvSpPr>
                <p:nvPr/>
              </p:nvSpPr>
              <p:spPr bwMode="auto">
                <a:xfrm flipV="1">
                  <a:off x="4336"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8" name="Line 3212"/>
                <p:cNvSpPr>
                  <a:spLocks noChangeShapeType="1"/>
                </p:cNvSpPr>
                <p:nvPr/>
              </p:nvSpPr>
              <p:spPr bwMode="auto">
                <a:xfrm flipV="1">
                  <a:off x="4640"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49" name="Line 3213"/>
                <p:cNvSpPr>
                  <a:spLocks noChangeShapeType="1"/>
                </p:cNvSpPr>
                <p:nvPr/>
              </p:nvSpPr>
              <p:spPr bwMode="auto">
                <a:xfrm flipV="1">
                  <a:off x="4640"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0" name="Line 3214"/>
                <p:cNvSpPr>
                  <a:spLocks noChangeShapeType="1"/>
                </p:cNvSpPr>
                <p:nvPr/>
              </p:nvSpPr>
              <p:spPr bwMode="auto">
                <a:xfrm flipV="1">
                  <a:off x="4640"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1" name="Line 3215"/>
                <p:cNvSpPr>
                  <a:spLocks noChangeShapeType="1"/>
                </p:cNvSpPr>
                <p:nvPr/>
              </p:nvSpPr>
              <p:spPr bwMode="auto">
                <a:xfrm flipV="1">
                  <a:off x="4640"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2" name="Line 3216"/>
                <p:cNvSpPr>
                  <a:spLocks noChangeShapeType="1"/>
                </p:cNvSpPr>
                <p:nvPr/>
              </p:nvSpPr>
              <p:spPr bwMode="auto">
                <a:xfrm flipV="1">
                  <a:off x="4640"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3" name="Line 3217"/>
                <p:cNvSpPr>
                  <a:spLocks noChangeShapeType="1"/>
                </p:cNvSpPr>
                <p:nvPr/>
              </p:nvSpPr>
              <p:spPr bwMode="auto">
                <a:xfrm flipV="1">
                  <a:off x="4640"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4" name="Line 3218"/>
                <p:cNvSpPr>
                  <a:spLocks noChangeShapeType="1"/>
                </p:cNvSpPr>
                <p:nvPr/>
              </p:nvSpPr>
              <p:spPr bwMode="auto">
                <a:xfrm flipV="1">
                  <a:off x="4640"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5" name="Line 3219"/>
                <p:cNvSpPr>
                  <a:spLocks noChangeShapeType="1"/>
                </p:cNvSpPr>
                <p:nvPr/>
              </p:nvSpPr>
              <p:spPr bwMode="auto">
                <a:xfrm flipV="1">
                  <a:off x="4640"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6" name="Line 3220"/>
                <p:cNvSpPr>
                  <a:spLocks noChangeShapeType="1"/>
                </p:cNvSpPr>
                <p:nvPr/>
              </p:nvSpPr>
              <p:spPr bwMode="auto">
                <a:xfrm flipV="1">
                  <a:off x="4640"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7" name="Line 3221"/>
                <p:cNvSpPr>
                  <a:spLocks noChangeShapeType="1"/>
                </p:cNvSpPr>
                <p:nvPr/>
              </p:nvSpPr>
              <p:spPr bwMode="auto">
                <a:xfrm flipV="1">
                  <a:off x="4640"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8" name="Line 3222"/>
                <p:cNvSpPr>
                  <a:spLocks noChangeShapeType="1"/>
                </p:cNvSpPr>
                <p:nvPr/>
              </p:nvSpPr>
              <p:spPr bwMode="auto">
                <a:xfrm flipV="1">
                  <a:off x="4640"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59" name="Line 3223"/>
                <p:cNvSpPr>
                  <a:spLocks noChangeShapeType="1"/>
                </p:cNvSpPr>
                <p:nvPr/>
              </p:nvSpPr>
              <p:spPr bwMode="auto">
                <a:xfrm flipV="1">
                  <a:off x="4640"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0" name="Line 3224"/>
                <p:cNvSpPr>
                  <a:spLocks noChangeShapeType="1"/>
                </p:cNvSpPr>
                <p:nvPr/>
              </p:nvSpPr>
              <p:spPr bwMode="auto">
                <a:xfrm flipV="1">
                  <a:off x="4640"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1" name="Line 3225"/>
                <p:cNvSpPr>
                  <a:spLocks noChangeShapeType="1"/>
                </p:cNvSpPr>
                <p:nvPr/>
              </p:nvSpPr>
              <p:spPr bwMode="auto">
                <a:xfrm flipV="1">
                  <a:off x="4640"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2" name="Line 3226"/>
                <p:cNvSpPr>
                  <a:spLocks noChangeShapeType="1"/>
                </p:cNvSpPr>
                <p:nvPr/>
              </p:nvSpPr>
              <p:spPr bwMode="auto">
                <a:xfrm flipV="1">
                  <a:off x="4640"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3" name="Line 3227"/>
                <p:cNvSpPr>
                  <a:spLocks noChangeShapeType="1"/>
                </p:cNvSpPr>
                <p:nvPr/>
              </p:nvSpPr>
              <p:spPr bwMode="auto">
                <a:xfrm flipV="1">
                  <a:off x="4640"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4" name="Line 3228"/>
                <p:cNvSpPr>
                  <a:spLocks noChangeShapeType="1"/>
                </p:cNvSpPr>
                <p:nvPr/>
              </p:nvSpPr>
              <p:spPr bwMode="auto">
                <a:xfrm flipV="1">
                  <a:off x="4640"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5" name="Line 3229"/>
                <p:cNvSpPr>
                  <a:spLocks noChangeShapeType="1"/>
                </p:cNvSpPr>
                <p:nvPr/>
              </p:nvSpPr>
              <p:spPr bwMode="auto">
                <a:xfrm flipV="1">
                  <a:off x="4640"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6" name="Line 3230"/>
                <p:cNvSpPr>
                  <a:spLocks noChangeShapeType="1"/>
                </p:cNvSpPr>
                <p:nvPr/>
              </p:nvSpPr>
              <p:spPr bwMode="auto">
                <a:xfrm flipV="1">
                  <a:off x="4640"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7" name="Line 3231"/>
                <p:cNvSpPr>
                  <a:spLocks noChangeShapeType="1"/>
                </p:cNvSpPr>
                <p:nvPr/>
              </p:nvSpPr>
              <p:spPr bwMode="auto">
                <a:xfrm flipV="1">
                  <a:off x="4640"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8" name="Line 3232"/>
                <p:cNvSpPr>
                  <a:spLocks noChangeShapeType="1"/>
                </p:cNvSpPr>
                <p:nvPr/>
              </p:nvSpPr>
              <p:spPr bwMode="auto">
                <a:xfrm flipV="1">
                  <a:off x="4640"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69" name="Line 3233"/>
                <p:cNvSpPr>
                  <a:spLocks noChangeShapeType="1"/>
                </p:cNvSpPr>
                <p:nvPr/>
              </p:nvSpPr>
              <p:spPr bwMode="auto">
                <a:xfrm flipV="1">
                  <a:off x="4640"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0" name="Line 3234"/>
                <p:cNvSpPr>
                  <a:spLocks noChangeShapeType="1"/>
                </p:cNvSpPr>
                <p:nvPr/>
              </p:nvSpPr>
              <p:spPr bwMode="auto">
                <a:xfrm flipV="1">
                  <a:off x="4640"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1" name="Line 3235"/>
                <p:cNvSpPr>
                  <a:spLocks noChangeShapeType="1"/>
                </p:cNvSpPr>
                <p:nvPr/>
              </p:nvSpPr>
              <p:spPr bwMode="auto">
                <a:xfrm flipV="1">
                  <a:off x="4640"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2" name="Line 3236"/>
                <p:cNvSpPr>
                  <a:spLocks noChangeShapeType="1"/>
                </p:cNvSpPr>
                <p:nvPr/>
              </p:nvSpPr>
              <p:spPr bwMode="auto">
                <a:xfrm flipV="1">
                  <a:off x="4640"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3" name="Line 3237"/>
                <p:cNvSpPr>
                  <a:spLocks noChangeShapeType="1"/>
                </p:cNvSpPr>
                <p:nvPr/>
              </p:nvSpPr>
              <p:spPr bwMode="auto">
                <a:xfrm flipV="1">
                  <a:off x="4640"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4" name="Line 3238"/>
                <p:cNvSpPr>
                  <a:spLocks noChangeShapeType="1"/>
                </p:cNvSpPr>
                <p:nvPr/>
              </p:nvSpPr>
              <p:spPr bwMode="auto">
                <a:xfrm flipV="1">
                  <a:off x="4640"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5" name="Line 3239"/>
                <p:cNvSpPr>
                  <a:spLocks noChangeShapeType="1"/>
                </p:cNvSpPr>
                <p:nvPr/>
              </p:nvSpPr>
              <p:spPr bwMode="auto">
                <a:xfrm flipV="1">
                  <a:off x="4640"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6" name="Line 3240"/>
                <p:cNvSpPr>
                  <a:spLocks noChangeShapeType="1"/>
                </p:cNvSpPr>
                <p:nvPr/>
              </p:nvSpPr>
              <p:spPr bwMode="auto">
                <a:xfrm flipV="1">
                  <a:off x="4640"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7" name="Line 3241"/>
                <p:cNvSpPr>
                  <a:spLocks noChangeShapeType="1"/>
                </p:cNvSpPr>
                <p:nvPr/>
              </p:nvSpPr>
              <p:spPr bwMode="auto">
                <a:xfrm flipV="1">
                  <a:off x="4640"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8" name="Line 3242"/>
                <p:cNvSpPr>
                  <a:spLocks noChangeShapeType="1"/>
                </p:cNvSpPr>
                <p:nvPr/>
              </p:nvSpPr>
              <p:spPr bwMode="auto">
                <a:xfrm flipV="1">
                  <a:off x="4640"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79" name="Line 3243"/>
                <p:cNvSpPr>
                  <a:spLocks noChangeShapeType="1"/>
                </p:cNvSpPr>
                <p:nvPr/>
              </p:nvSpPr>
              <p:spPr bwMode="auto">
                <a:xfrm flipV="1">
                  <a:off x="4640"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0" name="Line 3244"/>
                <p:cNvSpPr>
                  <a:spLocks noChangeShapeType="1"/>
                </p:cNvSpPr>
                <p:nvPr/>
              </p:nvSpPr>
              <p:spPr bwMode="auto">
                <a:xfrm flipV="1">
                  <a:off x="4640"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1" name="Line 3245"/>
                <p:cNvSpPr>
                  <a:spLocks noChangeShapeType="1"/>
                </p:cNvSpPr>
                <p:nvPr/>
              </p:nvSpPr>
              <p:spPr bwMode="auto">
                <a:xfrm flipV="1">
                  <a:off x="4640"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2" name="Line 3246"/>
                <p:cNvSpPr>
                  <a:spLocks noChangeShapeType="1"/>
                </p:cNvSpPr>
                <p:nvPr/>
              </p:nvSpPr>
              <p:spPr bwMode="auto">
                <a:xfrm flipV="1">
                  <a:off x="4640"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3" name="Line 3247"/>
                <p:cNvSpPr>
                  <a:spLocks noChangeShapeType="1"/>
                </p:cNvSpPr>
                <p:nvPr/>
              </p:nvSpPr>
              <p:spPr bwMode="auto">
                <a:xfrm flipV="1">
                  <a:off x="4640"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4" name="Line 3248"/>
                <p:cNvSpPr>
                  <a:spLocks noChangeShapeType="1"/>
                </p:cNvSpPr>
                <p:nvPr/>
              </p:nvSpPr>
              <p:spPr bwMode="auto">
                <a:xfrm flipV="1">
                  <a:off x="4640"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5" name="Line 3249"/>
                <p:cNvSpPr>
                  <a:spLocks noChangeShapeType="1"/>
                </p:cNvSpPr>
                <p:nvPr/>
              </p:nvSpPr>
              <p:spPr bwMode="auto">
                <a:xfrm flipV="1">
                  <a:off x="4640"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6" name="Line 3250"/>
                <p:cNvSpPr>
                  <a:spLocks noChangeShapeType="1"/>
                </p:cNvSpPr>
                <p:nvPr/>
              </p:nvSpPr>
              <p:spPr bwMode="auto">
                <a:xfrm flipV="1">
                  <a:off x="4640"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7" name="Line 3251"/>
                <p:cNvSpPr>
                  <a:spLocks noChangeShapeType="1"/>
                </p:cNvSpPr>
                <p:nvPr/>
              </p:nvSpPr>
              <p:spPr bwMode="auto">
                <a:xfrm flipV="1">
                  <a:off x="4640"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8" name="Line 3252"/>
                <p:cNvSpPr>
                  <a:spLocks noChangeShapeType="1"/>
                </p:cNvSpPr>
                <p:nvPr/>
              </p:nvSpPr>
              <p:spPr bwMode="auto">
                <a:xfrm flipV="1">
                  <a:off x="4640"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89" name="Line 3253"/>
                <p:cNvSpPr>
                  <a:spLocks noChangeShapeType="1"/>
                </p:cNvSpPr>
                <p:nvPr/>
              </p:nvSpPr>
              <p:spPr bwMode="auto">
                <a:xfrm flipV="1">
                  <a:off x="4640"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0" name="Line 3254"/>
                <p:cNvSpPr>
                  <a:spLocks noChangeShapeType="1"/>
                </p:cNvSpPr>
                <p:nvPr/>
              </p:nvSpPr>
              <p:spPr bwMode="auto">
                <a:xfrm flipV="1">
                  <a:off x="4640"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1" name="Line 3255"/>
                <p:cNvSpPr>
                  <a:spLocks noChangeShapeType="1"/>
                </p:cNvSpPr>
                <p:nvPr/>
              </p:nvSpPr>
              <p:spPr bwMode="auto">
                <a:xfrm flipV="1">
                  <a:off x="4640"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2" name="Line 3256"/>
                <p:cNvSpPr>
                  <a:spLocks noChangeShapeType="1"/>
                </p:cNvSpPr>
                <p:nvPr/>
              </p:nvSpPr>
              <p:spPr bwMode="auto">
                <a:xfrm flipV="1">
                  <a:off x="4640"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3" name="Line 3257"/>
                <p:cNvSpPr>
                  <a:spLocks noChangeShapeType="1"/>
                </p:cNvSpPr>
                <p:nvPr/>
              </p:nvSpPr>
              <p:spPr bwMode="auto">
                <a:xfrm flipV="1">
                  <a:off x="4640"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4" name="Line 3258"/>
                <p:cNvSpPr>
                  <a:spLocks noChangeShapeType="1"/>
                </p:cNvSpPr>
                <p:nvPr/>
              </p:nvSpPr>
              <p:spPr bwMode="auto">
                <a:xfrm flipV="1">
                  <a:off x="4640"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5" name="Line 3259"/>
                <p:cNvSpPr>
                  <a:spLocks noChangeShapeType="1"/>
                </p:cNvSpPr>
                <p:nvPr/>
              </p:nvSpPr>
              <p:spPr bwMode="auto">
                <a:xfrm flipV="1">
                  <a:off x="4640"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6" name="Line 3260"/>
                <p:cNvSpPr>
                  <a:spLocks noChangeShapeType="1"/>
                </p:cNvSpPr>
                <p:nvPr/>
              </p:nvSpPr>
              <p:spPr bwMode="auto">
                <a:xfrm flipV="1">
                  <a:off x="4640"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7" name="Line 3261"/>
                <p:cNvSpPr>
                  <a:spLocks noChangeShapeType="1"/>
                </p:cNvSpPr>
                <p:nvPr/>
              </p:nvSpPr>
              <p:spPr bwMode="auto">
                <a:xfrm flipV="1">
                  <a:off x="4640"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8" name="Line 3262"/>
                <p:cNvSpPr>
                  <a:spLocks noChangeShapeType="1"/>
                </p:cNvSpPr>
                <p:nvPr/>
              </p:nvSpPr>
              <p:spPr bwMode="auto">
                <a:xfrm flipV="1">
                  <a:off x="4640"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9" name="Line 3263"/>
                <p:cNvSpPr>
                  <a:spLocks noChangeShapeType="1"/>
                </p:cNvSpPr>
                <p:nvPr/>
              </p:nvSpPr>
              <p:spPr bwMode="auto">
                <a:xfrm flipV="1">
                  <a:off x="4640"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0" name="Line 3264"/>
                <p:cNvSpPr>
                  <a:spLocks noChangeShapeType="1"/>
                </p:cNvSpPr>
                <p:nvPr/>
              </p:nvSpPr>
              <p:spPr bwMode="auto">
                <a:xfrm flipV="1">
                  <a:off x="4640"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1" name="Line 3265"/>
                <p:cNvSpPr>
                  <a:spLocks noChangeShapeType="1"/>
                </p:cNvSpPr>
                <p:nvPr/>
              </p:nvSpPr>
              <p:spPr bwMode="auto">
                <a:xfrm flipV="1">
                  <a:off x="4640"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2" name="Line 3266"/>
                <p:cNvSpPr>
                  <a:spLocks noChangeShapeType="1"/>
                </p:cNvSpPr>
                <p:nvPr/>
              </p:nvSpPr>
              <p:spPr bwMode="auto">
                <a:xfrm flipV="1">
                  <a:off x="4640"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3" name="Line 3267"/>
                <p:cNvSpPr>
                  <a:spLocks noChangeShapeType="1"/>
                </p:cNvSpPr>
                <p:nvPr/>
              </p:nvSpPr>
              <p:spPr bwMode="auto">
                <a:xfrm flipV="1">
                  <a:off x="4640"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4" name="Line 3268"/>
                <p:cNvSpPr>
                  <a:spLocks noChangeShapeType="1"/>
                </p:cNvSpPr>
                <p:nvPr/>
              </p:nvSpPr>
              <p:spPr bwMode="auto">
                <a:xfrm flipV="1">
                  <a:off x="4640"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5" name="Line 3269"/>
                <p:cNvSpPr>
                  <a:spLocks noChangeShapeType="1"/>
                </p:cNvSpPr>
                <p:nvPr/>
              </p:nvSpPr>
              <p:spPr bwMode="auto">
                <a:xfrm flipV="1">
                  <a:off x="4640"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6" name="Line 3270"/>
                <p:cNvSpPr>
                  <a:spLocks noChangeShapeType="1"/>
                </p:cNvSpPr>
                <p:nvPr/>
              </p:nvSpPr>
              <p:spPr bwMode="auto">
                <a:xfrm flipV="1">
                  <a:off x="4640"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7" name="Line 3271"/>
                <p:cNvSpPr>
                  <a:spLocks noChangeShapeType="1"/>
                </p:cNvSpPr>
                <p:nvPr/>
              </p:nvSpPr>
              <p:spPr bwMode="auto">
                <a:xfrm flipV="1">
                  <a:off x="4640"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8" name="Line 3272"/>
                <p:cNvSpPr>
                  <a:spLocks noChangeShapeType="1"/>
                </p:cNvSpPr>
                <p:nvPr/>
              </p:nvSpPr>
              <p:spPr bwMode="auto">
                <a:xfrm flipV="1">
                  <a:off x="4640"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09" name="Line 3273"/>
                <p:cNvSpPr>
                  <a:spLocks noChangeShapeType="1"/>
                </p:cNvSpPr>
                <p:nvPr/>
              </p:nvSpPr>
              <p:spPr bwMode="auto">
                <a:xfrm flipV="1">
                  <a:off x="4640"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0" name="Line 3274"/>
                <p:cNvSpPr>
                  <a:spLocks noChangeShapeType="1"/>
                </p:cNvSpPr>
                <p:nvPr/>
              </p:nvSpPr>
              <p:spPr bwMode="auto">
                <a:xfrm flipV="1">
                  <a:off x="4640"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1" name="Line 3275"/>
                <p:cNvSpPr>
                  <a:spLocks noChangeShapeType="1"/>
                </p:cNvSpPr>
                <p:nvPr/>
              </p:nvSpPr>
              <p:spPr bwMode="auto">
                <a:xfrm flipV="1">
                  <a:off x="4640"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2" name="Line 3276"/>
                <p:cNvSpPr>
                  <a:spLocks noChangeShapeType="1"/>
                </p:cNvSpPr>
                <p:nvPr/>
              </p:nvSpPr>
              <p:spPr bwMode="auto">
                <a:xfrm flipV="1">
                  <a:off x="4640"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3" name="Line 3277"/>
                <p:cNvSpPr>
                  <a:spLocks noChangeShapeType="1"/>
                </p:cNvSpPr>
                <p:nvPr/>
              </p:nvSpPr>
              <p:spPr bwMode="auto">
                <a:xfrm flipV="1">
                  <a:off x="4640"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4" name="Line 3278"/>
                <p:cNvSpPr>
                  <a:spLocks noChangeShapeType="1"/>
                </p:cNvSpPr>
                <p:nvPr/>
              </p:nvSpPr>
              <p:spPr bwMode="auto">
                <a:xfrm flipV="1">
                  <a:off x="4640"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5" name="Line 3279"/>
                <p:cNvSpPr>
                  <a:spLocks noChangeShapeType="1"/>
                </p:cNvSpPr>
                <p:nvPr/>
              </p:nvSpPr>
              <p:spPr bwMode="auto">
                <a:xfrm flipV="1">
                  <a:off x="4640"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6" name="Line 3280"/>
                <p:cNvSpPr>
                  <a:spLocks noChangeShapeType="1"/>
                </p:cNvSpPr>
                <p:nvPr/>
              </p:nvSpPr>
              <p:spPr bwMode="auto">
                <a:xfrm flipV="1">
                  <a:off x="4640"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7" name="Line 3281"/>
                <p:cNvSpPr>
                  <a:spLocks noChangeShapeType="1"/>
                </p:cNvSpPr>
                <p:nvPr/>
              </p:nvSpPr>
              <p:spPr bwMode="auto">
                <a:xfrm flipV="1">
                  <a:off x="4640"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8" name="Line 3282"/>
                <p:cNvSpPr>
                  <a:spLocks noChangeShapeType="1"/>
                </p:cNvSpPr>
                <p:nvPr/>
              </p:nvSpPr>
              <p:spPr bwMode="auto">
                <a:xfrm flipV="1">
                  <a:off x="4640"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19" name="Line 3283"/>
                <p:cNvSpPr>
                  <a:spLocks noChangeShapeType="1"/>
                </p:cNvSpPr>
                <p:nvPr/>
              </p:nvSpPr>
              <p:spPr bwMode="auto">
                <a:xfrm flipV="1">
                  <a:off x="4640"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0" name="Line 3284"/>
                <p:cNvSpPr>
                  <a:spLocks noChangeShapeType="1"/>
                </p:cNvSpPr>
                <p:nvPr/>
              </p:nvSpPr>
              <p:spPr bwMode="auto">
                <a:xfrm flipV="1">
                  <a:off x="4640"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1" name="Line 3285"/>
                <p:cNvSpPr>
                  <a:spLocks noChangeShapeType="1"/>
                </p:cNvSpPr>
                <p:nvPr/>
              </p:nvSpPr>
              <p:spPr bwMode="auto">
                <a:xfrm flipV="1">
                  <a:off x="4640"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2" name="Line 3286"/>
                <p:cNvSpPr>
                  <a:spLocks noChangeShapeType="1"/>
                </p:cNvSpPr>
                <p:nvPr/>
              </p:nvSpPr>
              <p:spPr bwMode="auto">
                <a:xfrm flipV="1">
                  <a:off x="4640"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3" name="Line 3287"/>
                <p:cNvSpPr>
                  <a:spLocks noChangeShapeType="1"/>
                </p:cNvSpPr>
                <p:nvPr/>
              </p:nvSpPr>
              <p:spPr bwMode="auto">
                <a:xfrm flipV="1">
                  <a:off x="4640"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4" name="Line 3288"/>
                <p:cNvSpPr>
                  <a:spLocks noChangeShapeType="1"/>
                </p:cNvSpPr>
                <p:nvPr/>
              </p:nvSpPr>
              <p:spPr bwMode="auto">
                <a:xfrm flipV="1">
                  <a:off x="4640"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5" name="Line 3289"/>
                <p:cNvSpPr>
                  <a:spLocks noChangeShapeType="1"/>
                </p:cNvSpPr>
                <p:nvPr/>
              </p:nvSpPr>
              <p:spPr bwMode="auto">
                <a:xfrm flipV="1">
                  <a:off x="4640"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6" name="Line 3290"/>
                <p:cNvSpPr>
                  <a:spLocks noChangeShapeType="1"/>
                </p:cNvSpPr>
                <p:nvPr/>
              </p:nvSpPr>
              <p:spPr bwMode="auto">
                <a:xfrm flipV="1">
                  <a:off x="4944"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7" name="Line 3291"/>
                <p:cNvSpPr>
                  <a:spLocks noChangeShapeType="1"/>
                </p:cNvSpPr>
                <p:nvPr/>
              </p:nvSpPr>
              <p:spPr bwMode="auto">
                <a:xfrm flipV="1">
                  <a:off x="4944"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8" name="Line 3292"/>
                <p:cNvSpPr>
                  <a:spLocks noChangeShapeType="1"/>
                </p:cNvSpPr>
                <p:nvPr/>
              </p:nvSpPr>
              <p:spPr bwMode="auto">
                <a:xfrm flipV="1">
                  <a:off x="4944"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29" name="Line 3293"/>
                <p:cNvSpPr>
                  <a:spLocks noChangeShapeType="1"/>
                </p:cNvSpPr>
                <p:nvPr/>
              </p:nvSpPr>
              <p:spPr bwMode="auto">
                <a:xfrm flipV="1">
                  <a:off x="4944"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0" name="Line 3294"/>
                <p:cNvSpPr>
                  <a:spLocks noChangeShapeType="1"/>
                </p:cNvSpPr>
                <p:nvPr/>
              </p:nvSpPr>
              <p:spPr bwMode="auto">
                <a:xfrm flipV="1">
                  <a:off x="4944"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1" name="Line 3295"/>
                <p:cNvSpPr>
                  <a:spLocks noChangeShapeType="1"/>
                </p:cNvSpPr>
                <p:nvPr/>
              </p:nvSpPr>
              <p:spPr bwMode="auto">
                <a:xfrm flipV="1">
                  <a:off x="4944"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2" name="Line 3296"/>
                <p:cNvSpPr>
                  <a:spLocks noChangeShapeType="1"/>
                </p:cNvSpPr>
                <p:nvPr/>
              </p:nvSpPr>
              <p:spPr bwMode="auto">
                <a:xfrm flipV="1">
                  <a:off x="4944"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3" name="Line 3297"/>
                <p:cNvSpPr>
                  <a:spLocks noChangeShapeType="1"/>
                </p:cNvSpPr>
                <p:nvPr/>
              </p:nvSpPr>
              <p:spPr bwMode="auto">
                <a:xfrm flipV="1">
                  <a:off x="4944"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4" name="Line 3298"/>
                <p:cNvSpPr>
                  <a:spLocks noChangeShapeType="1"/>
                </p:cNvSpPr>
                <p:nvPr/>
              </p:nvSpPr>
              <p:spPr bwMode="auto">
                <a:xfrm flipV="1">
                  <a:off x="4944"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5" name="Line 3299"/>
                <p:cNvSpPr>
                  <a:spLocks noChangeShapeType="1"/>
                </p:cNvSpPr>
                <p:nvPr/>
              </p:nvSpPr>
              <p:spPr bwMode="auto">
                <a:xfrm flipV="1">
                  <a:off x="4944"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6" name="Line 3300"/>
                <p:cNvSpPr>
                  <a:spLocks noChangeShapeType="1"/>
                </p:cNvSpPr>
                <p:nvPr/>
              </p:nvSpPr>
              <p:spPr bwMode="auto">
                <a:xfrm flipV="1">
                  <a:off x="4944"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7" name="Line 3301"/>
                <p:cNvSpPr>
                  <a:spLocks noChangeShapeType="1"/>
                </p:cNvSpPr>
                <p:nvPr/>
              </p:nvSpPr>
              <p:spPr bwMode="auto">
                <a:xfrm flipV="1">
                  <a:off x="4944"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8" name="Line 3302"/>
                <p:cNvSpPr>
                  <a:spLocks noChangeShapeType="1"/>
                </p:cNvSpPr>
                <p:nvPr/>
              </p:nvSpPr>
              <p:spPr bwMode="auto">
                <a:xfrm flipV="1">
                  <a:off x="4944"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39" name="Line 3303"/>
                <p:cNvSpPr>
                  <a:spLocks noChangeShapeType="1"/>
                </p:cNvSpPr>
                <p:nvPr/>
              </p:nvSpPr>
              <p:spPr bwMode="auto">
                <a:xfrm flipV="1">
                  <a:off x="4944"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0" name="Line 3304"/>
                <p:cNvSpPr>
                  <a:spLocks noChangeShapeType="1"/>
                </p:cNvSpPr>
                <p:nvPr/>
              </p:nvSpPr>
              <p:spPr bwMode="auto">
                <a:xfrm flipV="1">
                  <a:off x="4944"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1" name="Line 3305"/>
                <p:cNvSpPr>
                  <a:spLocks noChangeShapeType="1"/>
                </p:cNvSpPr>
                <p:nvPr/>
              </p:nvSpPr>
              <p:spPr bwMode="auto">
                <a:xfrm flipV="1">
                  <a:off x="4944"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2" name="Line 3306"/>
                <p:cNvSpPr>
                  <a:spLocks noChangeShapeType="1"/>
                </p:cNvSpPr>
                <p:nvPr/>
              </p:nvSpPr>
              <p:spPr bwMode="auto">
                <a:xfrm flipV="1">
                  <a:off x="4944"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3" name="Line 3307"/>
                <p:cNvSpPr>
                  <a:spLocks noChangeShapeType="1"/>
                </p:cNvSpPr>
                <p:nvPr/>
              </p:nvSpPr>
              <p:spPr bwMode="auto">
                <a:xfrm flipV="1">
                  <a:off x="4944"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4" name="Line 3308"/>
                <p:cNvSpPr>
                  <a:spLocks noChangeShapeType="1"/>
                </p:cNvSpPr>
                <p:nvPr/>
              </p:nvSpPr>
              <p:spPr bwMode="auto">
                <a:xfrm flipV="1">
                  <a:off x="4944"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5" name="Line 3309"/>
                <p:cNvSpPr>
                  <a:spLocks noChangeShapeType="1"/>
                </p:cNvSpPr>
                <p:nvPr/>
              </p:nvSpPr>
              <p:spPr bwMode="auto">
                <a:xfrm flipV="1">
                  <a:off x="4944"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6" name="Line 3310"/>
                <p:cNvSpPr>
                  <a:spLocks noChangeShapeType="1"/>
                </p:cNvSpPr>
                <p:nvPr/>
              </p:nvSpPr>
              <p:spPr bwMode="auto">
                <a:xfrm flipV="1">
                  <a:off x="4944"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7" name="Line 3311"/>
                <p:cNvSpPr>
                  <a:spLocks noChangeShapeType="1"/>
                </p:cNvSpPr>
                <p:nvPr/>
              </p:nvSpPr>
              <p:spPr bwMode="auto">
                <a:xfrm flipV="1">
                  <a:off x="4944"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8" name="Line 3312"/>
                <p:cNvSpPr>
                  <a:spLocks noChangeShapeType="1"/>
                </p:cNvSpPr>
                <p:nvPr/>
              </p:nvSpPr>
              <p:spPr bwMode="auto">
                <a:xfrm flipV="1">
                  <a:off x="4944"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49" name="Line 3313"/>
                <p:cNvSpPr>
                  <a:spLocks noChangeShapeType="1"/>
                </p:cNvSpPr>
                <p:nvPr/>
              </p:nvSpPr>
              <p:spPr bwMode="auto">
                <a:xfrm flipV="1">
                  <a:off x="4944"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0" name="Line 3314"/>
                <p:cNvSpPr>
                  <a:spLocks noChangeShapeType="1"/>
                </p:cNvSpPr>
                <p:nvPr/>
              </p:nvSpPr>
              <p:spPr bwMode="auto">
                <a:xfrm flipV="1">
                  <a:off x="4944"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1" name="Line 3315"/>
                <p:cNvSpPr>
                  <a:spLocks noChangeShapeType="1"/>
                </p:cNvSpPr>
                <p:nvPr/>
              </p:nvSpPr>
              <p:spPr bwMode="auto">
                <a:xfrm flipV="1">
                  <a:off x="4944"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2" name="Line 3316"/>
                <p:cNvSpPr>
                  <a:spLocks noChangeShapeType="1"/>
                </p:cNvSpPr>
                <p:nvPr/>
              </p:nvSpPr>
              <p:spPr bwMode="auto">
                <a:xfrm flipV="1">
                  <a:off x="4944"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3" name="Line 3317"/>
                <p:cNvSpPr>
                  <a:spLocks noChangeShapeType="1"/>
                </p:cNvSpPr>
                <p:nvPr/>
              </p:nvSpPr>
              <p:spPr bwMode="auto">
                <a:xfrm flipV="1">
                  <a:off x="4944"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4" name="Line 3318"/>
                <p:cNvSpPr>
                  <a:spLocks noChangeShapeType="1"/>
                </p:cNvSpPr>
                <p:nvPr/>
              </p:nvSpPr>
              <p:spPr bwMode="auto">
                <a:xfrm flipV="1">
                  <a:off x="4944"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5" name="Line 3319"/>
                <p:cNvSpPr>
                  <a:spLocks noChangeShapeType="1"/>
                </p:cNvSpPr>
                <p:nvPr/>
              </p:nvSpPr>
              <p:spPr bwMode="auto">
                <a:xfrm flipV="1">
                  <a:off x="4944"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6" name="Line 3320"/>
                <p:cNvSpPr>
                  <a:spLocks noChangeShapeType="1"/>
                </p:cNvSpPr>
                <p:nvPr/>
              </p:nvSpPr>
              <p:spPr bwMode="auto">
                <a:xfrm flipV="1">
                  <a:off x="4944"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7" name="Line 3321"/>
                <p:cNvSpPr>
                  <a:spLocks noChangeShapeType="1"/>
                </p:cNvSpPr>
                <p:nvPr/>
              </p:nvSpPr>
              <p:spPr bwMode="auto">
                <a:xfrm flipV="1">
                  <a:off x="4944"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8" name="Line 3322"/>
                <p:cNvSpPr>
                  <a:spLocks noChangeShapeType="1"/>
                </p:cNvSpPr>
                <p:nvPr/>
              </p:nvSpPr>
              <p:spPr bwMode="auto">
                <a:xfrm flipV="1">
                  <a:off x="4944"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59" name="Line 3323"/>
                <p:cNvSpPr>
                  <a:spLocks noChangeShapeType="1"/>
                </p:cNvSpPr>
                <p:nvPr/>
              </p:nvSpPr>
              <p:spPr bwMode="auto">
                <a:xfrm flipV="1">
                  <a:off x="4944"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0" name="Line 3324"/>
                <p:cNvSpPr>
                  <a:spLocks noChangeShapeType="1"/>
                </p:cNvSpPr>
                <p:nvPr/>
              </p:nvSpPr>
              <p:spPr bwMode="auto">
                <a:xfrm flipV="1">
                  <a:off x="4944"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1" name="Line 3325"/>
                <p:cNvSpPr>
                  <a:spLocks noChangeShapeType="1"/>
                </p:cNvSpPr>
                <p:nvPr/>
              </p:nvSpPr>
              <p:spPr bwMode="auto">
                <a:xfrm flipV="1">
                  <a:off x="4944"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62" name="Line 3326"/>
                <p:cNvSpPr>
                  <a:spLocks noChangeShapeType="1"/>
                </p:cNvSpPr>
                <p:nvPr/>
              </p:nvSpPr>
              <p:spPr bwMode="auto">
                <a:xfrm flipV="1">
                  <a:off x="4944"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66" name="Group 3528"/>
              <p:cNvGrpSpPr>
                <a:grpSpLocks/>
              </p:cNvGrpSpPr>
              <p:nvPr/>
            </p:nvGrpSpPr>
            <p:grpSpPr bwMode="auto">
              <a:xfrm>
                <a:off x="4048" y="2363"/>
                <a:ext cx="1505" cy="1176"/>
                <a:chOff x="4048" y="2363"/>
                <a:chExt cx="1505" cy="1176"/>
              </a:xfrm>
            </p:grpSpPr>
            <p:sp>
              <p:nvSpPr>
                <p:cNvPr id="3963" name="Line 3328"/>
                <p:cNvSpPr>
                  <a:spLocks noChangeShapeType="1"/>
                </p:cNvSpPr>
                <p:nvPr/>
              </p:nvSpPr>
              <p:spPr bwMode="auto">
                <a:xfrm flipV="1">
                  <a:off x="4944"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4" name="Line 3329"/>
                <p:cNvSpPr>
                  <a:spLocks noChangeShapeType="1"/>
                </p:cNvSpPr>
                <p:nvPr/>
              </p:nvSpPr>
              <p:spPr bwMode="auto">
                <a:xfrm flipV="1">
                  <a:off x="4944"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5" name="Line 3330"/>
                <p:cNvSpPr>
                  <a:spLocks noChangeShapeType="1"/>
                </p:cNvSpPr>
                <p:nvPr/>
              </p:nvSpPr>
              <p:spPr bwMode="auto">
                <a:xfrm flipV="1">
                  <a:off x="4944"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6" name="Line 3331"/>
                <p:cNvSpPr>
                  <a:spLocks noChangeShapeType="1"/>
                </p:cNvSpPr>
                <p:nvPr/>
              </p:nvSpPr>
              <p:spPr bwMode="auto">
                <a:xfrm flipV="1">
                  <a:off x="4944"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7" name="Line 3332"/>
                <p:cNvSpPr>
                  <a:spLocks noChangeShapeType="1"/>
                </p:cNvSpPr>
                <p:nvPr/>
              </p:nvSpPr>
              <p:spPr bwMode="auto">
                <a:xfrm flipV="1">
                  <a:off x="4944"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8" name="Line 3333"/>
                <p:cNvSpPr>
                  <a:spLocks noChangeShapeType="1"/>
                </p:cNvSpPr>
                <p:nvPr/>
              </p:nvSpPr>
              <p:spPr bwMode="auto">
                <a:xfrm flipV="1">
                  <a:off x="4944"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9" name="Line 3334"/>
                <p:cNvSpPr>
                  <a:spLocks noChangeShapeType="1"/>
                </p:cNvSpPr>
                <p:nvPr/>
              </p:nvSpPr>
              <p:spPr bwMode="auto">
                <a:xfrm flipV="1">
                  <a:off x="4944"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0" name="Line 3335"/>
                <p:cNvSpPr>
                  <a:spLocks noChangeShapeType="1"/>
                </p:cNvSpPr>
                <p:nvPr/>
              </p:nvSpPr>
              <p:spPr bwMode="auto">
                <a:xfrm flipV="1">
                  <a:off x="4944"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1" name="Line 3336"/>
                <p:cNvSpPr>
                  <a:spLocks noChangeShapeType="1"/>
                </p:cNvSpPr>
                <p:nvPr/>
              </p:nvSpPr>
              <p:spPr bwMode="auto">
                <a:xfrm flipV="1">
                  <a:off x="4944"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2" name="Line 3337"/>
                <p:cNvSpPr>
                  <a:spLocks noChangeShapeType="1"/>
                </p:cNvSpPr>
                <p:nvPr/>
              </p:nvSpPr>
              <p:spPr bwMode="auto">
                <a:xfrm flipV="1">
                  <a:off x="4944"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3" name="Line 3338"/>
                <p:cNvSpPr>
                  <a:spLocks noChangeShapeType="1"/>
                </p:cNvSpPr>
                <p:nvPr/>
              </p:nvSpPr>
              <p:spPr bwMode="auto">
                <a:xfrm flipV="1">
                  <a:off x="4944"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4" name="Line 3339"/>
                <p:cNvSpPr>
                  <a:spLocks noChangeShapeType="1"/>
                </p:cNvSpPr>
                <p:nvPr/>
              </p:nvSpPr>
              <p:spPr bwMode="auto">
                <a:xfrm flipV="1">
                  <a:off x="4944"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5" name="Line 3340"/>
                <p:cNvSpPr>
                  <a:spLocks noChangeShapeType="1"/>
                </p:cNvSpPr>
                <p:nvPr/>
              </p:nvSpPr>
              <p:spPr bwMode="auto">
                <a:xfrm flipV="1">
                  <a:off x="4944"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6" name="Line 3341"/>
                <p:cNvSpPr>
                  <a:spLocks noChangeShapeType="1"/>
                </p:cNvSpPr>
                <p:nvPr/>
              </p:nvSpPr>
              <p:spPr bwMode="auto">
                <a:xfrm flipV="1">
                  <a:off x="4944"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7" name="Line 3342"/>
                <p:cNvSpPr>
                  <a:spLocks noChangeShapeType="1"/>
                </p:cNvSpPr>
                <p:nvPr/>
              </p:nvSpPr>
              <p:spPr bwMode="auto">
                <a:xfrm flipV="1">
                  <a:off x="4944"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8" name="Line 3343"/>
                <p:cNvSpPr>
                  <a:spLocks noChangeShapeType="1"/>
                </p:cNvSpPr>
                <p:nvPr/>
              </p:nvSpPr>
              <p:spPr bwMode="auto">
                <a:xfrm flipV="1">
                  <a:off x="4944"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9" name="Line 3344"/>
                <p:cNvSpPr>
                  <a:spLocks noChangeShapeType="1"/>
                </p:cNvSpPr>
                <p:nvPr/>
              </p:nvSpPr>
              <p:spPr bwMode="auto">
                <a:xfrm flipV="1">
                  <a:off x="4944"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0" name="Line 3345"/>
                <p:cNvSpPr>
                  <a:spLocks noChangeShapeType="1"/>
                </p:cNvSpPr>
                <p:nvPr/>
              </p:nvSpPr>
              <p:spPr bwMode="auto">
                <a:xfrm flipV="1">
                  <a:off x="4944"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1" name="Line 3346"/>
                <p:cNvSpPr>
                  <a:spLocks noChangeShapeType="1"/>
                </p:cNvSpPr>
                <p:nvPr/>
              </p:nvSpPr>
              <p:spPr bwMode="auto">
                <a:xfrm flipV="1">
                  <a:off x="4944"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2" name="Line 3347"/>
                <p:cNvSpPr>
                  <a:spLocks noChangeShapeType="1"/>
                </p:cNvSpPr>
                <p:nvPr/>
              </p:nvSpPr>
              <p:spPr bwMode="auto">
                <a:xfrm flipV="1">
                  <a:off x="4944"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3" name="Line 3348"/>
                <p:cNvSpPr>
                  <a:spLocks noChangeShapeType="1"/>
                </p:cNvSpPr>
                <p:nvPr/>
              </p:nvSpPr>
              <p:spPr bwMode="auto">
                <a:xfrm flipV="1">
                  <a:off x="4944"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4" name="Line 3349"/>
                <p:cNvSpPr>
                  <a:spLocks noChangeShapeType="1"/>
                </p:cNvSpPr>
                <p:nvPr/>
              </p:nvSpPr>
              <p:spPr bwMode="auto">
                <a:xfrm flipV="1">
                  <a:off x="4944"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5" name="Line 3350"/>
                <p:cNvSpPr>
                  <a:spLocks noChangeShapeType="1"/>
                </p:cNvSpPr>
                <p:nvPr/>
              </p:nvSpPr>
              <p:spPr bwMode="auto">
                <a:xfrm flipV="1">
                  <a:off x="4944"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6" name="Line 3351"/>
                <p:cNvSpPr>
                  <a:spLocks noChangeShapeType="1"/>
                </p:cNvSpPr>
                <p:nvPr/>
              </p:nvSpPr>
              <p:spPr bwMode="auto">
                <a:xfrm flipV="1">
                  <a:off x="4944"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7" name="Line 3352"/>
                <p:cNvSpPr>
                  <a:spLocks noChangeShapeType="1"/>
                </p:cNvSpPr>
                <p:nvPr/>
              </p:nvSpPr>
              <p:spPr bwMode="auto">
                <a:xfrm flipV="1">
                  <a:off x="4944"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8" name="Line 3353"/>
                <p:cNvSpPr>
                  <a:spLocks noChangeShapeType="1"/>
                </p:cNvSpPr>
                <p:nvPr/>
              </p:nvSpPr>
              <p:spPr bwMode="auto">
                <a:xfrm flipV="1">
                  <a:off x="4944"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9" name="Line 3354"/>
                <p:cNvSpPr>
                  <a:spLocks noChangeShapeType="1"/>
                </p:cNvSpPr>
                <p:nvPr/>
              </p:nvSpPr>
              <p:spPr bwMode="auto">
                <a:xfrm flipV="1">
                  <a:off x="4944"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0" name="Line 3355"/>
                <p:cNvSpPr>
                  <a:spLocks noChangeShapeType="1"/>
                </p:cNvSpPr>
                <p:nvPr/>
              </p:nvSpPr>
              <p:spPr bwMode="auto">
                <a:xfrm flipV="1">
                  <a:off x="4944"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1" name="Line 3356"/>
                <p:cNvSpPr>
                  <a:spLocks noChangeShapeType="1"/>
                </p:cNvSpPr>
                <p:nvPr/>
              </p:nvSpPr>
              <p:spPr bwMode="auto">
                <a:xfrm flipV="1">
                  <a:off x="4944"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2" name="Line 3357"/>
                <p:cNvSpPr>
                  <a:spLocks noChangeShapeType="1"/>
                </p:cNvSpPr>
                <p:nvPr/>
              </p:nvSpPr>
              <p:spPr bwMode="auto">
                <a:xfrm flipV="1">
                  <a:off x="4944"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3" name="Line 3358"/>
                <p:cNvSpPr>
                  <a:spLocks noChangeShapeType="1"/>
                </p:cNvSpPr>
                <p:nvPr/>
              </p:nvSpPr>
              <p:spPr bwMode="auto">
                <a:xfrm flipV="1">
                  <a:off x="4944"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4" name="Line 3359"/>
                <p:cNvSpPr>
                  <a:spLocks noChangeShapeType="1"/>
                </p:cNvSpPr>
                <p:nvPr/>
              </p:nvSpPr>
              <p:spPr bwMode="auto">
                <a:xfrm flipV="1">
                  <a:off x="4944"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 name="Line 3360"/>
                <p:cNvSpPr>
                  <a:spLocks noChangeShapeType="1"/>
                </p:cNvSpPr>
                <p:nvPr/>
              </p:nvSpPr>
              <p:spPr bwMode="auto">
                <a:xfrm flipV="1">
                  <a:off x="4944"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 name="Line 3361"/>
                <p:cNvSpPr>
                  <a:spLocks noChangeShapeType="1"/>
                </p:cNvSpPr>
                <p:nvPr/>
              </p:nvSpPr>
              <p:spPr bwMode="auto">
                <a:xfrm flipV="1">
                  <a:off x="4944"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7" name="Line 3362"/>
                <p:cNvSpPr>
                  <a:spLocks noChangeShapeType="1"/>
                </p:cNvSpPr>
                <p:nvPr/>
              </p:nvSpPr>
              <p:spPr bwMode="auto">
                <a:xfrm flipV="1">
                  <a:off x="4944"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8" name="Line 3363"/>
                <p:cNvSpPr>
                  <a:spLocks noChangeShapeType="1"/>
                </p:cNvSpPr>
                <p:nvPr/>
              </p:nvSpPr>
              <p:spPr bwMode="auto">
                <a:xfrm flipV="1">
                  <a:off x="4944"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9" name="Line 3364"/>
                <p:cNvSpPr>
                  <a:spLocks noChangeShapeType="1"/>
                </p:cNvSpPr>
                <p:nvPr/>
              </p:nvSpPr>
              <p:spPr bwMode="auto">
                <a:xfrm flipV="1">
                  <a:off x="4944"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0" name="Line 3365"/>
                <p:cNvSpPr>
                  <a:spLocks noChangeShapeType="1"/>
                </p:cNvSpPr>
                <p:nvPr/>
              </p:nvSpPr>
              <p:spPr bwMode="auto">
                <a:xfrm flipV="1">
                  <a:off x="4944"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1" name="Line 3366"/>
                <p:cNvSpPr>
                  <a:spLocks noChangeShapeType="1"/>
                </p:cNvSpPr>
                <p:nvPr/>
              </p:nvSpPr>
              <p:spPr bwMode="auto">
                <a:xfrm flipV="1">
                  <a:off x="4944"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2" name="Line 3367"/>
                <p:cNvSpPr>
                  <a:spLocks noChangeShapeType="1"/>
                </p:cNvSpPr>
                <p:nvPr/>
              </p:nvSpPr>
              <p:spPr bwMode="auto">
                <a:xfrm flipV="1">
                  <a:off x="4944"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3" name="Line 3368"/>
                <p:cNvSpPr>
                  <a:spLocks noChangeShapeType="1"/>
                </p:cNvSpPr>
                <p:nvPr/>
              </p:nvSpPr>
              <p:spPr bwMode="auto">
                <a:xfrm flipV="1">
                  <a:off x="4944"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4" name="Line 3369"/>
                <p:cNvSpPr>
                  <a:spLocks noChangeShapeType="1"/>
                </p:cNvSpPr>
                <p:nvPr/>
              </p:nvSpPr>
              <p:spPr bwMode="auto">
                <a:xfrm flipV="1">
                  <a:off x="5248"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5" name="Line 3370"/>
                <p:cNvSpPr>
                  <a:spLocks noChangeShapeType="1"/>
                </p:cNvSpPr>
                <p:nvPr/>
              </p:nvSpPr>
              <p:spPr bwMode="auto">
                <a:xfrm flipV="1">
                  <a:off x="5248"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6" name="Line 3371"/>
                <p:cNvSpPr>
                  <a:spLocks noChangeShapeType="1"/>
                </p:cNvSpPr>
                <p:nvPr/>
              </p:nvSpPr>
              <p:spPr bwMode="auto">
                <a:xfrm flipV="1">
                  <a:off x="5248"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7" name="Line 3372"/>
                <p:cNvSpPr>
                  <a:spLocks noChangeShapeType="1"/>
                </p:cNvSpPr>
                <p:nvPr/>
              </p:nvSpPr>
              <p:spPr bwMode="auto">
                <a:xfrm flipV="1">
                  <a:off x="5248"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8" name="Line 3373"/>
                <p:cNvSpPr>
                  <a:spLocks noChangeShapeType="1"/>
                </p:cNvSpPr>
                <p:nvPr/>
              </p:nvSpPr>
              <p:spPr bwMode="auto">
                <a:xfrm flipV="1">
                  <a:off x="5248"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9" name="Line 3374"/>
                <p:cNvSpPr>
                  <a:spLocks noChangeShapeType="1"/>
                </p:cNvSpPr>
                <p:nvPr/>
              </p:nvSpPr>
              <p:spPr bwMode="auto">
                <a:xfrm flipV="1">
                  <a:off x="5248"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0" name="Line 3375"/>
                <p:cNvSpPr>
                  <a:spLocks noChangeShapeType="1"/>
                </p:cNvSpPr>
                <p:nvPr/>
              </p:nvSpPr>
              <p:spPr bwMode="auto">
                <a:xfrm flipV="1">
                  <a:off x="5248"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1" name="Line 3376"/>
                <p:cNvSpPr>
                  <a:spLocks noChangeShapeType="1"/>
                </p:cNvSpPr>
                <p:nvPr/>
              </p:nvSpPr>
              <p:spPr bwMode="auto">
                <a:xfrm flipV="1">
                  <a:off x="5248"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2" name="Line 3377"/>
                <p:cNvSpPr>
                  <a:spLocks noChangeShapeType="1"/>
                </p:cNvSpPr>
                <p:nvPr/>
              </p:nvSpPr>
              <p:spPr bwMode="auto">
                <a:xfrm flipV="1">
                  <a:off x="5248"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3" name="Line 3378"/>
                <p:cNvSpPr>
                  <a:spLocks noChangeShapeType="1"/>
                </p:cNvSpPr>
                <p:nvPr/>
              </p:nvSpPr>
              <p:spPr bwMode="auto">
                <a:xfrm flipV="1">
                  <a:off x="5248"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4" name="Line 3379"/>
                <p:cNvSpPr>
                  <a:spLocks noChangeShapeType="1"/>
                </p:cNvSpPr>
                <p:nvPr/>
              </p:nvSpPr>
              <p:spPr bwMode="auto">
                <a:xfrm flipV="1">
                  <a:off x="5248"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5" name="Line 3380"/>
                <p:cNvSpPr>
                  <a:spLocks noChangeShapeType="1"/>
                </p:cNvSpPr>
                <p:nvPr/>
              </p:nvSpPr>
              <p:spPr bwMode="auto">
                <a:xfrm flipV="1">
                  <a:off x="5248"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6" name="Line 3381"/>
                <p:cNvSpPr>
                  <a:spLocks noChangeShapeType="1"/>
                </p:cNvSpPr>
                <p:nvPr/>
              </p:nvSpPr>
              <p:spPr bwMode="auto">
                <a:xfrm flipV="1">
                  <a:off x="5248"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7" name="Line 3382"/>
                <p:cNvSpPr>
                  <a:spLocks noChangeShapeType="1"/>
                </p:cNvSpPr>
                <p:nvPr/>
              </p:nvSpPr>
              <p:spPr bwMode="auto">
                <a:xfrm flipV="1">
                  <a:off x="5248"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8" name="Line 3383"/>
                <p:cNvSpPr>
                  <a:spLocks noChangeShapeType="1"/>
                </p:cNvSpPr>
                <p:nvPr/>
              </p:nvSpPr>
              <p:spPr bwMode="auto">
                <a:xfrm flipV="1">
                  <a:off x="5248"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19" name="Line 3384"/>
                <p:cNvSpPr>
                  <a:spLocks noChangeShapeType="1"/>
                </p:cNvSpPr>
                <p:nvPr/>
              </p:nvSpPr>
              <p:spPr bwMode="auto">
                <a:xfrm flipV="1">
                  <a:off x="5248"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0" name="Line 3385"/>
                <p:cNvSpPr>
                  <a:spLocks noChangeShapeType="1"/>
                </p:cNvSpPr>
                <p:nvPr/>
              </p:nvSpPr>
              <p:spPr bwMode="auto">
                <a:xfrm flipV="1">
                  <a:off x="5248"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1" name="Line 3386"/>
                <p:cNvSpPr>
                  <a:spLocks noChangeShapeType="1"/>
                </p:cNvSpPr>
                <p:nvPr/>
              </p:nvSpPr>
              <p:spPr bwMode="auto">
                <a:xfrm flipV="1">
                  <a:off x="5248"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2" name="Line 3387"/>
                <p:cNvSpPr>
                  <a:spLocks noChangeShapeType="1"/>
                </p:cNvSpPr>
                <p:nvPr/>
              </p:nvSpPr>
              <p:spPr bwMode="auto">
                <a:xfrm flipV="1">
                  <a:off x="5248"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3" name="Line 3388"/>
                <p:cNvSpPr>
                  <a:spLocks noChangeShapeType="1"/>
                </p:cNvSpPr>
                <p:nvPr/>
              </p:nvSpPr>
              <p:spPr bwMode="auto">
                <a:xfrm flipV="1">
                  <a:off x="5248"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4" name="Line 3389"/>
                <p:cNvSpPr>
                  <a:spLocks noChangeShapeType="1"/>
                </p:cNvSpPr>
                <p:nvPr/>
              </p:nvSpPr>
              <p:spPr bwMode="auto">
                <a:xfrm flipV="1">
                  <a:off x="5248"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5" name="Line 3390"/>
                <p:cNvSpPr>
                  <a:spLocks noChangeShapeType="1"/>
                </p:cNvSpPr>
                <p:nvPr/>
              </p:nvSpPr>
              <p:spPr bwMode="auto">
                <a:xfrm flipV="1">
                  <a:off x="5248"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6" name="Line 3391"/>
                <p:cNvSpPr>
                  <a:spLocks noChangeShapeType="1"/>
                </p:cNvSpPr>
                <p:nvPr/>
              </p:nvSpPr>
              <p:spPr bwMode="auto">
                <a:xfrm flipV="1">
                  <a:off x="5248"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7" name="Line 3392"/>
                <p:cNvSpPr>
                  <a:spLocks noChangeShapeType="1"/>
                </p:cNvSpPr>
                <p:nvPr/>
              </p:nvSpPr>
              <p:spPr bwMode="auto">
                <a:xfrm flipV="1">
                  <a:off x="5248"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8" name="Line 3393"/>
                <p:cNvSpPr>
                  <a:spLocks noChangeShapeType="1"/>
                </p:cNvSpPr>
                <p:nvPr/>
              </p:nvSpPr>
              <p:spPr bwMode="auto">
                <a:xfrm flipV="1">
                  <a:off x="5248"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29" name="Line 3394"/>
                <p:cNvSpPr>
                  <a:spLocks noChangeShapeType="1"/>
                </p:cNvSpPr>
                <p:nvPr/>
              </p:nvSpPr>
              <p:spPr bwMode="auto">
                <a:xfrm flipV="1">
                  <a:off x="5248"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0" name="Line 3395"/>
                <p:cNvSpPr>
                  <a:spLocks noChangeShapeType="1"/>
                </p:cNvSpPr>
                <p:nvPr/>
              </p:nvSpPr>
              <p:spPr bwMode="auto">
                <a:xfrm flipV="1">
                  <a:off x="5248"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1" name="Line 3396"/>
                <p:cNvSpPr>
                  <a:spLocks noChangeShapeType="1"/>
                </p:cNvSpPr>
                <p:nvPr/>
              </p:nvSpPr>
              <p:spPr bwMode="auto">
                <a:xfrm flipV="1">
                  <a:off x="5248"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2" name="Line 3397"/>
                <p:cNvSpPr>
                  <a:spLocks noChangeShapeType="1"/>
                </p:cNvSpPr>
                <p:nvPr/>
              </p:nvSpPr>
              <p:spPr bwMode="auto">
                <a:xfrm flipV="1">
                  <a:off x="5248"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3" name="Line 3398"/>
                <p:cNvSpPr>
                  <a:spLocks noChangeShapeType="1"/>
                </p:cNvSpPr>
                <p:nvPr/>
              </p:nvSpPr>
              <p:spPr bwMode="auto">
                <a:xfrm flipV="1">
                  <a:off x="5248"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4" name="Line 3399"/>
                <p:cNvSpPr>
                  <a:spLocks noChangeShapeType="1"/>
                </p:cNvSpPr>
                <p:nvPr/>
              </p:nvSpPr>
              <p:spPr bwMode="auto">
                <a:xfrm flipV="1">
                  <a:off x="5248"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5" name="Line 3400"/>
                <p:cNvSpPr>
                  <a:spLocks noChangeShapeType="1"/>
                </p:cNvSpPr>
                <p:nvPr/>
              </p:nvSpPr>
              <p:spPr bwMode="auto">
                <a:xfrm flipV="1">
                  <a:off x="5248"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6" name="Line 3401"/>
                <p:cNvSpPr>
                  <a:spLocks noChangeShapeType="1"/>
                </p:cNvSpPr>
                <p:nvPr/>
              </p:nvSpPr>
              <p:spPr bwMode="auto">
                <a:xfrm flipV="1">
                  <a:off x="5248"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7" name="Line 3402"/>
                <p:cNvSpPr>
                  <a:spLocks noChangeShapeType="1"/>
                </p:cNvSpPr>
                <p:nvPr/>
              </p:nvSpPr>
              <p:spPr bwMode="auto">
                <a:xfrm flipV="1">
                  <a:off x="5248"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8" name="Line 3403"/>
                <p:cNvSpPr>
                  <a:spLocks noChangeShapeType="1"/>
                </p:cNvSpPr>
                <p:nvPr/>
              </p:nvSpPr>
              <p:spPr bwMode="auto">
                <a:xfrm flipV="1">
                  <a:off x="5248"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39" name="Line 3404"/>
                <p:cNvSpPr>
                  <a:spLocks noChangeShapeType="1"/>
                </p:cNvSpPr>
                <p:nvPr/>
              </p:nvSpPr>
              <p:spPr bwMode="auto">
                <a:xfrm flipV="1">
                  <a:off x="5248"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0" name="Line 3405"/>
                <p:cNvSpPr>
                  <a:spLocks noChangeShapeType="1"/>
                </p:cNvSpPr>
                <p:nvPr/>
              </p:nvSpPr>
              <p:spPr bwMode="auto">
                <a:xfrm flipV="1">
                  <a:off x="5248"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1" name="Line 3406"/>
                <p:cNvSpPr>
                  <a:spLocks noChangeShapeType="1"/>
                </p:cNvSpPr>
                <p:nvPr/>
              </p:nvSpPr>
              <p:spPr bwMode="auto">
                <a:xfrm flipV="1">
                  <a:off x="5248"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2" name="Line 3407"/>
                <p:cNvSpPr>
                  <a:spLocks noChangeShapeType="1"/>
                </p:cNvSpPr>
                <p:nvPr/>
              </p:nvSpPr>
              <p:spPr bwMode="auto">
                <a:xfrm flipV="1">
                  <a:off x="5248"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3" name="Line 3408"/>
                <p:cNvSpPr>
                  <a:spLocks noChangeShapeType="1"/>
                </p:cNvSpPr>
                <p:nvPr/>
              </p:nvSpPr>
              <p:spPr bwMode="auto">
                <a:xfrm flipV="1">
                  <a:off x="5248"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4" name="Line 3409"/>
                <p:cNvSpPr>
                  <a:spLocks noChangeShapeType="1"/>
                </p:cNvSpPr>
                <p:nvPr/>
              </p:nvSpPr>
              <p:spPr bwMode="auto">
                <a:xfrm flipV="1">
                  <a:off x="5248"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5" name="Line 3410"/>
                <p:cNvSpPr>
                  <a:spLocks noChangeShapeType="1"/>
                </p:cNvSpPr>
                <p:nvPr/>
              </p:nvSpPr>
              <p:spPr bwMode="auto">
                <a:xfrm flipV="1">
                  <a:off x="5248"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6" name="Line 3411"/>
                <p:cNvSpPr>
                  <a:spLocks noChangeShapeType="1"/>
                </p:cNvSpPr>
                <p:nvPr/>
              </p:nvSpPr>
              <p:spPr bwMode="auto">
                <a:xfrm flipV="1">
                  <a:off x="5248"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7" name="Line 3412"/>
                <p:cNvSpPr>
                  <a:spLocks noChangeShapeType="1"/>
                </p:cNvSpPr>
                <p:nvPr/>
              </p:nvSpPr>
              <p:spPr bwMode="auto">
                <a:xfrm flipV="1">
                  <a:off x="5248"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8" name="Line 3413"/>
                <p:cNvSpPr>
                  <a:spLocks noChangeShapeType="1"/>
                </p:cNvSpPr>
                <p:nvPr/>
              </p:nvSpPr>
              <p:spPr bwMode="auto">
                <a:xfrm flipV="1">
                  <a:off x="5248"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49" name="Line 3414"/>
                <p:cNvSpPr>
                  <a:spLocks noChangeShapeType="1"/>
                </p:cNvSpPr>
                <p:nvPr/>
              </p:nvSpPr>
              <p:spPr bwMode="auto">
                <a:xfrm flipV="1">
                  <a:off x="5248"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0" name="Line 3415"/>
                <p:cNvSpPr>
                  <a:spLocks noChangeShapeType="1"/>
                </p:cNvSpPr>
                <p:nvPr/>
              </p:nvSpPr>
              <p:spPr bwMode="auto">
                <a:xfrm flipV="1">
                  <a:off x="5248"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1" name="Line 3416"/>
                <p:cNvSpPr>
                  <a:spLocks noChangeShapeType="1"/>
                </p:cNvSpPr>
                <p:nvPr/>
              </p:nvSpPr>
              <p:spPr bwMode="auto">
                <a:xfrm flipV="1">
                  <a:off x="5248"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2" name="Line 3417"/>
                <p:cNvSpPr>
                  <a:spLocks noChangeShapeType="1"/>
                </p:cNvSpPr>
                <p:nvPr/>
              </p:nvSpPr>
              <p:spPr bwMode="auto">
                <a:xfrm flipV="1">
                  <a:off x="5248"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3" name="Line 3418"/>
                <p:cNvSpPr>
                  <a:spLocks noChangeShapeType="1"/>
                </p:cNvSpPr>
                <p:nvPr/>
              </p:nvSpPr>
              <p:spPr bwMode="auto">
                <a:xfrm flipV="1">
                  <a:off x="5248"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4" name="Line 3419"/>
                <p:cNvSpPr>
                  <a:spLocks noChangeShapeType="1"/>
                </p:cNvSpPr>
                <p:nvPr/>
              </p:nvSpPr>
              <p:spPr bwMode="auto">
                <a:xfrm flipV="1">
                  <a:off x="5248"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5" name="Line 3420"/>
                <p:cNvSpPr>
                  <a:spLocks noChangeShapeType="1"/>
                </p:cNvSpPr>
                <p:nvPr/>
              </p:nvSpPr>
              <p:spPr bwMode="auto">
                <a:xfrm flipV="1">
                  <a:off x="5248"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6" name="Line 3421"/>
                <p:cNvSpPr>
                  <a:spLocks noChangeShapeType="1"/>
                </p:cNvSpPr>
                <p:nvPr/>
              </p:nvSpPr>
              <p:spPr bwMode="auto">
                <a:xfrm flipV="1">
                  <a:off x="5248"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7" name="Line 3422"/>
                <p:cNvSpPr>
                  <a:spLocks noChangeShapeType="1"/>
                </p:cNvSpPr>
                <p:nvPr/>
              </p:nvSpPr>
              <p:spPr bwMode="auto">
                <a:xfrm flipV="1">
                  <a:off x="5248"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8" name="Line 3423"/>
                <p:cNvSpPr>
                  <a:spLocks noChangeShapeType="1"/>
                </p:cNvSpPr>
                <p:nvPr/>
              </p:nvSpPr>
              <p:spPr bwMode="auto">
                <a:xfrm flipV="1">
                  <a:off x="5248"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9" name="Line 3424"/>
                <p:cNvSpPr>
                  <a:spLocks noChangeShapeType="1"/>
                </p:cNvSpPr>
                <p:nvPr/>
              </p:nvSpPr>
              <p:spPr bwMode="auto">
                <a:xfrm flipV="1">
                  <a:off x="5248"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0" name="Line 3425"/>
                <p:cNvSpPr>
                  <a:spLocks noChangeShapeType="1"/>
                </p:cNvSpPr>
                <p:nvPr/>
              </p:nvSpPr>
              <p:spPr bwMode="auto">
                <a:xfrm flipV="1">
                  <a:off x="5248"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1" name="Line 3426"/>
                <p:cNvSpPr>
                  <a:spLocks noChangeShapeType="1"/>
                </p:cNvSpPr>
                <p:nvPr/>
              </p:nvSpPr>
              <p:spPr bwMode="auto">
                <a:xfrm flipV="1">
                  <a:off x="5248"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2" name="Line 3427"/>
                <p:cNvSpPr>
                  <a:spLocks noChangeShapeType="1"/>
                </p:cNvSpPr>
                <p:nvPr/>
              </p:nvSpPr>
              <p:spPr bwMode="auto">
                <a:xfrm flipV="1">
                  <a:off x="5248"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3" name="Line 3428"/>
                <p:cNvSpPr>
                  <a:spLocks noChangeShapeType="1"/>
                </p:cNvSpPr>
                <p:nvPr/>
              </p:nvSpPr>
              <p:spPr bwMode="auto">
                <a:xfrm flipV="1">
                  <a:off x="5248"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4" name="Line 3429"/>
                <p:cNvSpPr>
                  <a:spLocks noChangeShapeType="1"/>
                </p:cNvSpPr>
                <p:nvPr/>
              </p:nvSpPr>
              <p:spPr bwMode="auto">
                <a:xfrm flipV="1">
                  <a:off x="5248"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5" name="Line 3430"/>
                <p:cNvSpPr>
                  <a:spLocks noChangeShapeType="1"/>
                </p:cNvSpPr>
                <p:nvPr/>
              </p:nvSpPr>
              <p:spPr bwMode="auto">
                <a:xfrm flipV="1">
                  <a:off x="5248"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6" name="Line 3431"/>
                <p:cNvSpPr>
                  <a:spLocks noChangeShapeType="1"/>
                </p:cNvSpPr>
                <p:nvPr/>
              </p:nvSpPr>
              <p:spPr bwMode="auto">
                <a:xfrm flipV="1">
                  <a:off x="5248"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7" name="Line 3432"/>
                <p:cNvSpPr>
                  <a:spLocks noChangeShapeType="1"/>
                </p:cNvSpPr>
                <p:nvPr/>
              </p:nvSpPr>
              <p:spPr bwMode="auto">
                <a:xfrm flipV="1">
                  <a:off x="5248"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8" name="Line 3433"/>
                <p:cNvSpPr>
                  <a:spLocks noChangeShapeType="1"/>
                </p:cNvSpPr>
                <p:nvPr/>
              </p:nvSpPr>
              <p:spPr bwMode="auto">
                <a:xfrm flipV="1">
                  <a:off x="5248"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9" name="Line 3434"/>
                <p:cNvSpPr>
                  <a:spLocks noChangeShapeType="1"/>
                </p:cNvSpPr>
                <p:nvPr/>
              </p:nvSpPr>
              <p:spPr bwMode="auto">
                <a:xfrm flipV="1">
                  <a:off x="5248"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0" name="Line 3435"/>
                <p:cNvSpPr>
                  <a:spLocks noChangeShapeType="1"/>
                </p:cNvSpPr>
                <p:nvPr/>
              </p:nvSpPr>
              <p:spPr bwMode="auto">
                <a:xfrm flipV="1">
                  <a:off x="5248"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1" name="Line 3436"/>
                <p:cNvSpPr>
                  <a:spLocks noChangeShapeType="1"/>
                </p:cNvSpPr>
                <p:nvPr/>
              </p:nvSpPr>
              <p:spPr bwMode="auto">
                <a:xfrm flipV="1">
                  <a:off x="5248"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2" name="Line 3437"/>
                <p:cNvSpPr>
                  <a:spLocks noChangeShapeType="1"/>
                </p:cNvSpPr>
                <p:nvPr/>
              </p:nvSpPr>
              <p:spPr bwMode="auto">
                <a:xfrm flipV="1">
                  <a:off x="5248"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3" name="Line 3438"/>
                <p:cNvSpPr>
                  <a:spLocks noChangeShapeType="1"/>
                </p:cNvSpPr>
                <p:nvPr/>
              </p:nvSpPr>
              <p:spPr bwMode="auto">
                <a:xfrm flipV="1">
                  <a:off x="5248"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4" name="Line 3439"/>
                <p:cNvSpPr>
                  <a:spLocks noChangeShapeType="1"/>
                </p:cNvSpPr>
                <p:nvPr/>
              </p:nvSpPr>
              <p:spPr bwMode="auto">
                <a:xfrm flipV="1">
                  <a:off x="5248"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5" name="Line 3440"/>
                <p:cNvSpPr>
                  <a:spLocks noChangeShapeType="1"/>
                </p:cNvSpPr>
                <p:nvPr/>
              </p:nvSpPr>
              <p:spPr bwMode="auto">
                <a:xfrm flipV="1">
                  <a:off x="5248"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6" name="Line 3441"/>
                <p:cNvSpPr>
                  <a:spLocks noChangeShapeType="1"/>
                </p:cNvSpPr>
                <p:nvPr/>
              </p:nvSpPr>
              <p:spPr bwMode="auto">
                <a:xfrm flipV="1">
                  <a:off x="5248"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7" name="Line 3442"/>
                <p:cNvSpPr>
                  <a:spLocks noChangeShapeType="1"/>
                </p:cNvSpPr>
                <p:nvPr/>
              </p:nvSpPr>
              <p:spPr bwMode="auto">
                <a:xfrm flipV="1">
                  <a:off x="5248"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8" name="Line 3443"/>
                <p:cNvSpPr>
                  <a:spLocks noChangeShapeType="1"/>
                </p:cNvSpPr>
                <p:nvPr/>
              </p:nvSpPr>
              <p:spPr bwMode="auto">
                <a:xfrm flipV="1">
                  <a:off x="5248"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79" name="Line 3444"/>
                <p:cNvSpPr>
                  <a:spLocks noChangeShapeType="1"/>
                </p:cNvSpPr>
                <p:nvPr/>
              </p:nvSpPr>
              <p:spPr bwMode="auto">
                <a:xfrm flipV="1">
                  <a:off x="5248"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0" name="Line 3445"/>
                <p:cNvSpPr>
                  <a:spLocks noChangeShapeType="1"/>
                </p:cNvSpPr>
                <p:nvPr/>
              </p:nvSpPr>
              <p:spPr bwMode="auto">
                <a:xfrm flipV="1">
                  <a:off x="5248"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1" name="Line 3446"/>
                <p:cNvSpPr>
                  <a:spLocks noChangeShapeType="1"/>
                </p:cNvSpPr>
                <p:nvPr/>
              </p:nvSpPr>
              <p:spPr bwMode="auto">
                <a:xfrm flipV="1">
                  <a:off x="5248"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2" name="Line 3447"/>
                <p:cNvSpPr>
                  <a:spLocks noChangeShapeType="1"/>
                </p:cNvSpPr>
                <p:nvPr/>
              </p:nvSpPr>
              <p:spPr bwMode="auto">
                <a:xfrm flipV="1">
                  <a:off x="5553"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3" name="Line 3448"/>
                <p:cNvSpPr>
                  <a:spLocks noChangeShapeType="1"/>
                </p:cNvSpPr>
                <p:nvPr/>
              </p:nvSpPr>
              <p:spPr bwMode="auto">
                <a:xfrm flipV="1">
                  <a:off x="5553"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4" name="Line 3449"/>
                <p:cNvSpPr>
                  <a:spLocks noChangeShapeType="1"/>
                </p:cNvSpPr>
                <p:nvPr/>
              </p:nvSpPr>
              <p:spPr bwMode="auto">
                <a:xfrm flipV="1">
                  <a:off x="5553"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5" name="Line 3450"/>
                <p:cNvSpPr>
                  <a:spLocks noChangeShapeType="1"/>
                </p:cNvSpPr>
                <p:nvPr/>
              </p:nvSpPr>
              <p:spPr bwMode="auto">
                <a:xfrm flipV="1">
                  <a:off x="5553"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6" name="Line 3451"/>
                <p:cNvSpPr>
                  <a:spLocks noChangeShapeType="1"/>
                </p:cNvSpPr>
                <p:nvPr/>
              </p:nvSpPr>
              <p:spPr bwMode="auto">
                <a:xfrm flipV="1">
                  <a:off x="5553"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7" name="Line 3452"/>
                <p:cNvSpPr>
                  <a:spLocks noChangeShapeType="1"/>
                </p:cNvSpPr>
                <p:nvPr/>
              </p:nvSpPr>
              <p:spPr bwMode="auto">
                <a:xfrm flipV="1">
                  <a:off x="5553"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8" name="Line 3453"/>
                <p:cNvSpPr>
                  <a:spLocks noChangeShapeType="1"/>
                </p:cNvSpPr>
                <p:nvPr/>
              </p:nvSpPr>
              <p:spPr bwMode="auto">
                <a:xfrm flipV="1">
                  <a:off x="5553"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89" name="Line 3454"/>
                <p:cNvSpPr>
                  <a:spLocks noChangeShapeType="1"/>
                </p:cNvSpPr>
                <p:nvPr/>
              </p:nvSpPr>
              <p:spPr bwMode="auto">
                <a:xfrm flipV="1">
                  <a:off x="5553"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0" name="Line 3455"/>
                <p:cNvSpPr>
                  <a:spLocks noChangeShapeType="1"/>
                </p:cNvSpPr>
                <p:nvPr/>
              </p:nvSpPr>
              <p:spPr bwMode="auto">
                <a:xfrm flipV="1">
                  <a:off x="5553"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1" name="Line 3456"/>
                <p:cNvSpPr>
                  <a:spLocks noChangeShapeType="1"/>
                </p:cNvSpPr>
                <p:nvPr/>
              </p:nvSpPr>
              <p:spPr bwMode="auto">
                <a:xfrm flipV="1">
                  <a:off x="5553"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2" name="Line 3457"/>
                <p:cNvSpPr>
                  <a:spLocks noChangeShapeType="1"/>
                </p:cNvSpPr>
                <p:nvPr/>
              </p:nvSpPr>
              <p:spPr bwMode="auto">
                <a:xfrm flipV="1">
                  <a:off x="5553"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3" name="Line 3458"/>
                <p:cNvSpPr>
                  <a:spLocks noChangeShapeType="1"/>
                </p:cNvSpPr>
                <p:nvPr/>
              </p:nvSpPr>
              <p:spPr bwMode="auto">
                <a:xfrm flipV="1">
                  <a:off x="5553"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4" name="Line 3459"/>
                <p:cNvSpPr>
                  <a:spLocks noChangeShapeType="1"/>
                </p:cNvSpPr>
                <p:nvPr/>
              </p:nvSpPr>
              <p:spPr bwMode="auto">
                <a:xfrm flipV="1">
                  <a:off x="5553"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5" name="Line 3460"/>
                <p:cNvSpPr>
                  <a:spLocks noChangeShapeType="1"/>
                </p:cNvSpPr>
                <p:nvPr/>
              </p:nvSpPr>
              <p:spPr bwMode="auto">
                <a:xfrm flipV="1">
                  <a:off x="5553"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6" name="Line 3461"/>
                <p:cNvSpPr>
                  <a:spLocks noChangeShapeType="1"/>
                </p:cNvSpPr>
                <p:nvPr/>
              </p:nvSpPr>
              <p:spPr bwMode="auto">
                <a:xfrm flipV="1">
                  <a:off x="5553"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7" name="Line 3462"/>
                <p:cNvSpPr>
                  <a:spLocks noChangeShapeType="1"/>
                </p:cNvSpPr>
                <p:nvPr/>
              </p:nvSpPr>
              <p:spPr bwMode="auto">
                <a:xfrm flipV="1">
                  <a:off x="5553"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8" name="Line 3463"/>
                <p:cNvSpPr>
                  <a:spLocks noChangeShapeType="1"/>
                </p:cNvSpPr>
                <p:nvPr/>
              </p:nvSpPr>
              <p:spPr bwMode="auto">
                <a:xfrm flipV="1">
                  <a:off x="5553"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Line 3464"/>
                <p:cNvSpPr>
                  <a:spLocks noChangeShapeType="1"/>
                </p:cNvSpPr>
                <p:nvPr/>
              </p:nvSpPr>
              <p:spPr bwMode="auto">
                <a:xfrm flipV="1">
                  <a:off x="5553"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Line 3465"/>
                <p:cNvSpPr>
                  <a:spLocks noChangeShapeType="1"/>
                </p:cNvSpPr>
                <p:nvPr/>
              </p:nvSpPr>
              <p:spPr bwMode="auto">
                <a:xfrm flipV="1">
                  <a:off x="5553"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1" name="Line 3466"/>
                <p:cNvSpPr>
                  <a:spLocks noChangeShapeType="1"/>
                </p:cNvSpPr>
                <p:nvPr/>
              </p:nvSpPr>
              <p:spPr bwMode="auto">
                <a:xfrm flipV="1">
                  <a:off x="5553"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2" name="Line 3467"/>
                <p:cNvSpPr>
                  <a:spLocks noChangeShapeType="1"/>
                </p:cNvSpPr>
                <p:nvPr/>
              </p:nvSpPr>
              <p:spPr bwMode="auto">
                <a:xfrm flipV="1">
                  <a:off x="5553"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3" name="Line 3468"/>
                <p:cNvSpPr>
                  <a:spLocks noChangeShapeType="1"/>
                </p:cNvSpPr>
                <p:nvPr/>
              </p:nvSpPr>
              <p:spPr bwMode="auto">
                <a:xfrm flipV="1">
                  <a:off x="5553"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4" name="Line 3469"/>
                <p:cNvSpPr>
                  <a:spLocks noChangeShapeType="1"/>
                </p:cNvSpPr>
                <p:nvPr/>
              </p:nvSpPr>
              <p:spPr bwMode="auto">
                <a:xfrm flipV="1">
                  <a:off x="5553"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5" name="Line 3470"/>
                <p:cNvSpPr>
                  <a:spLocks noChangeShapeType="1"/>
                </p:cNvSpPr>
                <p:nvPr/>
              </p:nvSpPr>
              <p:spPr bwMode="auto">
                <a:xfrm flipV="1">
                  <a:off x="5553"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6" name="Line 3471"/>
                <p:cNvSpPr>
                  <a:spLocks noChangeShapeType="1"/>
                </p:cNvSpPr>
                <p:nvPr/>
              </p:nvSpPr>
              <p:spPr bwMode="auto">
                <a:xfrm flipV="1">
                  <a:off x="5553"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7" name="Line 3472"/>
                <p:cNvSpPr>
                  <a:spLocks noChangeShapeType="1"/>
                </p:cNvSpPr>
                <p:nvPr/>
              </p:nvSpPr>
              <p:spPr bwMode="auto">
                <a:xfrm flipV="1">
                  <a:off x="5553"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8" name="Line 3473"/>
                <p:cNvSpPr>
                  <a:spLocks noChangeShapeType="1"/>
                </p:cNvSpPr>
                <p:nvPr/>
              </p:nvSpPr>
              <p:spPr bwMode="auto">
                <a:xfrm flipV="1">
                  <a:off x="5553"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9" name="Line 3474"/>
                <p:cNvSpPr>
                  <a:spLocks noChangeShapeType="1"/>
                </p:cNvSpPr>
                <p:nvPr/>
              </p:nvSpPr>
              <p:spPr bwMode="auto">
                <a:xfrm flipV="1">
                  <a:off x="5553"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0" name="Line 3475"/>
                <p:cNvSpPr>
                  <a:spLocks noChangeShapeType="1"/>
                </p:cNvSpPr>
                <p:nvPr/>
              </p:nvSpPr>
              <p:spPr bwMode="auto">
                <a:xfrm flipV="1">
                  <a:off x="5553"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1" name="Line 3476"/>
                <p:cNvSpPr>
                  <a:spLocks noChangeShapeType="1"/>
                </p:cNvSpPr>
                <p:nvPr/>
              </p:nvSpPr>
              <p:spPr bwMode="auto">
                <a:xfrm flipV="1">
                  <a:off x="5553"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2" name="Line 3477"/>
                <p:cNvSpPr>
                  <a:spLocks noChangeShapeType="1"/>
                </p:cNvSpPr>
                <p:nvPr/>
              </p:nvSpPr>
              <p:spPr bwMode="auto">
                <a:xfrm flipV="1">
                  <a:off x="5553"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3" name="Line 3478"/>
                <p:cNvSpPr>
                  <a:spLocks noChangeShapeType="1"/>
                </p:cNvSpPr>
                <p:nvPr/>
              </p:nvSpPr>
              <p:spPr bwMode="auto">
                <a:xfrm flipV="1">
                  <a:off x="5553"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4" name="Line 3479"/>
                <p:cNvSpPr>
                  <a:spLocks noChangeShapeType="1"/>
                </p:cNvSpPr>
                <p:nvPr/>
              </p:nvSpPr>
              <p:spPr bwMode="auto">
                <a:xfrm flipV="1">
                  <a:off x="5553"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5" name="Line 3480"/>
                <p:cNvSpPr>
                  <a:spLocks noChangeShapeType="1"/>
                </p:cNvSpPr>
                <p:nvPr/>
              </p:nvSpPr>
              <p:spPr bwMode="auto">
                <a:xfrm flipV="1">
                  <a:off x="5553"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6" name="Line 3481"/>
                <p:cNvSpPr>
                  <a:spLocks noChangeShapeType="1"/>
                </p:cNvSpPr>
                <p:nvPr/>
              </p:nvSpPr>
              <p:spPr bwMode="auto">
                <a:xfrm flipV="1">
                  <a:off x="5553"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7" name="Line 3482"/>
                <p:cNvSpPr>
                  <a:spLocks noChangeShapeType="1"/>
                </p:cNvSpPr>
                <p:nvPr/>
              </p:nvSpPr>
              <p:spPr bwMode="auto">
                <a:xfrm flipV="1">
                  <a:off x="5553"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8" name="Line 3483"/>
                <p:cNvSpPr>
                  <a:spLocks noChangeShapeType="1"/>
                </p:cNvSpPr>
                <p:nvPr/>
              </p:nvSpPr>
              <p:spPr bwMode="auto">
                <a:xfrm flipV="1">
                  <a:off x="5553"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19" name="Line 3484"/>
                <p:cNvSpPr>
                  <a:spLocks noChangeShapeType="1"/>
                </p:cNvSpPr>
                <p:nvPr/>
              </p:nvSpPr>
              <p:spPr bwMode="auto">
                <a:xfrm flipV="1">
                  <a:off x="5553"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0" name="Line 3485"/>
                <p:cNvSpPr>
                  <a:spLocks noChangeShapeType="1"/>
                </p:cNvSpPr>
                <p:nvPr/>
              </p:nvSpPr>
              <p:spPr bwMode="auto">
                <a:xfrm flipV="1">
                  <a:off x="5553"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1" name="Line 3486"/>
                <p:cNvSpPr>
                  <a:spLocks noChangeShapeType="1"/>
                </p:cNvSpPr>
                <p:nvPr/>
              </p:nvSpPr>
              <p:spPr bwMode="auto">
                <a:xfrm flipV="1">
                  <a:off x="5553"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2" name="Line 3487"/>
                <p:cNvSpPr>
                  <a:spLocks noChangeShapeType="1"/>
                </p:cNvSpPr>
                <p:nvPr/>
              </p:nvSpPr>
              <p:spPr bwMode="auto">
                <a:xfrm flipV="1">
                  <a:off x="5553"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3" name="Line 3488"/>
                <p:cNvSpPr>
                  <a:spLocks noChangeShapeType="1"/>
                </p:cNvSpPr>
                <p:nvPr/>
              </p:nvSpPr>
              <p:spPr bwMode="auto">
                <a:xfrm flipV="1">
                  <a:off x="5553"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4" name="Line 3489"/>
                <p:cNvSpPr>
                  <a:spLocks noChangeShapeType="1"/>
                </p:cNvSpPr>
                <p:nvPr/>
              </p:nvSpPr>
              <p:spPr bwMode="auto">
                <a:xfrm flipV="1">
                  <a:off x="5553"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5" name="Line 3490"/>
                <p:cNvSpPr>
                  <a:spLocks noChangeShapeType="1"/>
                </p:cNvSpPr>
                <p:nvPr/>
              </p:nvSpPr>
              <p:spPr bwMode="auto">
                <a:xfrm flipV="1">
                  <a:off x="5553"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6" name="Line 3491"/>
                <p:cNvSpPr>
                  <a:spLocks noChangeShapeType="1"/>
                </p:cNvSpPr>
                <p:nvPr/>
              </p:nvSpPr>
              <p:spPr bwMode="auto">
                <a:xfrm flipV="1">
                  <a:off x="5553"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7" name="Line 3492"/>
                <p:cNvSpPr>
                  <a:spLocks noChangeShapeType="1"/>
                </p:cNvSpPr>
                <p:nvPr/>
              </p:nvSpPr>
              <p:spPr bwMode="auto">
                <a:xfrm flipV="1">
                  <a:off x="5553"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8" name="Line 3493"/>
                <p:cNvSpPr>
                  <a:spLocks noChangeShapeType="1"/>
                </p:cNvSpPr>
                <p:nvPr/>
              </p:nvSpPr>
              <p:spPr bwMode="auto">
                <a:xfrm flipV="1">
                  <a:off x="5553"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9" name="Line 3494"/>
                <p:cNvSpPr>
                  <a:spLocks noChangeShapeType="1"/>
                </p:cNvSpPr>
                <p:nvPr/>
              </p:nvSpPr>
              <p:spPr bwMode="auto">
                <a:xfrm flipV="1">
                  <a:off x="5553"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0" name="Line 3495"/>
                <p:cNvSpPr>
                  <a:spLocks noChangeShapeType="1"/>
                </p:cNvSpPr>
                <p:nvPr/>
              </p:nvSpPr>
              <p:spPr bwMode="auto">
                <a:xfrm flipV="1">
                  <a:off x="5553"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1" name="Line 3496"/>
                <p:cNvSpPr>
                  <a:spLocks noChangeShapeType="1"/>
                </p:cNvSpPr>
                <p:nvPr/>
              </p:nvSpPr>
              <p:spPr bwMode="auto">
                <a:xfrm flipV="1">
                  <a:off x="5553"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2" name="Line 3497"/>
                <p:cNvSpPr>
                  <a:spLocks noChangeShapeType="1"/>
                </p:cNvSpPr>
                <p:nvPr/>
              </p:nvSpPr>
              <p:spPr bwMode="auto">
                <a:xfrm flipV="1">
                  <a:off x="5553"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3" name="Line 3498"/>
                <p:cNvSpPr>
                  <a:spLocks noChangeShapeType="1"/>
                </p:cNvSpPr>
                <p:nvPr/>
              </p:nvSpPr>
              <p:spPr bwMode="auto">
                <a:xfrm flipV="1">
                  <a:off x="5553"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4" name="Line 3499"/>
                <p:cNvSpPr>
                  <a:spLocks noChangeShapeType="1"/>
                </p:cNvSpPr>
                <p:nvPr/>
              </p:nvSpPr>
              <p:spPr bwMode="auto">
                <a:xfrm flipV="1">
                  <a:off x="5553"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5" name="Line 3500"/>
                <p:cNvSpPr>
                  <a:spLocks noChangeShapeType="1"/>
                </p:cNvSpPr>
                <p:nvPr/>
              </p:nvSpPr>
              <p:spPr bwMode="auto">
                <a:xfrm flipV="1">
                  <a:off x="5553"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6" name="Line 3501"/>
                <p:cNvSpPr>
                  <a:spLocks noChangeShapeType="1"/>
                </p:cNvSpPr>
                <p:nvPr/>
              </p:nvSpPr>
              <p:spPr bwMode="auto">
                <a:xfrm flipV="1">
                  <a:off x="5553"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7" name="Line 3502"/>
                <p:cNvSpPr>
                  <a:spLocks noChangeShapeType="1"/>
                </p:cNvSpPr>
                <p:nvPr/>
              </p:nvSpPr>
              <p:spPr bwMode="auto">
                <a:xfrm flipV="1">
                  <a:off x="5553"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8" name="Line 3503"/>
                <p:cNvSpPr>
                  <a:spLocks noChangeShapeType="1"/>
                </p:cNvSpPr>
                <p:nvPr/>
              </p:nvSpPr>
              <p:spPr bwMode="auto">
                <a:xfrm flipV="1">
                  <a:off x="5553"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39" name="Line 3504"/>
                <p:cNvSpPr>
                  <a:spLocks noChangeShapeType="1"/>
                </p:cNvSpPr>
                <p:nvPr/>
              </p:nvSpPr>
              <p:spPr bwMode="auto">
                <a:xfrm flipV="1">
                  <a:off x="5553"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0" name="Line 3505"/>
                <p:cNvSpPr>
                  <a:spLocks noChangeShapeType="1"/>
                </p:cNvSpPr>
                <p:nvPr/>
              </p:nvSpPr>
              <p:spPr bwMode="auto">
                <a:xfrm flipV="1">
                  <a:off x="5553"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1" name="Line 3506"/>
                <p:cNvSpPr>
                  <a:spLocks noChangeShapeType="1"/>
                </p:cNvSpPr>
                <p:nvPr/>
              </p:nvSpPr>
              <p:spPr bwMode="auto">
                <a:xfrm flipV="1">
                  <a:off x="5553"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2" name="Line 3507"/>
                <p:cNvSpPr>
                  <a:spLocks noChangeShapeType="1"/>
                </p:cNvSpPr>
                <p:nvPr/>
              </p:nvSpPr>
              <p:spPr bwMode="auto">
                <a:xfrm flipV="1">
                  <a:off x="5553"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3" name="Line 3508"/>
                <p:cNvSpPr>
                  <a:spLocks noChangeShapeType="1"/>
                </p:cNvSpPr>
                <p:nvPr/>
              </p:nvSpPr>
              <p:spPr bwMode="auto">
                <a:xfrm flipV="1">
                  <a:off x="5553"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4" name="Line 3509"/>
                <p:cNvSpPr>
                  <a:spLocks noChangeShapeType="1"/>
                </p:cNvSpPr>
                <p:nvPr/>
              </p:nvSpPr>
              <p:spPr bwMode="auto">
                <a:xfrm flipV="1">
                  <a:off x="5553"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5" name="Line 3510"/>
                <p:cNvSpPr>
                  <a:spLocks noChangeShapeType="1"/>
                </p:cNvSpPr>
                <p:nvPr/>
              </p:nvSpPr>
              <p:spPr bwMode="auto">
                <a:xfrm flipV="1">
                  <a:off x="5553"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6" name="Line 3511"/>
                <p:cNvSpPr>
                  <a:spLocks noChangeShapeType="1"/>
                </p:cNvSpPr>
                <p:nvPr/>
              </p:nvSpPr>
              <p:spPr bwMode="auto">
                <a:xfrm flipV="1">
                  <a:off x="5553"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7" name="Line 3512"/>
                <p:cNvSpPr>
                  <a:spLocks noChangeShapeType="1"/>
                </p:cNvSpPr>
                <p:nvPr/>
              </p:nvSpPr>
              <p:spPr bwMode="auto">
                <a:xfrm flipV="1">
                  <a:off x="5553"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8" name="Line 3513"/>
                <p:cNvSpPr>
                  <a:spLocks noChangeShapeType="1"/>
                </p:cNvSpPr>
                <p:nvPr/>
              </p:nvSpPr>
              <p:spPr bwMode="auto">
                <a:xfrm flipV="1">
                  <a:off x="5553"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9" name="Line 3514"/>
                <p:cNvSpPr>
                  <a:spLocks noChangeShapeType="1"/>
                </p:cNvSpPr>
                <p:nvPr/>
              </p:nvSpPr>
              <p:spPr bwMode="auto">
                <a:xfrm flipV="1">
                  <a:off x="5553"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0" name="Line 3515"/>
                <p:cNvSpPr>
                  <a:spLocks noChangeShapeType="1"/>
                </p:cNvSpPr>
                <p:nvPr/>
              </p:nvSpPr>
              <p:spPr bwMode="auto">
                <a:xfrm flipV="1">
                  <a:off x="5553"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1" name="Line 3516"/>
                <p:cNvSpPr>
                  <a:spLocks noChangeShapeType="1"/>
                </p:cNvSpPr>
                <p:nvPr/>
              </p:nvSpPr>
              <p:spPr bwMode="auto">
                <a:xfrm flipV="1">
                  <a:off x="5553"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2" name="Line 3517"/>
                <p:cNvSpPr>
                  <a:spLocks noChangeShapeType="1"/>
                </p:cNvSpPr>
                <p:nvPr/>
              </p:nvSpPr>
              <p:spPr bwMode="auto">
                <a:xfrm flipV="1">
                  <a:off x="5553"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3" name="Line 3518"/>
                <p:cNvSpPr>
                  <a:spLocks noChangeShapeType="1"/>
                </p:cNvSpPr>
                <p:nvPr/>
              </p:nvSpPr>
              <p:spPr bwMode="auto">
                <a:xfrm flipV="1">
                  <a:off x="5553"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4" name="Line 3519"/>
                <p:cNvSpPr>
                  <a:spLocks noChangeShapeType="1"/>
                </p:cNvSpPr>
                <p:nvPr/>
              </p:nvSpPr>
              <p:spPr bwMode="auto">
                <a:xfrm flipV="1">
                  <a:off x="5553"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5" name="Line 3520"/>
                <p:cNvSpPr>
                  <a:spLocks noChangeShapeType="1"/>
                </p:cNvSpPr>
                <p:nvPr/>
              </p:nvSpPr>
              <p:spPr bwMode="auto">
                <a:xfrm flipV="1">
                  <a:off x="5553"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6" name="Line 3521"/>
                <p:cNvSpPr>
                  <a:spLocks noChangeShapeType="1"/>
                </p:cNvSpPr>
                <p:nvPr/>
              </p:nvSpPr>
              <p:spPr bwMode="auto">
                <a:xfrm flipV="1">
                  <a:off x="5553"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7" name="Line 3522"/>
                <p:cNvSpPr>
                  <a:spLocks noChangeShapeType="1"/>
                </p:cNvSpPr>
                <p:nvPr/>
              </p:nvSpPr>
              <p:spPr bwMode="auto">
                <a:xfrm flipV="1">
                  <a:off x="5553"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8" name="Line 3523"/>
                <p:cNvSpPr>
                  <a:spLocks noChangeShapeType="1"/>
                </p:cNvSpPr>
                <p:nvPr/>
              </p:nvSpPr>
              <p:spPr bwMode="auto">
                <a:xfrm flipV="1">
                  <a:off x="5553"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9" name="Line 3524"/>
                <p:cNvSpPr>
                  <a:spLocks noChangeShapeType="1"/>
                </p:cNvSpPr>
                <p:nvPr/>
              </p:nvSpPr>
              <p:spPr bwMode="auto">
                <a:xfrm flipV="1">
                  <a:off x="5553"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0" name="Line 3525"/>
                <p:cNvSpPr>
                  <a:spLocks noChangeShapeType="1"/>
                </p:cNvSpPr>
                <p:nvPr/>
              </p:nvSpPr>
              <p:spPr bwMode="auto">
                <a:xfrm>
                  <a:off x="4048"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1" name="Line 3526"/>
                <p:cNvSpPr>
                  <a:spLocks noChangeShapeType="1"/>
                </p:cNvSpPr>
                <p:nvPr/>
              </p:nvSpPr>
              <p:spPr bwMode="auto">
                <a:xfrm>
                  <a:off x="406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2" name="Line 3527"/>
                <p:cNvSpPr>
                  <a:spLocks noChangeShapeType="1"/>
                </p:cNvSpPr>
                <p:nvPr/>
              </p:nvSpPr>
              <p:spPr bwMode="auto">
                <a:xfrm>
                  <a:off x="407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67" name="Group 3729"/>
              <p:cNvGrpSpPr>
                <a:grpSpLocks/>
              </p:cNvGrpSpPr>
              <p:nvPr/>
            </p:nvGrpSpPr>
            <p:grpSpPr bwMode="auto">
              <a:xfrm>
                <a:off x="4048" y="3147"/>
                <a:ext cx="1513" cy="392"/>
                <a:chOff x="4048" y="3147"/>
                <a:chExt cx="1513" cy="392"/>
              </a:xfrm>
            </p:grpSpPr>
            <p:sp>
              <p:nvSpPr>
                <p:cNvPr id="3763" name="Line 3529"/>
                <p:cNvSpPr>
                  <a:spLocks noChangeShapeType="1"/>
                </p:cNvSpPr>
                <p:nvPr/>
              </p:nvSpPr>
              <p:spPr bwMode="auto">
                <a:xfrm>
                  <a:off x="409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4" name="Line 3530"/>
                <p:cNvSpPr>
                  <a:spLocks noChangeShapeType="1"/>
                </p:cNvSpPr>
                <p:nvPr/>
              </p:nvSpPr>
              <p:spPr bwMode="auto">
                <a:xfrm>
                  <a:off x="410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5" name="Line 3531"/>
                <p:cNvSpPr>
                  <a:spLocks noChangeShapeType="1"/>
                </p:cNvSpPr>
                <p:nvPr/>
              </p:nvSpPr>
              <p:spPr bwMode="auto">
                <a:xfrm>
                  <a:off x="412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6" name="Line 3532"/>
                <p:cNvSpPr>
                  <a:spLocks noChangeShapeType="1"/>
                </p:cNvSpPr>
                <p:nvPr/>
              </p:nvSpPr>
              <p:spPr bwMode="auto">
                <a:xfrm>
                  <a:off x="413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7" name="Line 3533"/>
                <p:cNvSpPr>
                  <a:spLocks noChangeShapeType="1"/>
                </p:cNvSpPr>
                <p:nvPr/>
              </p:nvSpPr>
              <p:spPr bwMode="auto">
                <a:xfrm>
                  <a:off x="415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8" name="Line 3534"/>
                <p:cNvSpPr>
                  <a:spLocks noChangeShapeType="1"/>
                </p:cNvSpPr>
                <p:nvPr/>
              </p:nvSpPr>
              <p:spPr bwMode="auto">
                <a:xfrm>
                  <a:off x="417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9" name="Line 3535"/>
                <p:cNvSpPr>
                  <a:spLocks noChangeShapeType="1"/>
                </p:cNvSpPr>
                <p:nvPr/>
              </p:nvSpPr>
              <p:spPr bwMode="auto">
                <a:xfrm>
                  <a:off x="418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0" name="Line 3536"/>
                <p:cNvSpPr>
                  <a:spLocks noChangeShapeType="1"/>
                </p:cNvSpPr>
                <p:nvPr/>
              </p:nvSpPr>
              <p:spPr bwMode="auto">
                <a:xfrm>
                  <a:off x="4201"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1" name="Line 3537"/>
                <p:cNvSpPr>
                  <a:spLocks noChangeShapeType="1"/>
                </p:cNvSpPr>
                <p:nvPr/>
              </p:nvSpPr>
              <p:spPr bwMode="auto">
                <a:xfrm>
                  <a:off x="4216"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2" name="Line 3538"/>
                <p:cNvSpPr>
                  <a:spLocks noChangeShapeType="1"/>
                </p:cNvSpPr>
                <p:nvPr/>
              </p:nvSpPr>
              <p:spPr bwMode="auto">
                <a:xfrm>
                  <a:off x="423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3" name="Line 3539"/>
                <p:cNvSpPr>
                  <a:spLocks noChangeShapeType="1"/>
                </p:cNvSpPr>
                <p:nvPr/>
              </p:nvSpPr>
              <p:spPr bwMode="auto">
                <a:xfrm>
                  <a:off x="424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4" name="Line 3540"/>
                <p:cNvSpPr>
                  <a:spLocks noChangeShapeType="1"/>
                </p:cNvSpPr>
                <p:nvPr/>
              </p:nvSpPr>
              <p:spPr bwMode="auto">
                <a:xfrm>
                  <a:off x="426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5" name="Line 3541"/>
                <p:cNvSpPr>
                  <a:spLocks noChangeShapeType="1"/>
                </p:cNvSpPr>
                <p:nvPr/>
              </p:nvSpPr>
              <p:spPr bwMode="auto">
                <a:xfrm>
                  <a:off x="427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6" name="Line 3542"/>
                <p:cNvSpPr>
                  <a:spLocks noChangeShapeType="1"/>
                </p:cNvSpPr>
                <p:nvPr/>
              </p:nvSpPr>
              <p:spPr bwMode="auto">
                <a:xfrm>
                  <a:off x="429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7" name="Line 3543"/>
                <p:cNvSpPr>
                  <a:spLocks noChangeShapeType="1"/>
                </p:cNvSpPr>
                <p:nvPr/>
              </p:nvSpPr>
              <p:spPr bwMode="auto">
                <a:xfrm>
                  <a:off x="430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8" name="Line 3544"/>
                <p:cNvSpPr>
                  <a:spLocks noChangeShapeType="1"/>
                </p:cNvSpPr>
                <p:nvPr/>
              </p:nvSpPr>
              <p:spPr bwMode="auto">
                <a:xfrm>
                  <a:off x="432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9" name="Line 3545"/>
                <p:cNvSpPr>
                  <a:spLocks noChangeShapeType="1"/>
                </p:cNvSpPr>
                <p:nvPr/>
              </p:nvSpPr>
              <p:spPr bwMode="auto">
                <a:xfrm>
                  <a:off x="433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0" name="Line 3546"/>
                <p:cNvSpPr>
                  <a:spLocks noChangeShapeType="1"/>
                </p:cNvSpPr>
                <p:nvPr/>
              </p:nvSpPr>
              <p:spPr bwMode="auto">
                <a:xfrm>
                  <a:off x="435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1" name="Line 3547"/>
                <p:cNvSpPr>
                  <a:spLocks noChangeShapeType="1"/>
                </p:cNvSpPr>
                <p:nvPr/>
              </p:nvSpPr>
              <p:spPr bwMode="auto">
                <a:xfrm>
                  <a:off x="4369"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2" name="Line 3548"/>
                <p:cNvSpPr>
                  <a:spLocks noChangeShapeType="1"/>
                </p:cNvSpPr>
                <p:nvPr/>
              </p:nvSpPr>
              <p:spPr bwMode="auto">
                <a:xfrm>
                  <a:off x="4384"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3" name="Line 3549"/>
                <p:cNvSpPr>
                  <a:spLocks noChangeShapeType="1"/>
                </p:cNvSpPr>
                <p:nvPr/>
              </p:nvSpPr>
              <p:spPr bwMode="auto">
                <a:xfrm>
                  <a:off x="4399"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4" name="Line 3550"/>
                <p:cNvSpPr>
                  <a:spLocks noChangeShapeType="1"/>
                </p:cNvSpPr>
                <p:nvPr/>
              </p:nvSpPr>
              <p:spPr bwMode="auto">
                <a:xfrm>
                  <a:off x="441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5" name="Line 3551"/>
                <p:cNvSpPr>
                  <a:spLocks noChangeShapeType="1"/>
                </p:cNvSpPr>
                <p:nvPr/>
              </p:nvSpPr>
              <p:spPr bwMode="auto">
                <a:xfrm>
                  <a:off x="442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6" name="Line 3552"/>
                <p:cNvSpPr>
                  <a:spLocks noChangeShapeType="1"/>
                </p:cNvSpPr>
                <p:nvPr/>
              </p:nvSpPr>
              <p:spPr bwMode="auto">
                <a:xfrm>
                  <a:off x="444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7" name="Line 3553"/>
                <p:cNvSpPr>
                  <a:spLocks noChangeShapeType="1"/>
                </p:cNvSpPr>
                <p:nvPr/>
              </p:nvSpPr>
              <p:spPr bwMode="auto">
                <a:xfrm>
                  <a:off x="446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8" name="Line 3554"/>
                <p:cNvSpPr>
                  <a:spLocks noChangeShapeType="1"/>
                </p:cNvSpPr>
                <p:nvPr/>
              </p:nvSpPr>
              <p:spPr bwMode="auto">
                <a:xfrm>
                  <a:off x="447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9" name="Line 3555"/>
                <p:cNvSpPr>
                  <a:spLocks noChangeShapeType="1"/>
                </p:cNvSpPr>
                <p:nvPr/>
              </p:nvSpPr>
              <p:spPr bwMode="auto">
                <a:xfrm>
                  <a:off x="449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0" name="Line 3556"/>
                <p:cNvSpPr>
                  <a:spLocks noChangeShapeType="1"/>
                </p:cNvSpPr>
                <p:nvPr/>
              </p:nvSpPr>
              <p:spPr bwMode="auto">
                <a:xfrm>
                  <a:off x="450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1" name="Line 3557"/>
                <p:cNvSpPr>
                  <a:spLocks noChangeShapeType="1"/>
                </p:cNvSpPr>
                <p:nvPr/>
              </p:nvSpPr>
              <p:spPr bwMode="auto">
                <a:xfrm>
                  <a:off x="452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2" name="Line 3558"/>
                <p:cNvSpPr>
                  <a:spLocks noChangeShapeType="1"/>
                </p:cNvSpPr>
                <p:nvPr/>
              </p:nvSpPr>
              <p:spPr bwMode="auto">
                <a:xfrm>
                  <a:off x="453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3" name="Line 3559"/>
                <p:cNvSpPr>
                  <a:spLocks noChangeShapeType="1"/>
                </p:cNvSpPr>
                <p:nvPr/>
              </p:nvSpPr>
              <p:spPr bwMode="auto">
                <a:xfrm>
                  <a:off x="4552"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4" name="Line 3560"/>
                <p:cNvSpPr>
                  <a:spLocks noChangeShapeType="1"/>
                </p:cNvSpPr>
                <p:nvPr/>
              </p:nvSpPr>
              <p:spPr bwMode="auto">
                <a:xfrm>
                  <a:off x="4567"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5" name="Line 3561"/>
                <p:cNvSpPr>
                  <a:spLocks noChangeShapeType="1"/>
                </p:cNvSpPr>
                <p:nvPr/>
              </p:nvSpPr>
              <p:spPr bwMode="auto">
                <a:xfrm>
                  <a:off x="458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6" name="Line 3562"/>
                <p:cNvSpPr>
                  <a:spLocks noChangeShapeType="1"/>
                </p:cNvSpPr>
                <p:nvPr/>
              </p:nvSpPr>
              <p:spPr bwMode="auto">
                <a:xfrm>
                  <a:off x="459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7" name="Line 3563"/>
                <p:cNvSpPr>
                  <a:spLocks noChangeShapeType="1"/>
                </p:cNvSpPr>
                <p:nvPr/>
              </p:nvSpPr>
              <p:spPr bwMode="auto">
                <a:xfrm>
                  <a:off x="461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8" name="Line 3564"/>
                <p:cNvSpPr>
                  <a:spLocks noChangeShapeType="1"/>
                </p:cNvSpPr>
                <p:nvPr/>
              </p:nvSpPr>
              <p:spPr bwMode="auto">
                <a:xfrm>
                  <a:off x="462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9" name="Line 3565"/>
                <p:cNvSpPr>
                  <a:spLocks noChangeShapeType="1"/>
                </p:cNvSpPr>
                <p:nvPr/>
              </p:nvSpPr>
              <p:spPr bwMode="auto">
                <a:xfrm>
                  <a:off x="464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0" name="Line 3566"/>
                <p:cNvSpPr>
                  <a:spLocks noChangeShapeType="1"/>
                </p:cNvSpPr>
                <p:nvPr/>
              </p:nvSpPr>
              <p:spPr bwMode="auto">
                <a:xfrm>
                  <a:off x="465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1" name="Line 3567"/>
                <p:cNvSpPr>
                  <a:spLocks noChangeShapeType="1"/>
                </p:cNvSpPr>
                <p:nvPr/>
              </p:nvSpPr>
              <p:spPr bwMode="auto">
                <a:xfrm>
                  <a:off x="467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2" name="Line 3568"/>
                <p:cNvSpPr>
                  <a:spLocks noChangeShapeType="1"/>
                </p:cNvSpPr>
                <p:nvPr/>
              </p:nvSpPr>
              <p:spPr bwMode="auto">
                <a:xfrm>
                  <a:off x="468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3" name="Line 3569"/>
                <p:cNvSpPr>
                  <a:spLocks noChangeShapeType="1"/>
                </p:cNvSpPr>
                <p:nvPr/>
              </p:nvSpPr>
              <p:spPr bwMode="auto">
                <a:xfrm>
                  <a:off x="470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4" name="Line 3570"/>
                <p:cNvSpPr>
                  <a:spLocks noChangeShapeType="1"/>
                </p:cNvSpPr>
                <p:nvPr/>
              </p:nvSpPr>
              <p:spPr bwMode="auto">
                <a:xfrm>
                  <a:off x="4720"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5" name="Line 3571"/>
                <p:cNvSpPr>
                  <a:spLocks noChangeShapeType="1"/>
                </p:cNvSpPr>
                <p:nvPr/>
              </p:nvSpPr>
              <p:spPr bwMode="auto">
                <a:xfrm>
                  <a:off x="473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6" name="Line 3572"/>
                <p:cNvSpPr>
                  <a:spLocks noChangeShapeType="1"/>
                </p:cNvSpPr>
                <p:nvPr/>
              </p:nvSpPr>
              <p:spPr bwMode="auto">
                <a:xfrm>
                  <a:off x="475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7" name="Line 3573"/>
                <p:cNvSpPr>
                  <a:spLocks noChangeShapeType="1"/>
                </p:cNvSpPr>
                <p:nvPr/>
              </p:nvSpPr>
              <p:spPr bwMode="auto">
                <a:xfrm>
                  <a:off x="476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8" name="Line 3574"/>
                <p:cNvSpPr>
                  <a:spLocks noChangeShapeType="1"/>
                </p:cNvSpPr>
                <p:nvPr/>
              </p:nvSpPr>
              <p:spPr bwMode="auto">
                <a:xfrm>
                  <a:off x="4781"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9" name="Line 3575"/>
                <p:cNvSpPr>
                  <a:spLocks noChangeShapeType="1"/>
                </p:cNvSpPr>
                <p:nvPr/>
              </p:nvSpPr>
              <p:spPr bwMode="auto">
                <a:xfrm>
                  <a:off x="4796"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0" name="Line 3576"/>
                <p:cNvSpPr>
                  <a:spLocks noChangeShapeType="1"/>
                </p:cNvSpPr>
                <p:nvPr/>
              </p:nvSpPr>
              <p:spPr bwMode="auto">
                <a:xfrm>
                  <a:off x="481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1" name="Line 3577"/>
                <p:cNvSpPr>
                  <a:spLocks noChangeShapeType="1"/>
                </p:cNvSpPr>
                <p:nvPr/>
              </p:nvSpPr>
              <p:spPr bwMode="auto">
                <a:xfrm>
                  <a:off x="482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2" name="Line 3578"/>
                <p:cNvSpPr>
                  <a:spLocks noChangeShapeType="1"/>
                </p:cNvSpPr>
                <p:nvPr/>
              </p:nvSpPr>
              <p:spPr bwMode="auto">
                <a:xfrm>
                  <a:off x="484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3" name="Line 3579"/>
                <p:cNvSpPr>
                  <a:spLocks noChangeShapeType="1"/>
                </p:cNvSpPr>
                <p:nvPr/>
              </p:nvSpPr>
              <p:spPr bwMode="auto">
                <a:xfrm>
                  <a:off x="485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4" name="Line 3580"/>
                <p:cNvSpPr>
                  <a:spLocks noChangeShapeType="1"/>
                </p:cNvSpPr>
                <p:nvPr/>
              </p:nvSpPr>
              <p:spPr bwMode="auto">
                <a:xfrm>
                  <a:off x="487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5" name="Line 3581"/>
                <p:cNvSpPr>
                  <a:spLocks noChangeShapeType="1"/>
                </p:cNvSpPr>
                <p:nvPr/>
              </p:nvSpPr>
              <p:spPr bwMode="auto">
                <a:xfrm>
                  <a:off x="488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6" name="Line 3582"/>
                <p:cNvSpPr>
                  <a:spLocks noChangeShapeType="1"/>
                </p:cNvSpPr>
                <p:nvPr/>
              </p:nvSpPr>
              <p:spPr bwMode="auto">
                <a:xfrm>
                  <a:off x="490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7" name="Line 3583"/>
                <p:cNvSpPr>
                  <a:spLocks noChangeShapeType="1"/>
                </p:cNvSpPr>
                <p:nvPr/>
              </p:nvSpPr>
              <p:spPr bwMode="auto">
                <a:xfrm>
                  <a:off x="491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8" name="Line 3584"/>
                <p:cNvSpPr>
                  <a:spLocks noChangeShapeType="1"/>
                </p:cNvSpPr>
                <p:nvPr/>
              </p:nvSpPr>
              <p:spPr bwMode="auto">
                <a:xfrm>
                  <a:off x="493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19" name="Line 3585"/>
                <p:cNvSpPr>
                  <a:spLocks noChangeShapeType="1"/>
                </p:cNvSpPr>
                <p:nvPr/>
              </p:nvSpPr>
              <p:spPr bwMode="auto">
                <a:xfrm>
                  <a:off x="4949"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0" name="Line 3586"/>
                <p:cNvSpPr>
                  <a:spLocks noChangeShapeType="1"/>
                </p:cNvSpPr>
                <p:nvPr/>
              </p:nvSpPr>
              <p:spPr bwMode="auto">
                <a:xfrm>
                  <a:off x="4964"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1" name="Line 3587"/>
                <p:cNvSpPr>
                  <a:spLocks noChangeShapeType="1"/>
                </p:cNvSpPr>
                <p:nvPr/>
              </p:nvSpPr>
              <p:spPr bwMode="auto">
                <a:xfrm>
                  <a:off x="497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2" name="Line 3588"/>
                <p:cNvSpPr>
                  <a:spLocks noChangeShapeType="1"/>
                </p:cNvSpPr>
                <p:nvPr/>
              </p:nvSpPr>
              <p:spPr bwMode="auto">
                <a:xfrm>
                  <a:off x="499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3" name="Line 3589"/>
                <p:cNvSpPr>
                  <a:spLocks noChangeShapeType="1"/>
                </p:cNvSpPr>
                <p:nvPr/>
              </p:nvSpPr>
              <p:spPr bwMode="auto">
                <a:xfrm>
                  <a:off x="500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4" name="Line 3590"/>
                <p:cNvSpPr>
                  <a:spLocks noChangeShapeType="1"/>
                </p:cNvSpPr>
                <p:nvPr/>
              </p:nvSpPr>
              <p:spPr bwMode="auto">
                <a:xfrm>
                  <a:off x="502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5" name="Line 3591"/>
                <p:cNvSpPr>
                  <a:spLocks noChangeShapeType="1"/>
                </p:cNvSpPr>
                <p:nvPr/>
              </p:nvSpPr>
              <p:spPr bwMode="auto">
                <a:xfrm>
                  <a:off x="504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6" name="Line 3592"/>
                <p:cNvSpPr>
                  <a:spLocks noChangeShapeType="1"/>
                </p:cNvSpPr>
                <p:nvPr/>
              </p:nvSpPr>
              <p:spPr bwMode="auto">
                <a:xfrm>
                  <a:off x="505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7" name="Line 3593"/>
                <p:cNvSpPr>
                  <a:spLocks noChangeShapeType="1"/>
                </p:cNvSpPr>
                <p:nvPr/>
              </p:nvSpPr>
              <p:spPr bwMode="auto">
                <a:xfrm>
                  <a:off x="5071"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8" name="Line 3594"/>
                <p:cNvSpPr>
                  <a:spLocks noChangeShapeType="1"/>
                </p:cNvSpPr>
                <p:nvPr/>
              </p:nvSpPr>
              <p:spPr bwMode="auto">
                <a:xfrm>
                  <a:off x="508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9" name="Line 3595"/>
                <p:cNvSpPr>
                  <a:spLocks noChangeShapeType="1"/>
                </p:cNvSpPr>
                <p:nvPr/>
              </p:nvSpPr>
              <p:spPr bwMode="auto">
                <a:xfrm>
                  <a:off x="510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0" name="Line 3596"/>
                <p:cNvSpPr>
                  <a:spLocks noChangeShapeType="1"/>
                </p:cNvSpPr>
                <p:nvPr/>
              </p:nvSpPr>
              <p:spPr bwMode="auto">
                <a:xfrm>
                  <a:off x="5117"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1" name="Line 3597"/>
                <p:cNvSpPr>
                  <a:spLocks noChangeShapeType="1"/>
                </p:cNvSpPr>
                <p:nvPr/>
              </p:nvSpPr>
              <p:spPr bwMode="auto">
                <a:xfrm>
                  <a:off x="5132"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2" name="Line 3598"/>
                <p:cNvSpPr>
                  <a:spLocks noChangeShapeType="1"/>
                </p:cNvSpPr>
                <p:nvPr/>
              </p:nvSpPr>
              <p:spPr bwMode="auto">
                <a:xfrm>
                  <a:off x="5147"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3" name="Line 3599"/>
                <p:cNvSpPr>
                  <a:spLocks noChangeShapeType="1"/>
                </p:cNvSpPr>
                <p:nvPr/>
              </p:nvSpPr>
              <p:spPr bwMode="auto">
                <a:xfrm>
                  <a:off x="516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4" name="Line 3600"/>
                <p:cNvSpPr>
                  <a:spLocks noChangeShapeType="1"/>
                </p:cNvSpPr>
                <p:nvPr/>
              </p:nvSpPr>
              <p:spPr bwMode="auto">
                <a:xfrm>
                  <a:off x="517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5" name="Line 3601"/>
                <p:cNvSpPr>
                  <a:spLocks noChangeShapeType="1"/>
                </p:cNvSpPr>
                <p:nvPr/>
              </p:nvSpPr>
              <p:spPr bwMode="auto">
                <a:xfrm>
                  <a:off x="519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6" name="Line 3602"/>
                <p:cNvSpPr>
                  <a:spLocks noChangeShapeType="1"/>
                </p:cNvSpPr>
                <p:nvPr/>
              </p:nvSpPr>
              <p:spPr bwMode="auto">
                <a:xfrm>
                  <a:off x="520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7" name="Line 3603"/>
                <p:cNvSpPr>
                  <a:spLocks noChangeShapeType="1"/>
                </p:cNvSpPr>
                <p:nvPr/>
              </p:nvSpPr>
              <p:spPr bwMode="auto">
                <a:xfrm>
                  <a:off x="522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8" name="Line 3604"/>
                <p:cNvSpPr>
                  <a:spLocks noChangeShapeType="1"/>
                </p:cNvSpPr>
                <p:nvPr/>
              </p:nvSpPr>
              <p:spPr bwMode="auto">
                <a:xfrm>
                  <a:off x="523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39" name="Line 3605"/>
                <p:cNvSpPr>
                  <a:spLocks noChangeShapeType="1"/>
                </p:cNvSpPr>
                <p:nvPr/>
              </p:nvSpPr>
              <p:spPr bwMode="auto">
                <a:xfrm>
                  <a:off x="525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0" name="Line 3606"/>
                <p:cNvSpPr>
                  <a:spLocks noChangeShapeType="1"/>
                </p:cNvSpPr>
                <p:nvPr/>
              </p:nvSpPr>
              <p:spPr bwMode="auto">
                <a:xfrm>
                  <a:off x="526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1" name="Line 3607"/>
                <p:cNvSpPr>
                  <a:spLocks noChangeShapeType="1"/>
                </p:cNvSpPr>
                <p:nvPr/>
              </p:nvSpPr>
              <p:spPr bwMode="auto">
                <a:xfrm>
                  <a:off x="528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2" name="Line 3608"/>
                <p:cNvSpPr>
                  <a:spLocks noChangeShapeType="1"/>
                </p:cNvSpPr>
                <p:nvPr/>
              </p:nvSpPr>
              <p:spPr bwMode="auto">
                <a:xfrm>
                  <a:off x="5300"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3" name="Line 3609"/>
                <p:cNvSpPr>
                  <a:spLocks noChangeShapeType="1"/>
                </p:cNvSpPr>
                <p:nvPr/>
              </p:nvSpPr>
              <p:spPr bwMode="auto">
                <a:xfrm>
                  <a:off x="531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4" name="Line 3610"/>
                <p:cNvSpPr>
                  <a:spLocks noChangeShapeType="1"/>
                </p:cNvSpPr>
                <p:nvPr/>
              </p:nvSpPr>
              <p:spPr bwMode="auto">
                <a:xfrm>
                  <a:off x="533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5" name="Line 3611"/>
                <p:cNvSpPr>
                  <a:spLocks noChangeShapeType="1"/>
                </p:cNvSpPr>
                <p:nvPr/>
              </p:nvSpPr>
              <p:spPr bwMode="auto">
                <a:xfrm>
                  <a:off x="534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6" name="Line 3612"/>
                <p:cNvSpPr>
                  <a:spLocks noChangeShapeType="1"/>
                </p:cNvSpPr>
                <p:nvPr/>
              </p:nvSpPr>
              <p:spPr bwMode="auto">
                <a:xfrm>
                  <a:off x="536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7" name="Line 3613"/>
                <p:cNvSpPr>
                  <a:spLocks noChangeShapeType="1"/>
                </p:cNvSpPr>
                <p:nvPr/>
              </p:nvSpPr>
              <p:spPr bwMode="auto">
                <a:xfrm>
                  <a:off x="537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8" name="Line 3614"/>
                <p:cNvSpPr>
                  <a:spLocks noChangeShapeType="1"/>
                </p:cNvSpPr>
                <p:nvPr/>
              </p:nvSpPr>
              <p:spPr bwMode="auto">
                <a:xfrm>
                  <a:off x="539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49" name="Line 3615"/>
                <p:cNvSpPr>
                  <a:spLocks noChangeShapeType="1"/>
                </p:cNvSpPr>
                <p:nvPr/>
              </p:nvSpPr>
              <p:spPr bwMode="auto">
                <a:xfrm>
                  <a:off x="540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0" name="Line 3616"/>
                <p:cNvSpPr>
                  <a:spLocks noChangeShapeType="1"/>
                </p:cNvSpPr>
                <p:nvPr/>
              </p:nvSpPr>
              <p:spPr bwMode="auto">
                <a:xfrm>
                  <a:off x="542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1" name="Line 3617"/>
                <p:cNvSpPr>
                  <a:spLocks noChangeShapeType="1"/>
                </p:cNvSpPr>
                <p:nvPr/>
              </p:nvSpPr>
              <p:spPr bwMode="auto">
                <a:xfrm>
                  <a:off x="543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2" name="Line 3618"/>
                <p:cNvSpPr>
                  <a:spLocks noChangeShapeType="1"/>
                </p:cNvSpPr>
                <p:nvPr/>
              </p:nvSpPr>
              <p:spPr bwMode="auto">
                <a:xfrm>
                  <a:off x="545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3" name="Line 3619"/>
                <p:cNvSpPr>
                  <a:spLocks noChangeShapeType="1"/>
                </p:cNvSpPr>
                <p:nvPr/>
              </p:nvSpPr>
              <p:spPr bwMode="auto">
                <a:xfrm>
                  <a:off x="5468"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4" name="Line 3620"/>
                <p:cNvSpPr>
                  <a:spLocks noChangeShapeType="1"/>
                </p:cNvSpPr>
                <p:nvPr/>
              </p:nvSpPr>
              <p:spPr bwMode="auto">
                <a:xfrm>
                  <a:off x="548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5" name="Line 3621"/>
                <p:cNvSpPr>
                  <a:spLocks noChangeShapeType="1"/>
                </p:cNvSpPr>
                <p:nvPr/>
              </p:nvSpPr>
              <p:spPr bwMode="auto">
                <a:xfrm>
                  <a:off x="5498"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6" name="Line 3622"/>
                <p:cNvSpPr>
                  <a:spLocks noChangeShapeType="1"/>
                </p:cNvSpPr>
                <p:nvPr/>
              </p:nvSpPr>
              <p:spPr bwMode="auto">
                <a:xfrm>
                  <a:off x="551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7" name="Line 3623"/>
                <p:cNvSpPr>
                  <a:spLocks noChangeShapeType="1"/>
                </p:cNvSpPr>
                <p:nvPr/>
              </p:nvSpPr>
              <p:spPr bwMode="auto">
                <a:xfrm>
                  <a:off x="5529"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8" name="Line 3624"/>
                <p:cNvSpPr>
                  <a:spLocks noChangeShapeType="1"/>
                </p:cNvSpPr>
                <p:nvPr/>
              </p:nvSpPr>
              <p:spPr bwMode="auto">
                <a:xfrm>
                  <a:off x="5544"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59" name="Line 3625"/>
                <p:cNvSpPr>
                  <a:spLocks noChangeShapeType="1"/>
                </p:cNvSpPr>
                <p:nvPr/>
              </p:nvSpPr>
              <p:spPr bwMode="auto">
                <a:xfrm>
                  <a:off x="555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0" name="Line 3626"/>
                <p:cNvSpPr>
                  <a:spLocks noChangeShapeType="1"/>
                </p:cNvSpPr>
                <p:nvPr/>
              </p:nvSpPr>
              <p:spPr bwMode="auto">
                <a:xfrm>
                  <a:off x="4048"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1" name="Line 3627"/>
                <p:cNvSpPr>
                  <a:spLocks noChangeShapeType="1"/>
                </p:cNvSpPr>
                <p:nvPr/>
              </p:nvSpPr>
              <p:spPr bwMode="auto">
                <a:xfrm>
                  <a:off x="406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2" name="Line 3628"/>
                <p:cNvSpPr>
                  <a:spLocks noChangeShapeType="1"/>
                </p:cNvSpPr>
                <p:nvPr/>
              </p:nvSpPr>
              <p:spPr bwMode="auto">
                <a:xfrm>
                  <a:off x="407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3" name="Line 3629"/>
                <p:cNvSpPr>
                  <a:spLocks noChangeShapeType="1"/>
                </p:cNvSpPr>
                <p:nvPr/>
              </p:nvSpPr>
              <p:spPr bwMode="auto">
                <a:xfrm>
                  <a:off x="409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4" name="Line 3630"/>
                <p:cNvSpPr>
                  <a:spLocks noChangeShapeType="1"/>
                </p:cNvSpPr>
                <p:nvPr/>
              </p:nvSpPr>
              <p:spPr bwMode="auto">
                <a:xfrm>
                  <a:off x="410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5" name="Line 3631"/>
                <p:cNvSpPr>
                  <a:spLocks noChangeShapeType="1"/>
                </p:cNvSpPr>
                <p:nvPr/>
              </p:nvSpPr>
              <p:spPr bwMode="auto">
                <a:xfrm>
                  <a:off x="412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6" name="Line 3632"/>
                <p:cNvSpPr>
                  <a:spLocks noChangeShapeType="1"/>
                </p:cNvSpPr>
                <p:nvPr/>
              </p:nvSpPr>
              <p:spPr bwMode="auto">
                <a:xfrm>
                  <a:off x="413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7" name="Line 3633"/>
                <p:cNvSpPr>
                  <a:spLocks noChangeShapeType="1"/>
                </p:cNvSpPr>
                <p:nvPr/>
              </p:nvSpPr>
              <p:spPr bwMode="auto">
                <a:xfrm>
                  <a:off x="415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8" name="Line 3634"/>
                <p:cNvSpPr>
                  <a:spLocks noChangeShapeType="1"/>
                </p:cNvSpPr>
                <p:nvPr/>
              </p:nvSpPr>
              <p:spPr bwMode="auto">
                <a:xfrm>
                  <a:off x="417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69" name="Line 3635"/>
                <p:cNvSpPr>
                  <a:spLocks noChangeShapeType="1"/>
                </p:cNvSpPr>
                <p:nvPr/>
              </p:nvSpPr>
              <p:spPr bwMode="auto">
                <a:xfrm>
                  <a:off x="418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0" name="Line 3636"/>
                <p:cNvSpPr>
                  <a:spLocks noChangeShapeType="1"/>
                </p:cNvSpPr>
                <p:nvPr/>
              </p:nvSpPr>
              <p:spPr bwMode="auto">
                <a:xfrm>
                  <a:off x="4201"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1" name="Line 3637"/>
                <p:cNvSpPr>
                  <a:spLocks noChangeShapeType="1"/>
                </p:cNvSpPr>
                <p:nvPr/>
              </p:nvSpPr>
              <p:spPr bwMode="auto">
                <a:xfrm>
                  <a:off x="4216"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2" name="Line 3638"/>
                <p:cNvSpPr>
                  <a:spLocks noChangeShapeType="1"/>
                </p:cNvSpPr>
                <p:nvPr/>
              </p:nvSpPr>
              <p:spPr bwMode="auto">
                <a:xfrm>
                  <a:off x="423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3" name="Line 3639"/>
                <p:cNvSpPr>
                  <a:spLocks noChangeShapeType="1"/>
                </p:cNvSpPr>
                <p:nvPr/>
              </p:nvSpPr>
              <p:spPr bwMode="auto">
                <a:xfrm>
                  <a:off x="424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4" name="Line 3640"/>
                <p:cNvSpPr>
                  <a:spLocks noChangeShapeType="1"/>
                </p:cNvSpPr>
                <p:nvPr/>
              </p:nvSpPr>
              <p:spPr bwMode="auto">
                <a:xfrm>
                  <a:off x="426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5" name="Line 3641"/>
                <p:cNvSpPr>
                  <a:spLocks noChangeShapeType="1"/>
                </p:cNvSpPr>
                <p:nvPr/>
              </p:nvSpPr>
              <p:spPr bwMode="auto">
                <a:xfrm>
                  <a:off x="427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6" name="Line 3642"/>
                <p:cNvSpPr>
                  <a:spLocks noChangeShapeType="1"/>
                </p:cNvSpPr>
                <p:nvPr/>
              </p:nvSpPr>
              <p:spPr bwMode="auto">
                <a:xfrm>
                  <a:off x="429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7" name="Line 3643"/>
                <p:cNvSpPr>
                  <a:spLocks noChangeShapeType="1"/>
                </p:cNvSpPr>
                <p:nvPr/>
              </p:nvSpPr>
              <p:spPr bwMode="auto">
                <a:xfrm>
                  <a:off x="430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8" name="Line 3644"/>
                <p:cNvSpPr>
                  <a:spLocks noChangeShapeType="1"/>
                </p:cNvSpPr>
                <p:nvPr/>
              </p:nvSpPr>
              <p:spPr bwMode="auto">
                <a:xfrm>
                  <a:off x="432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9" name="Line 3645"/>
                <p:cNvSpPr>
                  <a:spLocks noChangeShapeType="1"/>
                </p:cNvSpPr>
                <p:nvPr/>
              </p:nvSpPr>
              <p:spPr bwMode="auto">
                <a:xfrm>
                  <a:off x="433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0" name="Line 3646"/>
                <p:cNvSpPr>
                  <a:spLocks noChangeShapeType="1"/>
                </p:cNvSpPr>
                <p:nvPr/>
              </p:nvSpPr>
              <p:spPr bwMode="auto">
                <a:xfrm>
                  <a:off x="435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1" name="Line 3647"/>
                <p:cNvSpPr>
                  <a:spLocks noChangeShapeType="1"/>
                </p:cNvSpPr>
                <p:nvPr/>
              </p:nvSpPr>
              <p:spPr bwMode="auto">
                <a:xfrm>
                  <a:off x="4369"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2" name="Line 3648"/>
                <p:cNvSpPr>
                  <a:spLocks noChangeShapeType="1"/>
                </p:cNvSpPr>
                <p:nvPr/>
              </p:nvSpPr>
              <p:spPr bwMode="auto">
                <a:xfrm>
                  <a:off x="4384"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3" name="Line 3649"/>
                <p:cNvSpPr>
                  <a:spLocks noChangeShapeType="1"/>
                </p:cNvSpPr>
                <p:nvPr/>
              </p:nvSpPr>
              <p:spPr bwMode="auto">
                <a:xfrm>
                  <a:off x="4399"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4" name="Line 3650"/>
                <p:cNvSpPr>
                  <a:spLocks noChangeShapeType="1"/>
                </p:cNvSpPr>
                <p:nvPr/>
              </p:nvSpPr>
              <p:spPr bwMode="auto">
                <a:xfrm>
                  <a:off x="441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5" name="Line 3651"/>
                <p:cNvSpPr>
                  <a:spLocks noChangeShapeType="1"/>
                </p:cNvSpPr>
                <p:nvPr/>
              </p:nvSpPr>
              <p:spPr bwMode="auto">
                <a:xfrm>
                  <a:off x="442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6" name="Line 3652"/>
                <p:cNvSpPr>
                  <a:spLocks noChangeShapeType="1"/>
                </p:cNvSpPr>
                <p:nvPr/>
              </p:nvSpPr>
              <p:spPr bwMode="auto">
                <a:xfrm>
                  <a:off x="444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7" name="Line 3653"/>
                <p:cNvSpPr>
                  <a:spLocks noChangeShapeType="1"/>
                </p:cNvSpPr>
                <p:nvPr/>
              </p:nvSpPr>
              <p:spPr bwMode="auto">
                <a:xfrm>
                  <a:off x="446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8" name="Line 3654"/>
                <p:cNvSpPr>
                  <a:spLocks noChangeShapeType="1"/>
                </p:cNvSpPr>
                <p:nvPr/>
              </p:nvSpPr>
              <p:spPr bwMode="auto">
                <a:xfrm>
                  <a:off x="447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9" name="Line 3655"/>
                <p:cNvSpPr>
                  <a:spLocks noChangeShapeType="1"/>
                </p:cNvSpPr>
                <p:nvPr/>
              </p:nvSpPr>
              <p:spPr bwMode="auto">
                <a:xfrm>
                  <a:off x="449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0" name="Line 3656"/>
                <p:cNvSpPr>
                  <a:spLocks noChangeShapeType="1"/>
                </p:cNvSpPr>
                <p:nvPr/>
              </p:nvSpPr>
              <p:spPr bwMode="auto">
                <a:xfrm>
                  <a:off x="450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1" name="Line 3657"/>
                <p:cNvSpPr>
                  <a:spLocks noChangeShapeType="1"/>
                </p:cNvSpPr>
                <p:nvPr/>
              </p:nvSpPr>
              <p:spPr bwMode="auto">
                <a:xfrm>
                  <a:off x="452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2" name="Line 3658"/>
                <p:cNvSpPr>
                  <a:spLocks noChangeShapeType="1"/>
                </p:cNvSpPr>
                <p:nvPr/>
              </p:nvSpPr>
              <p:spPr bwMode="auto">
                <a:xfrm>
                  <a:off x="453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3" name="Line 3659"/>
                <p:cNvSpPr>
                  <a:spLocks noChangeShapeType="1"/>
                </p:cNvSpPr>
                <p:nvPr/>
              </p:nvSpPr>
              <p:spPr bwMode="auto">
                <a:xfrm>
                  <a:off x="4552"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4" name="Line 3660"/>
                <p:cNvSpPr>
                  <a:spLocks noChangeShapeType="1"/>
                </p:cNvSpPr>
                <p:nvPr/>
              </p:nvSpPr>
              <p:spPr bwMode="auto">
                <a:xfrm>
                  <a:off x="4567"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5" name="Line 3661"/>
                <p:cNvSpPr>
                  <a:spLocks noChangeShapeType="1"/>
                </p:cNvSpPr>
                <p:nvPr/>
              </p:nvSpPr>
              <p:spPr bwMode="auto">
                <a:xfrm>
                  <a:off x="458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6" name="Line 3662"/>
                <p:cNvSpPr>
                  <a:spLocks noChangeShapeType="1"/>
                </p:cNvSpPr>
                <p:nvPr/>
              </p:nvSpPr>
              <p:spPr bwMode="auto">
                <a:xfrm>
                  <a:off x="459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7" name="Line 3663"/>
                <p:cNvSpPr>
                  <a:spLocks noChangeShapeType="1"/>
                </p:cNvSpPr>
                <p:nvPr/>
              </p:nvSpPr>
              <p:spPr bwMode="auto">
                <a:xfrm>
                  <a:off x="461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8" name="Line 3664"/>
                <p:cNvSpPr>
                  <a:spLocks noChangeShapeType="1"/>
                </p:cNvSpPr>
                <p:nvPr/>
              </p:nvSpPr>
              <p:spPr bwMode="auto">
                <a:xfrm>
                  <a:off x="462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99" name="Line 3665"/>
                <p:cNvSpPr>
                  <a:spLocks noChangeShapeType="1"/>
                </p:cNvSpPr>
                <p:nvPr/>
              </p:nvSpPr>
              <p:spPr bwMode="auto">
                <a:xfrm>
                  <a:off x="464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0" name="Line 3666"/>
                <p:cNvSpPr>
                  <a:spLocks noChangeShapeType="1"/>
                </p:cNvSpPr>
                <p:nvPr/>
              </p:nvSpPr>
              <p:spPr bwMode="auto">
                <a:xfrm>
                  <a:off x="465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1" name="Line 3667"/>
                <p:cNvSpPr>
                  <a:spLocks noChangeShapeType="1"/>
                </p:cNvSpPr>
                <p:nvPr/>
              </p:nvSpPr>
              <p:spPr bwMode="auto">
                <a:xfrm>
                  <a:off x="467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2" name="Line 3668"/>
                <p:cNvSpPr>
                  <a:spLocks noChangeShapeType="1"/>
                </p:cNvSpPr>
                <p:nvPr/>
              </p:nvSpPr>
              <p:spPr bwMode="auto">
                <a:xfrm>
                  <a:off x="468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3" name="Line 3669"/>
                <p:cNvSpPr>
                  <a:spLocks noChangeShapeType="1"/>
                </p:cNvSpPr>
                <p:nvPr/>
              </p:nvSpPr>
              <p:spPr bwMode="auto">
                <a:xfrm>
                  <a:off x="470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4" name="Line 3670"/>
                <p:cNvSpPr>
                  <a:spLocks noChangeShapeType="1"/>
                </p:cNvSpPr>
                <p:nvPr/>
              </p:nvSpPr>
              <p:spPr bwMode="auto">
                <a:xfrm>
                  <a:off x="4720"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5" name="Line 3671"/>
                <p:cNvSpPr>
                  <a:spLocks noChangeShapeType="1"/>
                </p:cNvSpPr>
                <p:nvPr/>
              </p:nvSpPr>
              <p:spPr bwMode="auto">
                <a:xfrm>
                  <a:off x="473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6" name="Line 3672"/>
                <p:cNvSpPr>
                  <a:spLocks noChangeShapeType="1"/>
                </p:cNvSpPr>
                <p:nvPr/>
              </p:nvSpPr>
              <p:spPr bwMode="auto">
                <a:xfrm>
                  <a:off x="475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7" name="Line 3673"/>
                <p:cNvSpPr>
                  <a:spLocks noChangeShapeType="1"/>
                </p:cNvSpPr>
                <p:nvPr/>
              </p:nvSpPr>
              <p:spPr bwMode="auto">
                <a:xfrm>
                  <a:off x="476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8" name="Line 3674"/>
                <p:cNvSpPr>
                  <a:spLocks noChangeShapeType="1"/>
                </p:cNvSpPr>
                <p:nvPr/>
              </p:nvSpPr>
              <p:spPr bwMode="auto">
                <a:xfrm>
                  <a:off x="4781"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9" name="Line 3675"/>
                <p:cNvSpPr>
                  <a:spLocks noChangeShapeType="1"/>
                </p:cNvSpPr>
                <p:nvPr/>
              </p:nvSpPr>
              <p:spPr bwMode="auto">
                <a:xfrm>
                  <a:off x="4796"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0" name="Line 3676"/>
                <p:cNvSpPr>
                  <a:spLocks noChangeShapeType="1"/>
                </p:cNvSpPr>
                <p:nvPr/>
              </p:nvSpPr>
              <p:spPr bwMode="auto">
                <a:xfrm>
                  <a:off x="481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1" name="Line 3677"/>
                <p:cNvSpPr>
                  <a:spLocks noChangeShapeType="1"/>
                </p:cNvSpPr>
                <p:nvPr/>
              </p:nvSpPr>
              <p:spPr bwMode="auto">
                <a:xfrm>
                  <a:off x="482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2" name="Line 3678"/>
                <p:cNvSpPr>
                  <a:spLocks noChangeShapeType="1"/>
                </p:cNvSpPr>
                <p:nvPr/>
              </p:nvSpPr>
              <p:spPr bwMode="auto">
                <a:xfrm>
                  <a:off x="484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3" name="Line 3679"/>
                <p:cNvSpPr>
                  <a:spLocks noChangeShapeType="1"/>
                </p:cNvSpPr>
                <p:nvPr/>
              </p:nvSpPr>
              <p:spPr bwMode="auto">
                <a:xfrm>
                  <a:off x="485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4" name="Line 3680"/>
                <p:cNvSpPr>
                  <a:spLocks noChangeShapeType="1"/>
                </p:cNvSpPr>
                <p:nvPr/>
              </p:nvSpPr>
              <p:spPr bwMode="auto">
                <a:xfrm>
                  <a:off x="487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5" name="Line 3681"/>
                <p:cNvSpPr>
                  <a:spLocks noChangeShapeType="1"/>
                </p:cNvSpPr>
                <p:nvPr/>
              </p:nvSpPr>
              <p:spPr bwMode="auto">
                <a:xfrm>
                  <a:off x="488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6" name="Line 3682"/>
                <p:cNvSpPr>
                  <a:spLocks noChangeShapeType="1"/>
                </p:cNvSpPr>
                <p:nvPr/>
              </p:nvSpPr>
              <p:spPr bwMode="auto">
                <a:xfrm>
                  <a:off x="490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7" name="Line 3683"/>
                <p:cNvSpPr>
                  <a:spLocks noChangeShapeType="1"/>
                </p:cNvSpPr>
                <p:nvPr/>
              </p:nvSpPr>
              <p:spPr bwMode="auto">
                <a:xfrm>
                  <a:off x="491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8" name="Line 3684"/>
                <p:cNvSpPr>
                  <a:spLocks noChangeShapeType="1"/>
                </p:cNvSpPr>
                <p:nvPr/>
              </p:nvSpPr>
              <p:spPr bwMode="auto">
                <a:xfrm>
                  <a:off x="493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9" name="Line 3685"/>
                <p:cNvSpPr>
                  <a:spLocks noChangeShapeType="1"/>
                </p:cNvSpPr>
                <p:nvPr/>
              </p:nvSpPr>
              <p:spPr bwMode="auto">
                <a:xfrm>
                  <a:off x="4949"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0" name="Line 3686"/>
                <p:cNvSpPr>
                  <a:spLocks noChangeShapeType="1"/>
                </p:cNvSpPr>
                <p:nvPr/>
              </p:nvSpPr>
              <p:spPr bwMode="auto">
                <a:xfrm>
                  <a:off x="4964"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1" name="Line 3687"/>
                <p:cNvSpPr>
                  <a:spLocks noChangeShapeType="1"/>
                </p:cNvSpPr>
                <p:nvPr/>
              </p:nvSpPr>
              <p:spPr bwMode="auto">
                <a:xfrm>
                  <a:off x="497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2" name="Line 3688"/>
                <p:cNvSpPr>
                  <a:spLocks noChangeShapeType="1"/>
                </p:cNvSpPr>
                <p:nvPr/>
              </p:nvSpPr>
              <p:spPr bwMode="auto">
                <a:xfrm>
                  <a:off x="499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3" name="Line 3689"/>
                <p:cNvSpPr>
                  <a:spLocks noChangeShapeType="1"/>
                </p:cNvSpPr>
                <p:nvPr/>
              </p:nvSpPr>
              <p:spPr bwMode="auto">
                <a:xfrm>
                  <a:off x="500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4" name="Line 3690"/>
                <p:cNvSpPr>
                  <a:spLocks noChangeShapeType="1"/>
                </p:cNvSpPr>
                <p:nvPr/>
              </p:nvSpPr>
              <p:spPr bwMode="auto">
                <a:xfrm>
                  <a:off x="502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5" name="Line 3691"/>
                <p:cNvSpPr>
                  <a:spLocks noChangeShapeType="1"/>
                </p:cNvSpPr>
                <p:nvPr/>
              </p:nvSpPr>
              <p:spPr bwMode="auto">
                <a:xfrm>
                  <a:off x="504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6" name="Line 3692"/>
                <p:cNvSpPr>
                  <a:spLocks noChangeShapeType="1"/>
                </p:cNvSpPr>
                <p:nvPr/>
              </p:nvSpPr>
              <p:spPr bwMode="auto">
                <a:xfrm>
                  <a:off x="505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7" name="Line 3693"/>
                <p:cNvSpPr>
                  <a:spLocks noChangeShapeType="1"/>
                </p:cNvSpPr>
                <p:nvPr/>
              </p:nvSpPr>
              <p:spPr bwMode="auto">
                <a:xfrm>
                  <a:off x="5071"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8" name="Line 3694"/>
                <p:cNvSpPr>
                  <a:spLocks noChangeShapeType="1"/>
                </p:cNvSpPr>
                <p:nvPr/>
              </p:nvSpPr>
              <p:spPr bwMode="auto">
                <a:xfrm>
                  <a:off x="508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29" name="Line 3695"/>
                <p:cNvSpPr>
                  <a:spLocks noChangeShapeType="1"/>
                </p:cNvSpPr>
                <p:nvPr/>
              </p:nvSpPr>
              <p:spPr bwMode="auto">
                <a:xfrm>
                  <a:off x="510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0" name="Line 3696"/>
                <p:cNvSpPr>
                  <a:spLocks noChangeShapeType="1"/>
                </p:cNvSpPr>
                <p:nvPr/>
              </p:nvSpPr>
              <p:spPr bwMode="auto">
                <a:xfrm>
                  <a:off x="5117"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1" name="Line 3697"/>
                <p:cNvSpPr>
                  <a:spLocks noChangeShapeType="1"/>
                </p:cNvSpPr>
                <p:nvPr/>
              </p:nvSpPr>
              <p:spPr bwMode="auto">
                <a:xfrm>
                  <a:off x="5132"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2" name="Line 3698"/>
                <p:cNvSpPr>
                  <a:spLocks noChangeShapeType="1"/>
                </p:cNvSpPr>
                <p:nvPr/>
              </p:nvSpPr>
              <p:spPr bwMode="auto">
                <a:xfrm>
                  <a:off x="5147"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3" name="Line 3699"/>
                <p:cNvSpPr>
                  <a:spLocks noChangeShapeType="1"/>
                </p:cNvSpPr>
                <p:nvPr/>
              </p:nvSpPr>
              <p:spPr bwMode="auto">
                <a:xfrm>
                  <a:off x="516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4" name="Line 3700"/>
                <p:cNvSpPr>
                  <a:spLocks noChangeShapeType="1"/>
                </p:cNvSpPr>
                <p:nvPr/>
              </p:nvSpPr>
              <p:spPr bwMode="auto">
                <a:xfrm>
                  <a:off x="517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5" name="Line 3701"/>
                <p:cNvSpPr>
                  <a:spLocks noChangeShapeType="1"/>
                </p:cNvSpPr>
                <p:nvPr/>
              </p:nvSpPr>
              <p:spPr bwMode="auto">
                <a:xfrm>
                  <a:off x="519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6" name="Line 3702"/>
                <p:cNvSpPr>
                  <a:spLocks noChangeShapeType="1"/>
                </p:cNvSpPr>
                <p:nvPr/>
              </p:nvSpPr>
              <p:spPr bwMode="auto">
                <a:xfrm>
                  <a:off x="520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7" name="Line 3703"/>
                <p:cNvSpPr>
                  <a:spLocks noChangeShapeType="1"/>
                </p:cNvSpPr>
                <p:nvPr/>
              </p:nvSpPr>
              <p:spPr bwMode="auto">
                <a:xfrm>
                  <a:off x="522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8" name="Line 3704"/>
                <p:cNvSpPr>
                  <a:spLocks noChangeShapeType="1"/>
                </p:cNvSpPr>
                <p:nvPr/>
              </p:nvSpPr>
              <p:spPr bwMode="auto">
                <a:xfrm>
                  <a:off x="523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39" name="Line 3705"/>
                <p:cNvSpPr>
                  <a:spLocks noChangeShapeType="1"/>
                </p:cNvSpPr>
                <p:nvPr/>
              </p:nvSpPr>
              <p:spPr bwMode="auto">
                <a:xfrm>
                  <a:off x="525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0" name="Line 3706"/>
                <p:cNvSpPr>
                  <a:spLocks noChangeShapeType="1"/>
                </p:cNvSpPr>
                <p:nvPr/>
              </p:nvSpPr>
              <p:spPr bwMode="auto">
                <a:xfrm>
                  <a:off x="526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1" name="Line 3707"/>
                <p:cNvSpPr>
                  <a:spLocks noChangeShapeType="1"/>
                </p:cNvSpPr>
                <p:nvPr/>
              </p:nvSpPr>
              <p:spPr bwMode="auto">
                <a:xfrm>
                  <a:off x="528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2" name="Line 3708"/>
                <p:cNvSpPr>
                  <a:spLocks noChangeShapeType="1"/>
                </p:cNvSpPr>
                <p:nvPr/>
              </p:nvSpPr>
              <p:spPr bwMode="auto">
                <a:xfrm>
                  <a:off x="5300"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3" name="Line 3709"/>
                <p:cNvSpPr>
                  <a:spLocks noChangeShapeType="1"/>
                </p:cNvSpPr>
                <p:nvPr/>
              </p:nvSpPr>
              <p:spPr bwMode="auto">
                <a:xfrm>
                  <a:off x="531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4" name="Line 3710"/>
                <p:cNvSpPr>
                  <a:spLocks noChangeShapeType="1"/>
                </p:cNvSpPr>
                <p:nvPr/>
              </p:nvSpPr>
              <p:spPr bwMode="auto">
                <a:xfrm>
                  <a:off x="533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5" name="Line 3711"/>
                <p:cNvSpPr>
                  <a:spLocks noChangeShapeType="1"/>
                </p:cNvSpPr>
                <p:nvPr/>
              </p:nvSpPr>
              <p:spPr bwMode="auto">
                <a:xfrm>
                  <a:off x="534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6" name="Line 3712"/>
                <p:cNvSpPr>
                  <a:spLocks noChangeShapeType="1"/>
                </p:cNvSpPr>
                <p:nvPr/>
              </p:nvSpPr>
              <p:spPr bwMode="auto">
                <a:xfrm>
                  <a:off x="536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7" name="Line 3713"/>
                <p:cNvSpPr>
                  <a:spLocks noChangeShapeType="1"/>
                </p:cNvSpPr>
                <p:nvPr/>
              </p:nvSpPr>
              <p:spPr bwMode="auto">
                <a:xfrm>
                  <a:off x="537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8" name="Line 3714"/>
                <p:cNvSpPr>
                  <a:spLocks noChangeShapeType="1"/>
                </p:cNvSpPr>
                <p:nvPr/>
              </p:nvSpPr>
              <p:spPr bwMode="auto">
                <a:xfrm>
                  <a:off x="539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9" name="Line 3715"/>
                <p:cNvSpPr>
                  <a:spLocks noChangeShapeType="1"/>
                </p:cNvSpPr>
                <p:nvPr/>
              </p:nvSpPr>
              <p:spPr bwMode="auto">
                <a:xfrm>
                  <a:off x="540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0" name="Line 3716"/>
                <p:cNvSpPr>
                  <a:spLocks noChangeShapeType="1"/>
                </p:cNvSpPr>
                <p:nvPr/>
              </p:nvSpPr>
              <p:spPr bwMode="auto">
                <a:xfrm>
                  <a:off x="542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1" name="Line 3717"/>
                <p:cNvSpPr>
                  <a:spLocks noChangeShapeType="1"/>
                </p:cNvSpPr>
                <p:nvPr/>
              </p:nvSpPr>
              <p:spPr bwMode="auto">
                <a:xfrm>
                  <a:off x="543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2" name="Line 3718"/>
                <p:cNvSpPr>
                  <a:spLocks noChangeShapeType="1"/>
                </p:cNvSpPr>
                <p:nvPr/>
              </p:nvSpPr>
              <p:spPr bwMode="auto">
                <a:xfrm>
                  <a:off x="545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3" name="Line 3719"/>
                <p:cNvSpPr>
                  <a:spLocks noChangeShapeType="1"/>
                </p:cNvSpPr>
                <p:nvPr/>
              </p:nvSpPr>
              <p:spPr bwMode="auto">
                <a:xfrm>
                  <a:off x="5468"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4" name="Line 3720"/>
                <p:cNvSpPr>
                  <a:spLocks noChangeShapeType="1"/>
                </p:cNvSpPr>
                <p:nvPr/>
              </p:nvSpPr>
              <p:spPr bwMode="auto">
                <a:xfrm>
                  <a:off x="548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5" name="Line 3721"/>
                <p:cNvSpPr>
                  <a:spLocks noChangeShapeType="1"/>
                </p:cNvSpPr>
                <p:nvPr/>
              </p:nvSpPr>
              <p:spPr bwMode="auto">
                <a:xfrm>
                  <a:off x="5498"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6" name="Line 3722"/>
                <p:cNvSpPr>
                  <a:spLocks noChangeShapeType="1"/>
                </p:cNvSpPr>
                <p:nvPr/>
              </p:nvSpPr>
              <p:spPr bwMode="auto">
                <a:xfrm>
                  <a:off x="551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7" name="Line 3723"/>
                <p:cNvSpPr>
                  <a:spLocks noChangeShapeType="1"/>
                </p:cNvSpPr>
                <p:nvPr/>
              </p:nvSpPr>
              <p:spPr bwMode="auto">
                <a:xfrm>
                  <a:off x="5529"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8" name="Line 3724"/>
                <p:cNvSpPr>
                  <a:spLocks noChangeShapeType="1"/>
                </p:cNvSpPr>
                <p:nvPr/>
              </p:nvSpPr>
              <p:spPr bwMode="auto">
                <a:xfrm>
                  <a:off x="5544"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59" name="Line 3725"/>
                <p:cNvSpPr>
                  <a:spLocks noChangeShapeType="1"/>
                </p:cNvSpPr>
                <p:nvPr/>
              </p:nvSpPr>
              <p:spPr bwMode="auto">
                <a:xfrm>
                  <a:off x="555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0" name="Line 3726"/>
                <p:cNvSpPr>
                  <a:spLocks noChangeShapeType="1"/>
                </p:cNvSpPr>
                <p:nvPr/>
              </p:nvSpPr>
              <p:spPr bwMode="auto">
                <a:xfrm>
                  <a:off x="4048"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1" name="Line 3727"/>
                <p:cNvSpPr>
                  <a:spLocks noChangeShapeType="1"/>
                </p:cNvSpPr>
                <p:nvPr/>
              </p:nvSpPr>
              <p:spPr bwMode="auto">
                <a:xfrm>
                  <a:off x="406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2" name="Line 3728"/>
                <p:cNvSpPr>
                  <a:spLocks noChangeShapeType="1"/>
                </p:cNvSpPr>
                <p:nvPr/>
              </p:nvSpPr>
              <p:spPr bwMode="auto">
                <a:xfrm>
                  <a:off x="407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68" name="Group 3930"/>
              <p:cNvGrpSpPr>
                <a:grpSpLocks/>
              </p:cNvGrpSpPr>
              <p:nvPr/>
            </p:nvGrpSpPr>
            <p:grpSpPr bwMode="auto">
              <a:xfrm>
                <a:off x="4048" y="2755"/>
                <a:ext cx="1513" cy="392"/>
                <a:chOff x="4048" y="2755"/>
                <a:chExt cx="1513" cy="392"/>
              </a:xfrm>
            </p:grpSpPr>
            <p:sp>
              <p:nvSpPr>
                <p:cNvPr id="3563" name="Line 3730"/>
                <p:cNvSpPr>
                  <a:spLocks noChangeShapeType="1"/>
                </p:cNvSpPr>
                <p:nvPr/>
              </p:nvSpPr>
              <p:spPr bwMode="auto">
                <a:xfrm>
                  <a:off x="409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4" name="Line 3731"/>
                <p:cNvSpPr>
                  <a:spLocks noChangeShapeType="1"/>
                </p:cNvSpPr>
                <p:nvPr/>
              </p:nvSpPr>
              <p:spPr bwMode="auto">
                <a:xfrm>
                  <a:off x="410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5" name="Line 3732"/>
                <p:cNvSpPr>
                  <a:spLocks noChangeShapeType="1"/>
                </p:cNvSpPr>
                <p:nvPr/>
              </p:nvSpPr>
              <p:spPr bwMode="auto">
                <a:xfrm>
                  <a:off x="412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6" name="Line 3733"/>
                <p:cNvSpPr>
                  <a:spLocks noChangeShapeType="1"/>
                </p:cNvSpPr>
                <p:nvPr/>
              </p:nvSpPr>
              <p:spPr bwMode="auto">
                <a:xfrm>
                  <a:off x="413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7" name="Line 3734"/>
                <p:cNvSpPr>
                  <a:spLocks noChangeShapeType="1"/>
                </p:cNvSpPr>
                <p:nvPr/>
              </p:nvSpPr>
              <p:spPr bwMode="auto">
                <a:xfrm>
                  <a:off x="415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8" name="Line 3735"/>
                <p:cNvSpPr>
                  <a:spLocks noChangeShapeType="1"/>
                </p:cNvSpPr>
                <p:nvPr/>
              </p:nvSpPr>
              <p:spPr bwMode="auto">
                <a:xfrm>
                  <a:off x="417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9" name="Line 3736"/>
                <p:cNvSpPr>
                  <a:spLocks noChangeShapeType="1"/>
                </p:cNvSpPr>
                <p:nvPr/>
              </p:nvSpPr>
              <p:spPr bwMode="auto">
                <a:xfrm>
                  <a:off x="418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0" name="Line 3737"/>
                <p:cNvSpPr>
                  <a:spLocks noChangeShapeType="1"/>
                </p:cNvSpPr>
                <p:nvPr/>
              </p:nvSpPr>
              <p:spPr bwMode="auto">
                <a:xfrm>
                  <a:off x="4201"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1" name="Line 3738"/>
                <p:cNvSpPr>
                  <a:spLocks noChangeShapeType="1"/>
                </p:cNvSpPr>
                <p:nvPr/>
              </p:nvSpPr>
              <p:spPr bwMode="auto">
                <a:xfrm>
                  <a:off x="4216"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2" name="Line 3739"/>
                <p:cNvSpPr>
                  <a:spLocks noChangeShapeType="1"/>
                </p:cNvSpPr>
                <p:nvPr/>
              </p:nvSpPr>
              <p:spPr bwMode="auto">
                <a:xfrm>
                  <a:off x="423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3" name="Line 3740"/>
                <p:cNvSpPr>
                  <a:spLocks noChangeShapeType="1"/>
                </p:cNvSpPr>
                <p:nvPr/>
              </p:nvSpPr>
              <p:spPr bwMode="auto">
                <a:xfrm>
                  <a:off x="424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4" name="Line 3741"/>
                <p:cNvSpPr>
                  <a:spLocks noChangeShapeType="1"/>
                </p:cNvSpPr>
                <p:nvPr/>
              </p:nvSpPr>
              <p:spPr bwMode="auto">
                <a:xfrm>
                  <a:off x="426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5" name="Line 3742"/>
                <p:cNvSpPr>
                  <a:spLocks noChangeShapeType="1"/>
                </p:cNvSpPr>
                <p:nvPr/>
              </p:nvSpPr>
              <p:spPr bwMode="auto">
                <a:xfrm>
                  <a:off x="427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6" name="Line 3743"/>
                <p:cNvSpPr>
                  <a:spLocks noChangeShapeType="1"/>
                </p:cNvSpPr>
                <p:nvPr/>
              </p:nvSpPr>
              <p:spPr bwMode="auto">
                <a:xfrm>
                  <a:off x="429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7" name="Line 3744"/>
                <p:cNvSpPr>
                  <a:spLocks noChangeShapeType="1"/>
                </p:cNvSpPr>
                <p:nvPr/>
              </p:nvSpPr>
              <p:spPr bwMode="auto">
                <a:xfrm>
                  <a:off x="430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8" name="Line 3745"/>
                <p:cNvSpPr>
                  <a:spLocks noChangeShapeType="1"/>
                </p:cNvSpPr>
                <p:nvPr/>
              </p:nvSpPr>
              <p:spPr bwMode="auto">
                <a:xfrm>
                  <a:off x="432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9" name="Line 3746"/>
                <p:cNvSpPr>
                  <a:spLocks noChangeShapeType="1"/>
                </p:cNvSpPr>
                <p:nvPr/>
              </p:nvSpPr>
              <p:spPr bwMode="auto">
                <a:xfrm>
                  <a:off x="433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0" name="Line 3747"/>
                <p:cNvSpPr>
                  <a:spLocks noChangeShapeType="1"/>
                </p:cNvSpPr>
                <p:nvPr/>
              </p:nvSpPr>
              <p:spPr bwMode="auto">
                <a:xfrm>
                  <a:off x="435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1" name="Line 3748"/>
                <p:cNvSpPr>
                  <a:spLocks noChangeShapeType="1"/>
                </p:cNvSpPr>
                <p:nvPr/>
              </p:nvSpPr>
              <p:spPr bwMode="auto">
                <a:xfrm>
                  <a:off x="4369"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2" name="Line 3749"/>
                <p:cNvSpPr>
                  <a:spLocks noChangeShapeType="1"/>
                </p:cNvSpPr>
                <p:nvPr/>
              </p:nvSpPr>
              <p:spPr bwMode="auto">
                <a:xfrm>
                  <a:off x="4384"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3" name="Line 3750"/>
                <p:cNvSpPr>
                  <a:spLocks noChangeShapeType="1"/>
                </p:cNvSpPr>
                <p:nvPr/>
              </p:nvSpPr>
              <p:spPr bwMode="auto">
                <a:xfrm>
                  <a:off x="4399"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4" name="Line 3751"/>
                <p:cNvSpPr>
                  <a:spLocks noChangeShapeType="1"/>
                </p:cNvSpPr>
                <p:nvPr/>
              </p:nvSpPr>
              <p:spPr bwMode="auto">
                <a:xfrm>
                  <a:off x="441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5" name="Line 3752"/>
                <p:cNvSpPr>
                  <a:spLocks noChangeShapeType="1"/>
                </p:cNvSpPr>
                <p:nvPr/>
              </p:nvSpPr>
              <p:spPr bwMode="auto">
                <a:xfrm>
                  <a:off x="442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6" name="Line 3753"/>
                <p:cNvSpPr>
                  <a:spLocks noChangeShapeType="1"/>
                </p:cNvSpPr>
                <p:nvPr/>
              </p:nvSpPr>
              <p:spPr bwMode="auto">
                <a:xfrm>
                  <a:off x="444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7" name="Line 3754"/>
                <p:cNvSpPr>
                  <a:spLocks noChangeShapeType="1"/>
                </p:cNvSpPr>
                <p:nvPr/>
              </p:nvSpPr>
              <p:spPr bwMode="auto">
                <a:xfrm>
                  <a:off x="446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8" name="Line 3755"/>
                <p:cNvSpPr>
                  <a:spLocks noChangeShapeType="1"/>
                </p:cNvSpPr>
                <p:nvPr/>
              </p:nvSpPr>
              <p:spPr bwMode="auto">
                <a:xfrm>
                  <a:off x="447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9" name="Line 3756"/>
                <p:cNvSpPr>
                  <a:spLocks noChangeShapeType="1"/>
                </p:cNvSpPr>
                <p:nvPr/>
              </p:nvSpPr>
              <p:spPr bwMode="auto">
                <a:xfrm>
                  <a:off x="449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0" name="Line 3757"/>
                <p:cNvSpPr>
                  <a:spLocks noChangeShapeType="1"/>
                </p:cNvSpPr>
                <p:nvPr/>
              </p:nvSpPr>
              <p:spPr bwMode="auto">
                <a:xfrm>
                  <a:off x="450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1" name="Line 3758"/>
                <p:cNvSpPr>
                  <a:spLocks noChangeShapeType="1"/>
                </p:cNvSpPr>
                <p:nvPr/>
              </p:nvSpPr>
              <p:spPr bwMode="auto">
                <a:xfrm>
                  <a:off x="452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2" name="Line 3759"/>
                <p:cNvSpPr>
                  <a:spLocks noChangeShapeType="1"/>
                </p:cNvSpPr>
                <p:nvPr/>
              </p:nvSpPr>
              <p:spPr bwMode="auto">
                <a:xfrm>
                  <a:off x="453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3" name="Line 3760"/>
                <p:cNvSpPr>
                  <a:spLocks noChangeShapeType="1"/>
                </p:cNvSpPr>
                <p:nvPr/>
              </p:nvSpPr>
              <p:spPr bwMode="auto">
                <a:xfrm>
                  <a:off x="4552"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4" name="Line 3761"/>
                <p:cNvSpPr>
                  <a:spLocks noChangeShapeType="1"/>
                </p:cNvSpPr>
                <p:nvPr/>
              </p:nvSpPr>
              <p:spPr bwMode="auto">
                <a:xfrm>
                  <a:off x="4567"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5" name="Line 3762"/>
                <p:cNvSpPr>
                  <a:spLocks noChangeShapeType="1"/>
                </p:cNvSpPr>
                <p:nvPr/>
              </p:nvSpPr>
              <p:spPr bwMode="auto">
                <a:xfrm>
                  <a:off x="458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6" name="Line 3763"/>
                <p:cNvSpPr>
                  <a:spLocks noChangeShapeType="1"/>
                </p:cNvSpPr>
                <p:nvPr/>
              </p:nvSpPr>
              <p:spPr bwMode="auto">
                <a:xfrm>
                  <a:off x="459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7" name="Line 3764"/>
                <p:cNvSpPr>
                  <a:spLocks noChangeShapeType="1"/>
                </p:cNvSpPr>
                <p:nvPr/>
              </p:nvSpPr>
              <p:spPr bwMode="auto">
                <a:xfrm>
                  <a:off x="461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8" name="Line 3765"/>
                <p:cNvSpPr>
                  <a:spLocks noChangeShapeType="1"/>
                </p:cNvSpPr>
                <p:nvPr/>
              </p:nvSpPr>
              <p:spPr bwMode="auto">
                <a:xfrm>
                  <a:off x="462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9" name="Line 3766"/>
                <p:cNvSpPr>
                  <a:spLocks noChangeShapeType="1"/>
                </p:cNvSpPr>
                <p:nvPr/>
              </p:nvSpPr>
              <p:spPr bwMode="auto">
                <a:xfrm>
                  <a:off x="464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0" name="Line 3767"/>
                <p:cNvSpPr>
                  <a:spLocks noChangeShapeType="1"/>
                </p:cNvSpPr>
                <p:nvPr/>
              </p:nvSpPr>
              <p:spPr bwMode="auto">
                <a:xfrm>
                  <a:off x="465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1" name="Line 3768"/>
                <p:cNvSpPr>
                  <a:spLocks noChangeShapeType="1"/>
                </p:cNvSpPr>
                <p:nvPr/>
              </p:nvSpPr>
              <p:spPr bwMode="auto">
                <a:xfrm>
                  <a:off x="467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2" name="Line 3769"/>
                <p:cNvSpPr>
                  <a:spLocks noChangeShapeType="1"/>
                </p:cNvSpPr>
                <p:nvPr/>
              </p:nvSpPr>
              <p:spPr bwMode="auto">
                <a:xfrm>
                  <a:off x="468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3" name="Line 3770"/>
                <p:cNvSpPr>
                  <a:spLocks noChangeShapeType="1"/>
                </p:cNvSpPr>
                <p:nvPr/>
              </p:nvSpPr>
              <p:spPr bwMode="auto">
                <a:xfrm>
                  <a:off x="470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4" name="Line 3771"/>
                <p:cNvSpPr>
                  <a:spLocks noChangeShapeType="1"/>
                </p:cNvSpPr>
                <p:nvPr/>
              </p:nvSpPr>
              <p:spPr bwMode="auto">
                <a:xfrm>
                  <a:off x="4720"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5" name="Line 3772"/>
                <p:cNvSpPr>
                  <a:spLocks noChangeShapeType="1"/>
                </p:cNvSpPr>
                <p:nvPr/>
              </p:nvSpPr>
              <p:spPr bwMode="auto">
                <a:xfrm>
                  <a:off x="473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6" name="Line 3773"/>
                <p:cNvSpPr>
                  <a:spLocks noChangeShapeType="1"/>
                </p:cNvSpPr>
                <p:nvPr/>
              </p:nvSpPr>
              <p:spPr bwMode="auto">
                <a:xfrm>
                  <a:off x="475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7" name="Line 3774"/>
                <p:cNvSpPr>
                  <a:spLocks noChangeShapeType="1"/>
                </p:cNvSpPr>
                <p:nvPr/>
              </p:nvSpPr>
              <p:spPr bwMode="auto">
                <a:xfrm>
                  <a:off x="476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8" name="Line 3775"/>
                <p:cNvSpPr>
                  <a:spLocks noChangeShapeType="1"/>
                </p:cNvSpPr>
                <p:nvPr/>
              </p:nvSpPr>
              <p:spPr bwMode="auto">
                <a:xfrm>
                  <a:off x="4781"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9" name="Line 3776"/>
                <p:cNvSpPr>
                  <a:spLocks noChangeShapeType="1"/>
                </p:cNvSpPr>
                <p:nvPr/>
              </p:nvSpPr>
              <p:spPr bwMode="auto">
                <a:xfrm>
                  <a:off x="4796"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0" name="Line 3777"/>
                <p:cNvSpPr>
                  <a:spLocks noChangeShapeType="1"/>
                </p:cNvSpPr>
                <p:nvPr/>
              </p:nvSpPr>
              <p:spPr bwMode="auto">
                <a:xfrm>
                  <a:off x="481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1" name="Line 3778"/>
                <p:cNvSpPr>
                  <a:spLocks noChangeShapeType="1"/>
                </p:cNvSpPr>
                <p:nvPr/>
              </p:nvSpPr>
              <p:spPr bwMode="auto">
                <a:xfrm>
                  <a:off x="482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2" name="Line 3779"/>
                <p:cNvSpPr>
                  <a:spLocks noChangeShapeType="1"/>
                </p:cNvSpPr>
                <p:nvPr/>
              </p:nvSpPr>
              <p:spPr bwMode="auto">
                <a:xfrm>
                  <a:off x="484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3" name="Line 3780"/>
                <p:cNvSpPr>
                  <a:spLocks noChangeShapeType="1"/>
                </p:cNvSpPr>
                <p:nvPr/>
              </p:nvSpPr>
              <p:spPr bwMode="auto">
                <a:xfrm>
                  <a:off x="485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4" name="Line 3781"/>
                <p:cNvSpPr>
                  <a:spLocks noChangeShapeType="1"/>
                </p:cNvSpPr>
                <p:nvPr/>
              </p:nvSpPr>
              <p:spPr bwMode="auto">
                <a:xfrm>
                  <a:off x="487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5" name="Line 3782"/>
                <p:cNvSpPr>
                  <a:spLocks noChangeShapeType="1"/>
                </p:cNvSpPr>
                <p:nvPr/>
              </p:nvSpPr>
              <p:spPr bwMode="auto">
                <a:xfrm>
                  <a:off x="488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6" name="Line 3783"/>
                <p:cNvSpPr>
                  <a:spLocks noChangeShapeType="1"/>
                </p:cNvSpPr>
                <p:nvPr/>
              </p:nvSpPr>
              <p:spPr bwMode="auto">
                <a:xfrm>
                  <a:off x="490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7" name="Line 3784"/>
                <p:cNvSpPr>
                  <a:spLocks noChangeShapeType="1"/>
                </p:cNvSpPr>
                <p:nvPr/>
              </p:nvSpPr>
              <p:spPr bwMode="auto">
                <a:xfrm>
                  <a:off x="491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8" name="Line 3785"/>
                <p:cNvSpPr>
                  <a:spLocks noChangeShapeType="1"/>
                </p:cNvSpPr>
                <p:nvPr/>
              </p:nvSpPr>
              <p:spPr bwMode="auto">
                <a:xfrm>
                  <a:off x="493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9" name="Line 3786"/>
                <p:cNvSpPr>
                  <a:spLocks noChangeShapeType="1"/>
                </p:cNvSpPr>
                <p:nvPr/>
              </p:nvSpPr>
              <p:spPr bwMode="auto">
                <a:xfrm>
                  <a:off x="4949"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0" name="Line 3787"/>
                <p:cNvSpPr>
                  <a:spLocks noChangeShapeType="1"/>
                </p:cNvSpPr>
                <p:nvPr/>
              </p:nvSpPr>
              <p:spPr bwMode="auto">
                <a:xfrm>
                  <a:off x="4964"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1" name="Line 3788"/>
                <p:cNvSpPr>
                  <a:spLocks noChangeShapeType="1"/>
                </p:cNvSpPr>
                <p:nvPr/>
              </p:nvSpPr>
              <p:spPr bwMode="auto">
                <a:xfrm>
                  <a:off x="497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2" name="Line 3789"/>
                <p:cNvSpPr>
                  <a:spLocks noChangeShapeType="1"/>
                </p:cNvSpPr>
                <p:nvPr/>
              </p:nvSpPr>
              <p:spPr bwMode="auto">
                <a:xfrm>
                  <a:off x="499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3" name="Line 3790"/>
                <p:cNvSpPr>
                  <a:spLocks noChangeShapeType="1"/>
                </p:cNvSpPr>
                <p:nvPr/>
              </p:nvSpPr>
              <p:spPr bwMode="auto">
                <a:xfrm>
                  <a:off x="500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4" name="Line 3791"/>
                <p:cNvSpPr>
                  <a:spLocks noChangeShapeType="1"/>
                </p:cNvSpPr>
                <p:nvPr/>
              </p:nvSpPr>
              <p:spPr bwMode="auto">
                <a:xfrm>
                  <a:off x="502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5" name="Line 3792"/>
                <p:cNvSpPr>
                  <a:spLocks noChangeShapeType="1"/>
                </p:cNvSpPr>
                <p:nvPr/>
              </p:nvSpPr>
              <p:spPr bwMode="auto">
                <a:xfrm>
                  <a:off x="504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6" name="Line 3793"/>
                <p:cNvSpPr>
                  <a:spLocks noChangeShapeType="1"/>
                </p:cNvSpPr>
                <p:nvPr/>
              </p:nvSpPr>
              <p:spPr bwMode="auto">
                <a:xfrm>
                  <a:off x="505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7" name="Line 3794"/>
                <p:cNvSpPr>
                  <a:spLocks noChangeShapeType="1"/>
                </p:cNvSpPr>
                <p:nvPr/>
              </p:nvSpPr>
              <p:spPr bwMode="auto">
                <a:xfrm>
                  <a:off x="5071"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8" name="Line 3795"/>
                <p:cNvSpPr>
                  <a:spLocks noChangeShapeType="1"/>
                </p:cNvSpPr>
                <p:nvPr/>
              </p:nvSpPr>
              <p:spPr bwMode="auto">
                <a:xfrm>
                  <a:off x="508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9" name="Line 3796"/>
                <p:cNvSpPr>
                  <a:spLocks noChangeShapeType="1"/>
                </p:cNvSpPr>
                <p:nvPr/>
              </p:nvSpPr>
              <p:spPr bwMode="auto">
                <a:xfrm>
                  <a:off x="510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0" name="Line 3797"/>
                <p:cNvSpPr>
                  <a:spLocks noChangeShapeType="1"/>
                </p:cNvSpPr>
                <p:nvPr/>
              </p:nvSpPr>
              <p:spPr bwMode="auto">
                <a:xfrm>
                  <a:off x="5117"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1" name="Line 3798"/>
                <p:cNvSpPr>
                  <a:spLocks noChangeShapeType="1"/>
                </p:cNvSpPr>
                <p:nvPr/>
              </p:nvSpPr>
              <p:spPr bwMode="auto">
                <a:xfrm>
                  <a:off x="5132"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2" name="Line 3799"/>
                <p:cNvSpPr>
                  <a:spLocks noChangeShapeType="1"/>
                </p:cNvSpPr>
                <p:nvPr/>
              </p:nvSpPr>
              <p:spPr bwMode="auto">
                <a:xfrm>
                  <a:off x="5147"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3" name="Line 3800"/>
                <p:cNvSpPr>
                  <a:spLocks noChangeShapeType="1"/>
                </p:cNvSpPr>
                <p:nvPr/>
              </p:nvSpPr>
              <p:spPr bwMode="auto">
                <a:xfrm>
                  <a:off x="516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4" name="Line 3801"/>
                <p:cNvSpPr>
                  <a:spLocks noChangeShapeType="1"/>
                </p:cNvSpPr>
                <p:nvPr/>
              </p:nvSpPr>
              <p:spPr bwMode="auto">
                <a:xfrm>
                  <a:off x="517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5" name="Line 3802"/>
                <p:cNvSpPr>
                  <a:spLocks noChangeShapeType="1"/>
                </p:cNvSpPr>
                <p:nvPr/>
              </p:nvSpPr>
              <p:spPr bwMode="auto">
                <a:xfrm>
                  <a:off x="519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6" name="Line 3803"/>
                <p:cNvSpPr>
                  <a:spLocks noChangeShapeType="1"/>
                </p:cNvSpPr>
                <p:nvPr/>
              </p:nvSpPr>
              <p:spPr bwMode="auto">
                <a:xfrm>
                  <a:off x="520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7" name="Line 3804"/>
                <p:cNvSpPr>
                  <a:spLocks noChangeShapeType="1"/>
                </p:cNvSpPr>
                <p:nvPr/>
              </p:nvSpPr>
              <p:spPr bwMode="auto">
                <a:xfrm>
                  <a:off x="522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8" name="Line 3805"/>
                <p:cNvSpPr>
                  <a:spLocks noChangeShapeType="1"/>
                </p:cNvSpPr>
                <p:nvPr/>
              </p:nvSpPr>
              <p:spPr bwMode="auto">
                <a:xfrm>
                  <a:off x="523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9" name="Line 3806"/>
                <p:cNvSpPr>
                  <a:spLocks noChangeShapeType="1"/>
                </p:cNvSpPr>
                <p:nvPr/>
              </p:nvSpPr>
              <p:spPr bwMode="auto">
                <a:xfrm>
                  <a:off x="525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0" name="Line 3807"/>
                <p:cNvSpPr>
                  <a:spLocks noChangeShapeType="1"/>
                </p:cNvSpPr>
                <p:nvPr/>
              </p:nvSpPr>
              <p:spPr bwMode="auto">
                <a:xfrm>
                  <a:off x="526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1" name="Line 3808"/>
                <p:cNvSpPr>
                  <a:spLocks noChangeShapeType="1"/>
                </p:cNvSpPr>
                <p:nvPr/>
              </p:nvSpPr>
              <p:spPr bwMode="auto">
                <a:xfrm>
                  <a:off x="528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2" name="Line 3809"/>
                <p:cNvSpPr>
                  <a:spLocks noChangeShapeType="1"/>
                </p:cNvSpPr>
                <p:nvPr/>
              </p:nvSpPr>
              <p:spPr bwMode="auto">
                <a:xfrm>
                  <a:off x="5300"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3" name="Line 3810"/>
                <p:cNvSpPr>
                  <a:spLocks noChangeShapeType="1"/>
                </p:cNvSpPr>
                <p:nvPr/>
              </p:nvSpPr>
              <p:spPr bwMode="auto">
                <a:xfrm>
                  <a:off x="531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4" name="Line 3811"/>
                <p:cNvSpPr>
                  <a:spLocks noChangeShapeType="1"/>
                </p:cNvSpPr>
                <p:nvPr/>
              </p:nvSpPr>
              <p:spPr bwMode="auto">
                <a:xfrm>
                  <a:off x="533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5" name="Line 3812"/>
                <p:cNvSpPr>
                  <a:spLocks noChangeShapeType="1"/>
                </p:cNvSpPr>
                <p:nvPr/>
              </p:nvSpPr>
              <p:spPr bwMode="auto">
                <a:xfrm>
                  <a:off x="534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6" name="Line 3813"/>
                <p:cNvSpPr>
                  <a:spLocks noChangeShapeType="1"/>
                </p:cNvSpPr>
                <p:nvPr/>
              </p:nvSpPr>
              <p:spPr bwMode="auto">
                <a:xfrm>
                  <a:off x="536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7" name="Line 3814"/>
                <p:cNvSpPr>
                  <a:spLocks noChangeShapeType="1"/>
                </p:cNvSpPr>
                <p:nvPr/>
              </p:nvSpPr>
              <p:spPr bwMode="auto">
                <a:xfrm>
                  <a:off x="537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8" name="Line 3815"/>
                <p:cNvSpPr>
                  <a:spLocks noChangeShapeType="1"/>
                </p:cNvSpPr>
                <p:nvPr/>
              </p:nvSpPr>
              <p:spPr bwMode="auto">
                <a:xfrm>
                  <a:off x="539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9" name="Line 3816"/>
                <p:cNvSpPr>
                  <a:spLocks noChangeShapeType="1"/>
                </p:cNvSpPr>
                <p:nvPr/>
              </p:nvSpPr>
              <p:spPr bwMode="auto">
                <a:xfrm>
                  <a:off x="540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0" name="Line 3817"/>
                <p:cNvSpPr>
                  <a:spLocks noChangeShapeType="1"/>
                </p:cNvSpPr>
                <p:nvPr/>
              </p:nvSpPr>
              <p:spPr bwMode="auto">
                <a:xfrm>
                  <a:off x="542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1" name="Line 3818"/>
                <p:cNvSpPr>
                  <a:spLocks noChangeShapeType="1"/>
                </p:cNvSpPr>
                <p:nvPr/>
              </p:nvSpPr>
              <p:spPr bwMode="auto">
                <a:xfrm>
                  <a:off x="543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2" name="Line 3819"/>
                <p:cNvSpPr>
                  <a:spLocks noChangeShapeType="1"/>
                </p:cNvSpPr>
                <p:nvPr/>
              </p:nvSpPr>
              <p:spPr bwMode="auto">
                <a:xfrm>
                  <a:off x="545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3" name="Line 3820"/>
                <p:cNvSpPr>
                  <a:spLocks noChangeShapeType="1"/>
                </p:cNvSpPr>
                <p:nvPr/>
              </p:nvSpPr>
              <p:spPr bwMode="auto">
                <a:xfrm>
                  <a:off x="5468"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4" name="Line 3821"/>
                <p:cNvSpPr>
                  <a:spLocks noChangeShapeType="1"/>
                </p:cNvSpPr>
                <p:nvPr/>
              </p:nvSpPr>
              <p:spPr bwMode="auto">
                <a:xfrm>
                  <a:off x="548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5" name="Line 3822"/>
                <p:cNvSpPr>
                  <a:spLocks noChangeShapeType="1"/>
                </p:cNvSpPr>
                <p:nvPr/>
              </p:nvSpPr>
              <p:spPr bwMode="auto">
                <a:xfrm>
                  <a:off x="5498"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6" name="Line 3823"/>
                <p:cNvSpPr>
                  <a:spLocks noChangeShapeType="1"/>
                </p:cNvSpPr>
                <p:nvPr/>
              </p:nvSpPr>
              <p:spPr bwMode="auto">
                <a:xfrm>
                  <a:off x="551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7" name="Line 3824"/>
                <p:cNvSpPr>
                  <a:spLocks noChangeShapeType="1"/>
                </p:cNvSpPr>
                <p:nvPr/>
              </p:nvSpPr>
              <p:spPr bwMode="auto">
                <a:xfrm>
                  <a:off x="5529"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8" name="Line 3825"/>
                <p:cNvSpPr>
                  <a:spLocks noChangeShapeType="1"/>
                </p:cNvSpPr>
                <p:nvPr/>
              </p:nvSpPr>
              <p:spPr bwMode="auto">
                <a:xfrm>
                  <a:off x="5544"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9" name="Line 3826"/>
                <p:cNvSpPr>
                  <a:spLocks noChangeShapeType="1"/>
                </p:cNvSpPr>
                <p:nvPr/>
              </p:nvSpPr>
              <p:spPr bwMode="auto">
                <a:xfrm>
                  <a:off x="555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0" name="Line 3827"/>
                <p:cNvSpPr>
                  <a:spLocks noChangeShapeType="1"/>
                </p:cNvSpPr>
                <p:nvPr/>
              </p:nvSpPr>
              <p:spPr bwMode="auto">
                <a:xfrm>
                  <a:off x="4048"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1" name="Line 3828"/>
                <p:cNvSpPr>
                  <a:spLocks noChangeShapeType="1"/>
                </p:cNvSpPr>
                <p:nvPr/>
              </p:nvSpPr>
              <p:spPr bwMode="auto">
                <a:xfrm>
                  <a:off x="406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2" name="Line 3829"/>
                <p:cNvSpPr>
                  <a:spLocks noChangeShapeType="1"/>
                </p:cNvSpPr>
                <p:nvPr/>
              </p:nvSpPr>
              <p:spPr bwMode="auto">
                <a:xfrm>
                  <a:off x="407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3" name="Line 3830"/>
                <p:cNvSpPr>
                  <a:spLocks noChangeShapeType="1"/>
                </p:cNvSpPr>
                <p:nvPr/>
              </p:nvSpPr>
              <p:spPr bwMode="auto">
                <a:xfrm>
                  <a:off x="409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4" name="Line 3831"/>
                <p:cNvSpPr>
                  <a:spLocks noChangeShapeType="1"/>
                </p:cNvSpPr>
                <p:nvPr/>
              </p:nvSpPr>
              <p:spPr bwMode="auto">
                <a:xfrm>
                  <a:off x="410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5" name="Line 3832"/>
                <p:cNvSpPr>
                  <a:spLocks noChangeShapeType="1"/>
                </p:cNvSpPr>
                <p:nvPr/>
              </p:nvSpPr>
              <p:spPr bwMode="auto">
                <a:xfrm>
                  <a:off x="412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6" name="Line 3833"/>
                <p:cNvSpPr>
                  <a:spLocks noChangeShapeType="1"/>
                </p:cNvSpPr>
                <p:nvPr/>
              </p:nvSpPr>
              <p:spPr bwMode="auto">
                <a:xfrm>
                  <a:off x="413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7" name="Line 3834"/>
                <p:cNvSpPr>
                  <a:spLocks noChangeShapeType="1"/>
                </p:cNvSpPr>
                <p:nvPr/>
              </p:nvSpPr>
              <p:spPr bwMode="auto">
                <a:xfrm>
                  <a:off x="415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8" name="Line 3835"/>
                <p:cNvSpPr>
                  <a:spLocks noChangeShapeType="1"/>
                </p:cNvSpPr>
                <p:nvPr/>
              </p:nvSpPr>
              <p:spPr bwMode="auto">
                <a:xfrm>
                  <a:off x="417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9" name="Line 3836"/>
                <p:cNvSpPr>
                  <a:spLocks noChangeShapeType="1"/>
                </p:cNvSpPr>
                <p:nvPr/>
              </p:nvSpPr>
              <p:spPr bwMode="auto">
                <a:xfrm>
                  <a:off x="418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0" name="Line 3837"/>
                <p:cNvSpPr>
                  <a:spLocks noChangeShapeType="1"/>
                </p:cNvSpPr>
                <p:nvPr/>
              </p:nvSpPr>
              <p:spPr bwMode="auto">
                <a:xfrm>
                  <a:off x="4201"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1" name="Line 3838"/>
                <p:cNvSpPr>
                  <a:spLocks noChangeShapeType="1"/>
                </p:cNvSpPr>
                <p:nvPr/>
              </p:nvSpPr>
              <p:spPr bwMode="auto">
                <a:xfrm>
                  <a:off x="4216"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2" name="Line 3839"/>
                <p:cNvSpPr>
                  <a:spLocks noChangeShapeType="1"/>
                </p:cNvSpPr>
                <p:nvPr/>
              </p:nvSpPr>
              <p:spPr bwMode="auto">
                <a:xfrm>
                  <a:off x="423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3" name="Line 3840"/>
                <p:cNvSpPr>
                  <a:spLocks noChangeShapeType="1"/>
                </p:cNvSpPr>
                <p:nvPr/>
              </p:nvSpPr>
              <p:spPr bwMode="auto">
                <a:xfrm>
                  <a:off x="424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4" name="Line 3841"/>
                <p:cNvSpPr>
                  <a:spLocks noChangeShapeType="1"/>
                </p:cNvSpPr>
                <p:nvPr/>
              </p:nvSpPr>
              <p:spPr bwMode="auto">
                <a:xfrm>
                  <a:off x="426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5" name="Line 3842"/>
                <p:cNvSpPr>
                  <a:spLocks noChangeShapeType="1"/>
                </p:cNvSpPr>
                <p:nvPr/>
              </p:nvSpPr>
              <p:spPr bwMode="auto">
                <a:xfrm>
                  <a:off x="427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6" name="Line 3843"/>
                <p:cNvSpPr>
                  <a:spLocks noChangeShapeType="1"/>
                </p:cNvSpPr>
                <p:nvPr/>
              </p:nvSpPr>
              <p:spPr bwMode="auto">
                <a:xfrm>
                  <a:off x="429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7" name="Line 3844"/>
                <p:cNvSpPr>
                  <a:spLocks noChangeShapeType="1"/>
                </p:cNvSpPr>
                <p:nvPr/>
              </p:nvSpPr>
              <p:spPr bwMode="auto">
                <a:xfrm>
                  <a:off x="430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8" name="Line 3845"/>
                <p:cNvSpPr>
                  <a:spLocks noChangeShapeType="1"/>
                </p:cNvSpPr>
                <p:nvPr/>
              </p:nvSpPr>
              <p:spPr bwMode="auto">
                <a:xfrm>
                  <a:off x="432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9" name="Line 3846"/>
                <p:cNvSpPr>
                  <a:spLocks noChangeShapeType="1"/>
                </p:cNvSpPr>
                <p:nvPr/>
              </p:nvSpPr>
              <p:spPr bwMode="auto">
                <a:xfrm>
                  <a:off x="433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0" name="Line 3847"/>
                <p:cNvSpPr>
                  <a:spLocks noChangeShapeType="1"/>
                </p:cNvSpPr>
                <p:nvPr/>
              </p:nvSpPr>
              <p:spPr bwMode="auto">
                <a:xfrm>
                  <a:off x="435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1" name="Line 3848"/>
                <p:cNvSpPr>
                  <a:spLocks noChangeShapeType="1"/>
                </p:cNvSpPr>
                <p:nvPr/>
              </p:nvSpPr>
              <p:spPr bwMode="auto">
                <a:xfrm>
                  <a:off x="4369"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2" name="Line 3849"/>
                <p:cNvSpPr>
                  <a:spLocks noChangeShapeType="1"/>
                </p:cNvSpPr>
                <p:nvPr/>
              </p:nvSpPr>
              <p:spPr bwMode="auto">
                <a:xfrm>
                  <a:off x="4384"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3" name="Line 3850"/>
                <p:cNvSpPr>
                  <a:spLocks noChangeShapeType="1"/>
                </p:cNvSpPr>
                <p:nvPr/>
              </p:nvSpPr>
              <p:spPr bwMode="auto">
                <a:xfrm>
                  <a:off x="4399"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4" name="Line 3851"/>
                <p:cNvSpPr>
                  <a:spLocks noChangeShapeType="1"/>
                </p:cNvSpPr>
                <p:nvPr/>
              </p:nvSpPr>
              <p:spPr bwMode="auto">
                <a:xfrm>
                  <a:off x="441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5" name="Line 3852"/>
                <p:cNvSpPr>
                  <a:spLocks noChangeShapeType="1"/>
                </p:cNvSpPr>
                <p:nvPr/>
              </p:nvSpPr>
              <p:spPr bwMode="auto">
                <a:xfrm>
                  <a:off x="442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6" name="Line 3853"/>
                <p:cNvSpPr>
                  <a:spLocks noChangeShapeType="1"/>
                </p:cNvSpPr>
                <p:nvPr/>
              </p:nvSpPr>
              <p:spPr bwMode="auto">
                <a:xfrm>
                  <a:off x="444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7" name="Line 3854"/>
                <p:cNvSpPr>
                  <a:spLocks noChangeShapeType="1"/>
                </p:cNvSpPr>
                <p:nvPr/>
              </p:nvSpPr>
              <p:spPr bwMode="auto">
                <a:xfrm>
                  <a:off x="446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8" name="Line 3855"/>
                <p:cNvSpPr>
                  <a:spLocks noChangeShapeType="1"/>
                </p:cNvSpPr>
                <p:nvPr/>
              </p:nvSpPr>
              <p:spPr bwMode="auto">
                <a:xfrm>
                  <a:off x="447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9" name="Line 3856"/>
                <p:cNvSpPr>
                  <a:spLocks noChangeShapeType="1"/>
                </p:cNvSpPr>
                <p:nvPr/>
              </p:nvSpPr>
              <p:spPr bwMode="auto">
                <a:xfrm>
                  <a:off x="449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0" name="Line 3857"/>
                <p:cNvSpPr>
                  <a:spLocks noChangeShapeType="1"/>
                </p:cNvSpPr>
                <p:nvPr/>
              </p:nvSpPr>
              <p:spPr bwMode="auto">
                <a:xfrm>
                  <a:off x="450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1" name="Line 3858"/>
                <p:cNvSpPr>
                  <a:spLocks noChangeShapeType="1"/>
                </p:cNvSpPr>
                <p:nvPr/>
              </p:nvSpPr>
              <p:spPr bwMode="auto">
                <a:xfrm>
                  <a:off x="452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2" name="Line 3859"/>
                <p:cNvSpPr>
                  <a:spLocks noChangeShapeType="1"/>
                </p:cNvSpPr>
                <p:nvPr/>
              </p:nvSpPr>
              <p:spPr bwMode="auto">
                <a:xfrm>
                  <a:off x="453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3" name="Line 3860"/>
                <p:cNvSpPr>
                  <a:spLocks noChangeShapeType="1"/>
                </p:cNvSpPr>
                <p:nvPr/>
              </p:nvSpPr>
              <p:spPr bwMode="auto">
                <a:xfrm>
                  <a:off x="4552"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4" name="Line 3861"/>
                <p:cNvSpPr>
                  <a:spLocks noChangeShapeType="1"/>
                </p:cNvSpPr>
                <p:nvPr/>
              </p:nvSpPr>
              <p:spPr bwMode="auto">
                <a:xfrm>
                  <a:off x="4567"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5" name="Line 3862"/>
                <p:cNvSpPr>
                  <a:spLocks noChangeShapeType="1"/>
                </p:cNvSpPr>
                <p:nvPr/>
              </p:nvSpPr>
              <p:spPr bwMode="auto">
                <a:xfrm>
                  <a:off x="458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6" name="Line 3863"/>
                <p:cNvSpPr>
                  <a:spLocks noChangeShapeType="1"/>
                </p:cNvSpPr>
                <p:nvPr/>
              </p:nvSpPr>
              <p:spPr bwMode="auto">
                <a:xfrm>
                  <a:off x="459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7" name="Line 3864"/>
                <p:cNvSpPr>
                  <a:spLocks noChangeShapeType="1"/>
                </p:cNvSpPr>
                <p:nvPr/>
              </p:nvSpPr>
              <p:spPr bwMode="auto">
                <a:xfrm>
                  <a:off x="461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8" name="Line 3865"/>
                <p:cNvSpPr>
                  <a:spLocks noChangeShapeType="1"/>
                </p:cNvSpPr>
                <p:nvPr/>
              </p:nvSpPr>
              <p:spPr bwMode="auto">
                <a:xfrm>
                  <a:off x="462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9" name="Line 3866"/>
                <p:cNvSpPr>
                  <a:spLocks noChangeShapeType="1"/>
                </p:cNvSpPr>
                <p:nvPr/>
              </p:nvSpPr>
              <p:spPr bwMode="auto">
                <a:xfrm>
                  <a:off x="464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0" name="Line 3867"/>
                <p:cNvSpPr>
                  <a:spLocks noChangeShapeType="1"/>
                </p:cNvSpPr>
                <p:nvPr/>
              </p:nvSpPr>
              <p:spPr bwMode="auto">
                <a:xfrm>
                  <a:off x="465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1" name="Line 3868"/>
                <p:cNvSpPr>
                  <a:spLocks noChangeShapeType="1"/>
                </p:cNvSpPr>
                <p:nvPr/>
              </p:nvSpPr>
              <p:spPr bwMode="auto">
                <a:xfrm>
                  <a:off x="467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2" name="Line 3869"/>
                <p:cNvSpPr>
                  <a:spLocks noChangeShapeType="1"/>
                </p:cNvSpPr>
                <p:nvPr/>
              </p:nvSpPr>
              <p:spPr bwMode="auto">
                <a:xfrm>
                  <a:off x="468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 name="Line 3870"/>
                <p:cNvSpPr>
                  <a:spLocks noChangeShapeType="1"/>
                </p:cNvSpPr>
                <p:nvPr/>
              </p:nvSpPr>
              <p:spPr bwMode="auto">
                <a:xfrm>
                  <a:off x="470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4" name="Line 3871"/>
                <p:cNvSpPr>
                  <a:spLocks noChangeShapeType="1"/>
                </p:cNvSpPr>
                <p:nvPr/>
              </p:nvSpPr>
              <p:spPr bwMode="auto">
                <a:xfrm>
                  <a:off x="4720"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5" name="Line 3872"/>
                <p:cNvSpPr>
                  <a:spLocks noChangeShapeType="1"/>
                </p:cNvSpPr>
                <p:nvPr/>
              </p:nvSpPr>
              <p:spPr bwMode="auto">
                <a:xfrm>
                  <a:off x="473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 name="Line 3873"/>
                <p:cNvSpPr>
                  <a:spLocks noChangeShapeType="1"/>
                </p:cNvSpPr>
                <p:nvPr/>
              </p:nvSpPr>
              <p:spPr bwMode="auto">
                <a:xfrm>
                  <a:off x="475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 name="Line 3874"/>
                <p:cNvSpPr>
                  <a:spLocks noChangeShapeType="1"/>
                </p:cNvSpPr>
                <p:nvPr/>
              </p:nvSpPr>
              <p:spPr bwMode="auto">
                <a:xfrm>
                  <a:off x="476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 name="Line 3875"/>
                <p:cNvSpPr>
                  <a:spLocks noChangeShapeType="1"/>
                </p:cNvSpPr>
                <p:nvPr/>
              </p:nvSpPr>
              <p:spPr bwMode="auto">
                <a:xfrm>
                  <a:off x="4781"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9" name="Line 3876"/>
                <p:cNvSpPr>
                  <a:spLocks noChangeShapeType="1"/>
                </p:cNvSpPr>
                <p:nvPr/>
              </p:nvSpPr>
              <p:spPr bwMode="auto">
                <a:xfrm>
                  <a:off x="4796"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0" name="Line 3877"/>
                <p:cNvSpPr>
                  <a:spLocks noChangeShapeType="1"/>
                </p:cNvSpPr>
                <p:nvPr/>
              </p:nvSpPr>
              <p:spPr bwMode="auto">
                <a:xfrm>
                  <a:off x="481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1" name="Line 3878"/>
                <p:cNvSpPr>
                  <a:spLocks noChangeShapeType="1"/>
                </p:cNvSpPr>
                <p:nvPr/>
              </p:nvSpPr>
              <p:spPr bwMode="auto">
                <a:xfrm>
                  <a:off x="482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2" name="Line 3879"/>
                <p:cNvSpPr>
                  <a:spLocks noChangeShapeType="1"/>
                </p:cNvSpPr>
                <p:nvPr/>
              </p:nvSpPr>
              <p:spPr bwMode="auto">
                <a:xfrm>
                  <a:off x="484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3" name="Line 3880"/>
                <p:cNvSpPr>
                  <a:spLocks noChangeShapeType="1"/>
                </p:cNvSpPr>
                <p:nvPr/>
              </p:nvSpPr>
              <p:spPr bwMode="auto">
                <a:xfrm>
                  <a:off x="485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4" name="Line 3881"/>
                <p:cNvSpPr>
                  <a:spLocks noChangeShapeType="1"/>
                </p:cNvSpPr>
                <p:nvPr/>
              </p:nvSpPr>
              <p:spPr bwMode="auto">
                <a:xfrm>
                  <a:off x="487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5" name="Line 3882"/>
                <p:cNvSpPr>
                  <a:spLocks noChangeShapeType="1"/>
                </p:cNvSpPr>
                <p:nvPr/>
              </p:nvSpPr>
              <p:spPr bwMode="auto">
                <a:xfrm>
                  <a:off x="488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6" name="Line 3883"/>
                <p:cNvSpPr>
                  <a:spLocks noChangeShapeType="1"/>
                </p:cNvSpPr>
                <p:nvPr/>
              </p:nvSpPr>
              <p:spPr bwMode="auto">
                <a:xfrm>
                  <a:off x="490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7" name="Line 3884"/>
                <p:cNvSpPr>
                  <a:spLocks noChangeShapeType="1"/>
                </p:cNvSpPr>
                <p:nvPr/>
              </p:nvSpPr>
              <p:spPr bwMode="auto">
                <a:xfrm>
                  <a:off x="491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8" name="Line 3885"/>
                <p:cNvSpPr>
                  <a:spLocks noChangeShapeType="1"/>
                </p:cNvSpPr>
                <p:nvPr/>
              </p:nvSpPr>
              <p:spPr bwMode="auto">
                <a:xfrm>
                  <a:off x="493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9" name="Line 3886"/>
                <p:cNvSpPr>
                  <a:spLocks noChangeShapeType="1"/>
                </p:cNvSpPr>
                <p:nvPr/>
              </p:nvSpPr>
              <p:spPr bwMode="auto">
                <a:xfrm>
                  <a:off x="4949"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0" name="Line 3887"/>
                <p:cNvSpPr>
                  <a:spLocks noChangeShapeType="1"/>
                </p:cNvSpPr>
                <p:nvPr/>
              </p:nvSpPr>
              <p:spPr bwMode="auto">
                <a:xfrm>
                  <a:off x="4964"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1" name="Line 3888"/>
                <p:cNvSpPr>
                  <a:spLocks noChangeShapeType="1"/>
                </p:cNvSpPr>
                <p:nvPr/>
              </p:nvSpPr>
              <p:spPr bwMode="auto">
                <a:xfrm>
                  <a:off x="497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2" name="Line 3889"/>
                <p:cNvSpPr>
                  <a:spLocks noChangeShapeType="1"/>
                </p:cNvSpPr>
                <p:nvPr/>
              </p:nvSpPr>
              <p:spPr bwMode="auto">
                <a:xfrm>
                  <a:off x="499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3" name="Line 3890"/>
                <p:cNvSpPr>
                  <a:spLocks noChangeShapeType="1"/>
                </p:cNvSpPr>
                <p:nvPr/>
              </p:nvSpPr>
              <p:spPr bwMode="auto">
                <a:xfrm>
                  <a:off x="500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4" name="Line 3891"/>
                <p:cNvSpPr>
                  <a:spLocks noChangeShapeType="1"/>
                </p:cNvSpPr>
                <p:nvPr/>
              </p:nvSpPr>
              <p:spPr bwMode="auto">
                <a:xfrm>
                  <a:off x="502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5" name="Line 3892"/>
                <p:cNvSpPr>
                  <a:spLocks noChangeShapeType="1"/>
                </p:cNvSpPr>
                <p:nvPr/>
              </p:nvSpPr>
              <p:spPr bwMode="auto">
                <a:xfrm>
                  <a:off x="504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6" name="Line 3893"/>
                <p:cNvSpPr>
                  <a:spLocks noChangeShapeType="1"/>
                </p:cNvSpPr>
                <p:nvPr/>
              </p:nvSpPr>
              <p:spPr bwMode="auto">
                <a:xfrm>
                  <a:off x="505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7" name="Line 3894"/>
                <p:cNvSpPr>
                  <a:spLocks noChangeShapeType="1"/>
                </p:cNvSpPr>
                <p:nvPr/>
              </p:nvSpPr>
              <p:spPr bwMode="auto">
                <a:xfrm>
                  <a:off x="5071"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8" name="Line 3895"/>
                <p:cNvSpPr>
                  <a:spLocks noChangeShapeType="1"/>
                </p:cNvSpPr>
                <p:nvPr/>
              </p:nvSpPr>
              <p:spPr bwMode="auto">
                <a:xfrm>
                  <a:off x="508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9" name="Line 3896"/>
                <p:cNvSpPr>
                  <a:spLocks noChangeShapeType="1"/>
                </p:cNvSpPr>
                <p:nvPr/>
              </p:nvSpPr>
              <p:spPr bwMode="auto">
                <a:xfrm>
                  <a:off x="510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0" name="Line 3897"/>
                <p:cNvSpPr>
                  <a:spLocks noChangeShapeType="1"/>
                </p:cNvSpPr>
                <p:nvPr/>
              </p:nvSpPr>
              <p:spPr bwMode="auto">
                <a:xfrm>
                  <a:off x="5117"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1" name="Line 3898"/>
                <p:cNvSpPr>
                  <a:spLocks noChangeShapeType="1"/>
                </p:cNvSpPr>
                <p:nvPr/>
              </p:nvSpPr>
              <p:spPr bwMode="auto">
                <a:xfrm>
                  <a:off x="5132"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2" name="Line 3899"/>
                <p:cNvSpPr>
                  <a:spLocks noChangeShapeType="1"/>
                </p:cNvSpPr>
                <p:nvPr/>
              </p:nvSpPr>
              <p:spPr bwMode="auto">
                <a:xfrm>
                  <a:off x="5147"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3" name="Line 3900"/>
                <p:cNvSpPr>
                  <a:spLocks noChangeShapeType="1"/>
                </p:cNvSpPr>
                <p:nvPr/>
              </p:nvSpPr>
              <p:spPr bwMode="auto">
                <a:xfrm>
                  <a:off x="516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4" name="Line 3901"/>
                <p:cNvSpPr>
                  <a:spLocks noChangeShapeType="1"/>
                </p:cNvSpPr>
                <p:nvPr/>
              </p:nvSpPr>
              <p:spPr bwMode="auto">
                <a:xfrm>
                  <a:off x="517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5" name="Line 3902"/>
                <p:cNvSpPr>
                  <a:spLocks noChangeShapeType="1"/>
                </p:cNvSpPr>
                <p:nvPr/>
              </p:nvSpPr>
              <p:spPr bwMode="auto">
                <a:xfrm>
                  <a:off x="519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6" name="Line 3903"/>
                <p:cNvSpPr>
                  <a:spLocks noChangeShapeType="1"/>
                </p:cNvSpPr>
                <p:nvPr/>
              </p:nvSpPr>
              <p:spPr bwMode="auto">
                <a:xfrm>
                  <a:off x="520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7" name="Line 3904"/>
                <p:cNvSpPr>
                  <a:spLocks noChangeShapeType="1"/>
                </p:cNvSpPr>
                <p:nvPr/>
              </p:nvSpPr>
              <p:spPr bwMode="auto">
                <a:xfrm>
                  <a:off x="522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8" name="Line 3905"/>
                <p:cNvSpPr>
                  <a:spLocks noChangeShapeType="1"/>
                </p:cNvSpPr>
                <p:nvPr/>
              </p:nvSpPr>
              <p:spPr bwMode="auto">
                <a:xfrm>
                  <a:off x="523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9" name="Line 3906"/>
                <p:cNvSpPr>
                  <a:spLocks noChangeShapeType="1"/>
                </p:cNvSpPr>
                <p:nvPr/>
              </p:nvSpPr>
              <p:spPr bwMode="auto">
                <a:xfrm>
                  <a:off x="525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0" name="Line 3907"/>
                <p:cNvSpPr>
                  <a:spLocks noChangeShapeType="1"/>
                </p:cNvSpPr>
                <p:nvPr/>
              </p:nvSpPr>
              <p:spPr bwMode="auto">
                <a:xfrm>
                  <a:off x="526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1" name="Line 3908"/>
                <p:cNvSpPr>
                  <a:spLocks noChangeShapeType="1"/>
                </p:cNvSpPr>
                <p:nvPr/>
              </p:nvSpPr>
              <p:spPr bwMode="auto">
                <a:xfrm>
                  <a:off x="528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2" name="Line 3909"/>
                <p:cNvSpPr>
                  <a:spLocks noChangeShapeType="1"/>
                </p:cNvSpPr>
                <p:nvPr/>
              </p:nvSpPr>
              <p:spPr bwMode="auto">
                <a:xfrm>
                  <a:off x="5300"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3" name="Line 3910"/>
                <p:cNvSpPr>
                  <a:spLocks noChangeShapeType="1"/>
                </p:cNvSpPr>
                <p:nvPr/>
              </p:nvSpPr>
              <p:spPr bwMode="auto">
                <a:xfrm>
                  <a:off x="531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4" name="Line 3911"/>
                <p:cNvSpPr>
                  <a:spLocks noChangeShapeType="1"/>
                </p:cNvSpPr>
                <p:nvPr/>
              </p:nvSpPr>
              <p:spPr bwMode="auto">
                <a:xfrm>
                  <a:off x="533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5" name="Line 3912"/>
                <p:cNvSpPr>
                  <a:spLocks noChangeShapeType="1"/>
                </p:cNvSpPr>
                <p:nvPr/>
              </p:nvSpPr>
              <p:spPr bwMode="auto">
                <a:xfrm>
                  <a:off x="534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6" name="Line 3913"/>
                <p:cNvSpPr>
                  <a:spLocks noChangeShapeType="1"/>
                </p:cNvSpPr>
                <p:nvPr/>
              </p:nvSpPr>
              <p:spPr bwMode="auto">
                <a:xfrm>
                  <a:off x="536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7" name="Line 3914"/>
                <p:cNvSpPr>
                  <a:spLocks noChangeShapeType="1"/>
                </p:cNvSpPr>
                <p:nvPr/>
              </p:nvSpPr>
              <p:spPr bwMode="auto">
                <a:xfrm>
                  <a:off x="537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8" name="Line 3915"/>
                <p:cNvSpPr>
                  <a:spLocks noChangeShapeType="1"/>
                </p:cNvSpPr>
                <p:nvPr/>
              </p:nvSpPr>
              <p:spPr bwMode="auto">
                <a:xfrm>
                  <a:off x="539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9" name="Line 3916"/>
                <p:cNvSpPr>
                  <a:spLocks noChangeShapeType="1"/>
                </p:cNvSpPr>
                <p:nvPr/>
              </p:nvSpPr>
              <p:spPr bwMode="auto">
                <a:xfrm>
                  <a:off x="540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0" name="Line 3917"/>
                <p:cNvSpPr>
                  <a:spLocks noChangeShapeType="1"/>
                </p:cNvSpPr>
                <p:nvPr/>
              </p:nvSpPr>
              <p:spPr bwMode="auto">
                <a:xfrm>
                  <a:off x="542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1" name="Line 3918"/>
                <p:cNvSpPr>
                  <a:spLocks noChangeShapeType="1"/>
                </p:cNvSpPr>
                <p:nvPr/>
              </p:nvSpPr>
              <p:spPr bwMode="auto">
                <a:xfrm>
                  <a:off x="543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2" name="Line 3919"/>
                <p:cNvSpPr>
                  <a:spLocks noChangeShapeType="1"/>
                </p:cNvSpPr>
                <p:nvPr/>
              </p:nvSpPr>
              <p:spPr bwMode="auto">
                <a:xfrm>
                  <a:off x="545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3" name="Line 3920"/>
                <p:cNvSpPr>
                  <a:spLocks noChangeShapeType="1"/>
                </p:cNvSpPr>
                <p:nvPr/>
              </p:nvSpPr>
              <p:spPr bwMode="auto">
                <a:xfrm>
                  <a:off x="5468"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4" name="Line 3921"/>
                <p:cNvSpPr>
                  <a:spLocks noChangeShapeType="1"/>
                </p:cNvSpPr>
                <p:nvPr/>
              </p:nvSpPr>
              <p:spPr bwMode="auto">
                <a:xfrm>
                  <a:off x="548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5" name="Line 3922"/>
                <p:cNvSpPr>
                  <a:spLocks noChangeShapeType="1"/>
                </p:cNvSpPr>
                <p:nvPr/>
              </p:nvSpPr>
              <p:spPr bwMode="auto">
                <a:xfrm>
                  <a:off x="5498"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6" name="Line 3923"/>
                <p:cNvSpPr>
                  <a:spLocks noChangeShapeType="1"/>
                </p:cNvSpPr>
                <p:nvPr/>
              </p:nvSpPr>
              <p:spPr bwMode="auto">
                <a:xfrm>
                  <a:off x="551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7" name="Line 3924"/>
                <p:cNvSpPr>
                  <a:spLocks noChangeShapeType="1"/>
                </p:cNvSpPr>
                <p:nvPr/>
              </p:nvSpPr>
              <p:spPr bwMode="auto">
                <a:xfrm>
                  <a:off x="5529"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8" name="Line 3925"/>
                <p:cNvSpPr>
                  <a:spLocks noChangeShapeType="1"/>
                </p:cNvSpPr>
                <p:nvPr/>
              </p:nvSpPr>
              <p:spPr bwMode="auto">
                <a:xfrm>
                  <a:off x="5544"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9" name="Line 3926"/>
                <p:cNvSpPr>
                  <a:spLocks noChangeShapeType="1"/>
                </p:cNvSpPr>
                <p:nvPr/>
              </p:nvSpPr>
              <p:spPr bwMode="auto">
                <a:xfrm>
                  <a:off x="555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0" name="Line 3927"/>
                <p:cNvSpPr>
                  <a:spLocks noChangeShapeType="1"/>
                </p:cNvSpPr>
                <p:nvPr/>
              </p:nvSpPr>
              <p:spPr bwMode="auto">
                <a:xfrm>
                  <a:off x="4048"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1" name="Line 3928"/>
                <p:cNvSpPr>
                  <a:spLocks noChangeShapeType="1"/>
                </p:cNvSpPr>
                <p:nvPr/>
              </p:nvSpPr>
              <p:spPr bwMode="auto">
                <a:xfrm>
                  <a:off x="406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2" name="Line 3929"/>
                <p:cNvSpPr>
                  <a:spLocks noChangeShapeType="1"/>
                </p:cNvSpPr>
                <p:nvPr/>
              </p:nvSpPr>
              <p:spPr bwMode="auto">
                <a:xfrm>
                  <a:off x="407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69" name="Group 4131"/>
              <p:cNvGrpSpPr>
                <a:grpSpLocks/>
              </p:cNvGrpSpPr>
              <p:nvPr/>
            </p:nvGrpSpPr>
            <p:grpSpPr bwMode="auto">
              <a:xfrm>
                <a:off x="4048" y="2363"/>
                <a:ext cx="1513" cy="392"/>
                <a:chOff x="4048" y="2363"/>
                <a:chExt cx="1513" cy="392"/>
              </a:xfrm>
            </p:grpSpPr>
            <p:sp>
              <p:nvSpPr>
                <p:cNvPr id="3363" name="Line 3931"/>
                <p:cNvSpPr>
                  <a:spLocks noChangeShapeType="1"/>
                </p:cNvSpPr>
                <p:nvPr/>
              </p:nvSpPr>
              <p:spPr bwMode="auto">
                <a:xfrm>
                  <a:off x="409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4" name="Line 3932"/>
                <p:cNvSpPr>
                  <a:spLocks noChangeShapeType="1"/>
                </p:cNvSpPr>
                <p:nvPr/>
              </p:nvSpPr>
              <p:spPr bwMode="auto">
                <a:xfrm>
                  <a:off x="410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5" name="Line 3933"/>
                <p:cNvSpPr>
                  <a:spLocks noChangeShapeType="1"/>
                </p:cNvSpPr>
                <p:nvPr/>
              </p:nvSpPr>
              <p:spPr bwMode="auto">
                <a:xfrm>
                  <a:off x="412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6" name="Line 3934"/>
                <p:cNvSpPr>
                  <a:spLocks noChangeShapeType="1"/>
                </p:cNvSpPr>
                <p:nvPr/>
              </p:nvSpPr>
              <p:spPr bwMode="auto">
                <a:xfrm>
                  <a:off x="413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7" name="Line 3935"/>
                <p:cNvSpPr>
                  <a:spLocks noChangeShapeType="1"/>
                </p:cNvSpPr>
                <p:nvPr/>
              </p:nvSpPr>
              <p:spPr bwMode="auto">
                <a:xfrm>
                  <a:off x="415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8" name="Line 3936"/>
                <p:cNvSpPr>
                  <a:spLocks noChangeShapeType="1"/>
                </p:cNvSpPr>
                <p:nvPr/>
              </p:nvSpPr>
              <p:spPr bwMode="auto">
                <a:xfrm>
                  <a:off x="417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9" name="Line 3937"/>
                <p:cNvSpPr>
                  <a:spLocks noChangeShapeType="1"/>
                </p:cNvSpPr>
                <p:nvPr/>
              </p:nvSpPr>
              <p:spPr bwMode="auto">
                <a:xfrm>
                  <a:off x="418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0" name="Line 3938"/>
                <p:cNvSpPr>
                  <a:spLocks noChangeShapeType="1"/>
                </p:cNvSpPr>
                <p:nvPr/>
              </p:nvSpPr>
              <p:spPr bwMode="auto">
                <a:xfrm>
                  <a:off x="4201"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1" name="Line 3939"/>
                <p:cNvSpPr>
                  <a:spLocks noChangeShapeType="1"/>
                </p:cNvSpPr>
                <p:nvPr/>
              </p:nvSpPr>
              <p:spPr bwMode="auto">
                <a:xfrm>
                  <a:off x="4216"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2" name="Line 3940"/>
                <p:cNvSpPr>
                  <a:spLocks noChangeShapeType="1"/>
                </p:cNvSpPr>
                <p:nvPr/>
              </p:nvSpPr>
              <p:spPr bwMode="auto">
                <a:xfrm>
                  <a:off x="423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3" name="Line 3941"/>
                <p:cNvSpPr>
                  <a:spLocks noChangeShapeType="1"/>
                </p:cNvSpPr>
                <p:nvPr/>
              </p:nvSpPr>
              <p:spPr bwMode="auto">
                <a:xfrm>
                  <a:off x="424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4" name="Line 3942"/>
                <p:cNvSpPr>
                  <a:spLocks noChangeShapeType="1"/>
                </p:cNvSpPr>
                <p:nvPr/>
              </p:nvSpPr>
              <p:spPr bwMode="auto">
                <a:xfrm>
                  <a:off x="426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5" name="Line 3943"/>
                <p:cNvSpPr>
                  <a:spLocks noChangeShapeType="1"/>
                </p:cNvSpPr>
                <p:nvPr/>
              </p:nvSpPr>
              <p:spPr bwMode="auto">
                <a:xfrm>
                  <a:off x="427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6" name="Line 3944"/>
                <p:cNvSpPr>
                  <a:spLocks noChangeShapeType="1"/>
                </p:cNvSpPr>
                <p:nvPr/>
              </p:nvSpPr>
              <p:spPr bwMode="auto">
                <a:xfrm>
                  <a:off x="429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7" name="Line 3945"/>
                <p:cNvSpPr>
                  <a:spLocks noChangeShapeType="1"/>
                </p:cNvSpPr>
                <p:nvPr/>
              </p:nvSpPr>
              <p:spPr bwMode="auto">
                <a:xfrm>
                  <a:off x="430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8" name="Line 3946"/>
                <p:cNvSpPr>
                  <a:spLocks noChangeShapeType="1"/>
                </p:cNvSpPr>
                <p:nvPr/>
              </p:nvSpPr>
              <p:spPr bwMode="auto">
                <a:xfrm>
                  <a:off x="432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 name="Line 3947"/>
                <p:cNvSpPr>
                  <a:spLocks noChangeShapeType="1"/>
                </p:cNvSpPr>
                <p:nvPr/>
              </p:nvSpPr>
              <p:spPr bwMode="auto">
                <a:xfrm>
                  <a:off x="433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 name="Line 3948"/>
                <p:cNvSpPr>
                  <a:spLocks noChangeShapeType="1"/>
                </p:cNvSpPr>
                <p:nvPr/>
              </p:nvSpPr>
              <p:spPr bwMode="auto">
                <a:xfrm>
                  <a:off x="435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 name="Line 3949"/>
                <p:cNvSpPr>
                  <a:spLocks noChangeShapeType="1"/>
                </p:cNvSpPr>
                <p:nvPr/>
              </p:nvSpPr>
              <p:spPr bwMode="auto">
                <a:xfrm>
                  <a:off x="4369"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 name="Line 3950"/>
                <p:cNvSpPr>
                  <a:spLocks noChangeShapeType="1"/>
                </p:cNvSpPr>
                <p:nvPr/>
              </p:nvSpPr>
              <p:spPr bwMode="auto">
                <a:xfrm>
                  <a:off x="4384"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 name="Line 3951"/>
                <p:cNvSpPr>
                  <a:spLocks noChangeShapeType="1"/>
                </p:cNvSpPr>
                <p:nvPr/>
              </p:nvSpPr>
              <p:spPr bwMode="auto">
                <a:xfrm>
                  <a:off x="4399"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 name="Line 3952"/>
                <p:cNvSpPr>
                  <a:spLocks noChangeShapeType="1"/>
                </p:cNvSpPr>
                <p:nvPr/>
              </p:nvSpPr>
              <p:spPr bwMode="auto">
                <a:xfrm>
                  <a:off x="441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 name="Line 3953"/>
                <p:cNvSpPr>
                  <a:spLocks noChangeShapeType="1"/>
                </p:cNvSpPr>
                <p:nvPr/>
              </p:nvSpPr>
              <p:spPr bwMode="auto">
                <a:xfrm>
                  <a:off x="442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6" name="Line 3954"/>
                <p:cNvSpPr>
                  <a:spLocks noChangeShapeType="1"/>
                </p:cNvSpPr>
                <p:nvPr/>
              </p:nvSpPr>
              <p:spPr bwMode="auto">
                <a:xfrm>
                  <a:off x="444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7" name="Line 3955"/>
                <p:cNvSpPr>
                  <a:spLocks noChangeShapeType="1"/>
                </p:cNvSpPr>
                <p:nvPr/>
              </p:nvSpPr>
              <p:spPr bwMode="auto">
                <a:xfrm>
                  <a:off x="446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8" name="Line 3956"/>
                <p:cNvSpPr>
                  <a:spLocks noChangeShapeType="1"/>
                </p:cNvSpPr>
                <p:nvPr/>
              </p:nvSpPr>
              <p:spPr bwMode="auto">
                <a:xfrm>
                  <a:off x="447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9" name="Line 3957"/>
                <p:cNvSpPr>
                  <a:spLocks noChangeShapeType="1"/>
                </p:cNvSpPr>
                <p:nvPr/>
              </p:nvSpPr>
              <p:spPr bwMode="auto">
                <a:xfrm>
                  <a:off x="449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0" name="Line 3958"/>
                <p:cNvSpPr>
                  <a:spLocks noChangeShapeType="1"/>
                </p:cNvSpPr>
                <p:nvPr/>
              </p:nvSpPr>
              <p:spPr bwMode="auto">
                <a:xfrm>
                  <a:off x="450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1" name="Line 3959"/>
                <p:cNvSpPr>
                  <a:spLocks noChangeShapeType="1"/>
                </p:cNvSpPr>
                <p:nvPr/>
              </p:nvSpPr>
              <p:spPr bwMode="auto">
                <a:xfrm>
                  <a:off x="452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2" name="Line 3960"/>
                <p:cNvSpPr>
                  <a:spLocks noChangeShapeType="1"/>
                </p:cNvSpPr>
                <p:nvPr/>
              </p:nvSpPr>
              <p:spPr bwMode="auto">
                <a:xfrm>
                  <a:off x="453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3" name="Line 3961"/>
                <p:cNvSpPr>
                  <a:spLocks noChangeShapeType="1"/>
                </p:cNvSpPr>
                <p:nvPr/>
              </p:nvSpPr>
              <p:spPr bwMode="auto">
                <a:xfrm>
                  <a:off x="4552"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4" name="Line 3962"/>
                <p:cNvSpPr>
                  <a:spLocks noChangeShapeType="1"/>
                </p:cNvSpPr>
                <p:nvPr/>
              </p:nvSpPr>
              <p:spPr bwMode="auto">
                <a:xfrm>
                  <a:off x="4567"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5" name="Line 3963"/>
                <p:cNvSpPr>
                  <a:spLocks noChangeShapeType="1"/>
                </p:cNvSpPr>
                <p:nvPr/>
              </p:nvSpPr>
              <p:spPr bwMode="auto">
                <a:xfrm>
                  <a:off x="458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6" name="Line 3964"/>
                <p:cNvSpPr>
                  <a:spLocks noChangeShapeType="1"/>
                </p:cNvSpPr>
                <p:nvPr/>
              </p:nvSpPr>
              <p:spPr bwMode="auto">
                <a:xfrm>
                  <a:off x="459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7" name="Line 3965"/>
                <p:cNvSpPr>
                  <a:spLocks noChangeShapeType="1"/>
                </p:cNvSpPr>
                <p:nvPr/>
              </p:nvSpPr>
              <p:spPr bwMode="auto">
                <a:xfrm>
                  <a:off x="461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8" name="Line 3966"/>
                <p:cNvSpPr>
                  <a:spLocks noChangeShapeType="1"/>
                </p:cNvSpPr>
                <p:nvPr/>
              </p:nvSpPr>
              <p:spPr bwMode="auto">
                <a:xfrm>
                  <a:off x="462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9" name="Line 3967"/>
                <p:cNvSpPr>
                  <a:spLocks noChangeShapeType="1"/>
                </p:cNvSpPr>
                <p:nvPr/>
              </p:nvSpPr>
              <p:spPr bwMode="auto">
                <a:xfrm>
                  <a:off x="464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0" name="Line 3968"/>
                <p:cNvSpPr>
                  <a:spLocks noChangeShapeType="1"/>
                </p:cNvSpPr>
                <p:nvPr/>
              </p:nvSpPr>
              <p:spPr bwMode="auto">
                <a:xfrm>
                  <a:off x="465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1" name="Line 3969"/>
                <p:cNvSpPr>
                  <a:spLocks noChangeShapeType="1"/>
                </p:cNvSpPr>
                <p:nvPr/>
              </p:nvSpPr>
              <p:spPr bwMode="auto">
                <a:xfrm>
                  <a:off x="467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2" name="Line 3970"/>
                <p:cNvSpPr>
                  <a:spLocks noChangeShapeType="1"/>
                </p:cNvSpPr>
                <p:nvPr/>
              </p:nvSpPr>
              <p:spPr bwMode="auto">
                <a:xfrm>
                  <a:off x="468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3" name="Line 3971"/>
                <p:cNvSpPr>
                  <a:spLocks noChangeShapeType="1"/>
                </p:cNvSpPr>
                <p:nvPr/>
              </p:nvSpPr>
              <p:spPr bwMode="auto">
                <a:xfrm>
                  <a:off x="470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4" name="Line 3972"/>
                <p:cNvSpPr>
                  <a:spLocks noChangeShapeType="1"/>
                </p:cNvSpPr>
                <p:nvPr/>
              </p:nvSpPr>
              <p:spPr bwMode="auto">
                <a:xfrm>
                  <a:off x="4720"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5" name="Line 3973"/>
                <p:cNvSpPr>
                  <a:spLocks noChangeShapeType="1"/>
                </p:cNvSpPr>
                <p:nvPr/>
              </p:nvSpPr>
              <p:spPr bwMode="auto">
                <a:xfrm>
                  <a:off x="473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6" name="Line 3974"/>
                <p:cNvSpPr>
                  <a:spLocks noChangeShapeType="1"/>
                </p:cNvSpPr>
                <p:nvPr/>
              </p:nvSpPr>
              <p:spPr bwMode="auto">
                <a:xfrm>
                  <a:off x="475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7" name="Line 3975"/>
                <p:cNvSpPr>
                  <a:spLocks noChangeShapeType="1"/>
                </p:cNvSpPr>
                <p:nvPr/>
              </p:nvSpPr>
              <p:spPr bwMode="auto">
                <a:xfrm>
                  <a:off x="476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8" name="Line 3976"/>
                <p:cNvSpPr>
                  <a:spLocks noChangeShapeType="1"/>
                </p:cNvSpPr>
                <p:nvPr/>
              </p:nvSpPr>
              <p:spPr bwMode="auto">
                <a:xfrm>
                  <a:off x="4781"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9" name="Line 3977"/>
                <p:cNvSpPr>
                  <a:spLocks noChangeShapeType="1"/>
                </p:cNvSpPr>
                <p:nvPr/>
              </p:nvSpPr>
              <p:spPr bwMode="auto">
                <a:xfrm>
                  <a:off x="4796"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0" name="Line 3978"/>
                <p:cNvSpPr>
                  <a:spLocks noChangeShapeType="1"/>
                </p:cNvSpPr>
                <p:nvPr/>
              </p:nvSpPr>
              <p:spPr bwMode="auto">
                <a:xfrm>
                  <a:off x="481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1" name="Line 3979"/>
                <p:cNvSpPr>
                  <a:spLocks noChangeShapeType="1"/>
                </p:cNvSpPr>
                <p:nvPr/>
              </p:nvSpPr>
              <p:spPr bwMode="auto">
                <a:xfrm>
                  <a:off x="482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2" name="Line 3980"/>
                <p:cNvSpPr>
                  <a:spLocks noChangeShapeType="1"/>
                </p:cNvSpPr>
                <p:nvPr/>
              </p:nvSpPr>
              <p:spPr bwMode="auto">
                <a:xfrm>
                  <a:off x="484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3" name="Line 3981"/>
                <p:cNvSpPr>
                  <a:spLocks noChangeShapeType="1"/>
                </p:cNvSpPr>
                <p:nvPr/>
              </p:nvSpPr>
              <p:spPr bwMode="auto">
                <a:xfrm>
                  <a:off x="485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4" name="Line 3982"/>
                <p:cNvSpPr>
                  <a:spLocks noChangeShapeType="1"/>
                </p:cNvSpPr>
                <p:nvPr/>
              </p:nvSpPr>
              <p:spPr bwMode="auto">
                <a:xfrm>
                  <a:off x="487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5" name="Line 3983"/>
                <p:cNvSpPr>
                  <a:spLocks noChangeShapeType="1"/>
                </p:cNvSpPr>
                <p:nvPr/>
              </p:nvSpPr>
              <p:spPr bwMode="auto">
                <a:xfrm>
                  <a:off x="488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6" name="Line 3984"/>
                <p:cNvSpPr>
                  <a:spLocks noChangeShapeType="1"/>
                </p:cNvSpPr>
                <p:nvPr/>
              </p:nvSpPr>
              <p:spPr bwMode="auto">
                <a:xfrm>
                  <a:off x="490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7" name="Line 3985"/>
                <p:cNvSpPr>
                  <a:spLocks noChangeShapeType="1"/>
                </p:cNvSpPr>
                <p:nvPr/>
              </p:nvSpPr>
              <p:spPr bwMode="auto">
                <a:xfrm>
                  <a:off x="491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8" name="Line 3986"/>
                <p:cNvSpPr>
                  <a:spLocks noChangeShapeType="1"/>
                </p:cNvSpPr>
                <p:nvPr/>
              </p:nvSpPr>
              <p:spPr bwMode="auto">
                <a:xfrm>
                  <a:off x="493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9" name="Line 3987"/>
                <p:cNvSpPr>
                  <a:spLocks noChangeShapeType="1"/>
                </p:cNvSpPr>
                <p:nvPr/>
              </p:nvSpPr>
              <p:spPr bwMode="auto">
                <a:xfrm>
                  <a:off x="4949"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0" name="Line 3988"/>
                <p:cNvSpPr>
                  <a:spLocks noChangeShapeType="1"/>
                </p:cNvSpPr>
                <p:nvPr/>
              </p:nvSpPr>
              <p:spPr bwMode="auto">
                <a:xfrm>
                  <a:off x="4964"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1" name="Line 3989"/>
                <p:cNvSpPr>
                  <a:spLocks noChangeShapeType="1"/>
                </p:cNvSpPr>
                <p:nvPr/>
              </p:nvSpPr>
              <p:spPr bwMode="auto">
                <a:xfrm>
                  <a:off x="497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2" name="Line 3990"/>
                <p:cNvSpPr>
                  <a:spLocks noChangeShapeType="1"/>
                </p:cNvSpPr>
                <p:nvPr/>
              </p:nvSpPr>
              <p:spPr bwMode="auto">
                <a:xfrm>
                  <a:off x="499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3" name="Line 3991"/>
                <p:cNvSpPr>
                  <a:spLocks noChangeShapeType="1"/>
                </p:cNvSpPr>
                <p:nvPr/>
              </p:nvSpPr>
              <p:spPr bwMode="auto">
                <a:xfrm>
                  <a:off x="500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4" name="Line 3992"/>
                <p:cNvSpPr>
                  <a:spLocks noChangeShapeType="1"/>
                </p:cNvSpPr>
                <p:nvPr/>
              </p:nvSpPr>
              <p:spPr bwMode="auto">
                <a:xfrm>
                  <a:off x="502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5" name="Line 3993"/>
                <p:cNvSpPr>
                  <a:spLocks noChangeShapeType="1"/>
                </p:cNvSpPr>
                <p:nvPr/>
              </p:nvSpPr>
              <p:spPr bwMode="auto">
                <a:xfrm>
                  <a:off x="504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6" name="Line 3994"/>
                <p:cNvSpPr>
                  <a:spLocks noChangeShapeType="1"/>
                </p:cNvSpPr>
                <p:nvPr/>
              </p:nvSpPr>
              <p:spPr bwMode="auto">
                <a:xfrm>
                  <a:off x="505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7" name="Line 3995"/>
                <p:cNvSpPr>
                  <a:spLocks noChangeShapeType="1"/>
                </p:cNvSpPr>
                <p:nvPr/>
              </p:nvSpPr>
              <p:spPr bwMode="auto">
                <a:xfrm>
                  <a:off x="5071"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8" name="Line 3996"/>
                <p:cNvSpPr>
                  <a:spLocks noChangeShapeType="1"/>
                </p:cNvSpPr>
                <p:nvPr/>
              </p:nvSpPr>
              <p:spPr bwMode="auto">
                <a:xfrm>
                  <a:off x="508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9" name="Line 3997"/>
                <p:cNvSpPr>
                  <a:spLocks noChangeShapeType="1"/>
                </p:cNvSpPr>
                <p:nvPr/>
              </p:nvSpPr>
              <p:spPr bwMode="auto">
                <a:xfrm>
                  <a:off x="510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0" name="Line 3998"/>
                <p:cNvSpPr>
                  <a:spLocks noChangeShapeType="1"/>
                </p:cNvSpPr>
                <p:nvPr/>
              </p:nvSpPr>
              <p:spPr bwMode="auto">
                <a:xfrm>
                  <a:off x="5117"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1" name="Line 3999"/>
                <p:cNvSpPr>
                  <a:spLocks noChangeShapeType="1"/>
                </p:cNvSpPr>
                <p:nvPr/>
              </p:nvSpPr>
              <p:spPr bwMode="auto">
                <a:xfrm>
                  <a:off x="5132"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2" name="Line 4000"/>
                <p:cNvSpPr>
                  <a:spLocks noChangeShapeType="1"/>
                </p:cNvSpPr>
                <p:nvPr/>
              </p:nvSpPr>
              <p:spPr bwMode="auto">
                <a:xfrm>
                  <a:off x="5147"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3" name="Line 4001"/>
                <p:cNvSpPr>
                  <a:spLocks noChangeShapeType="1"/>
                </p:cNvSpPr>
                <p:nvPr/>
              </p:nvSpPr>
              <p:spPr bwMode="auto">
                <a:xfrm>
                  <a:off x="516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4" name="Line 4002"/>
                <p:cNvSpPr>
                  <a:spLocks noChangeShapeType="1"/>
                </p:cNvSpPr>
                <p:nvPr/>
              </p:nvSpPr>
              <p:spPr bwMode="auto">
                <a:xfrm>
                  <a:off x="517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5" name="Line 4003"/>
                <p:cNvSpPr>
                  <a:spLocks noChangeShapeType="1"/>
                </p:cNvSpPr>
                <p:nvPr/>
              </p:nvSpPr>
              <p:spPr bwMode="auto">
                <a:xfrm>
                  <a:off x="519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6" name="Line 4004"/>
                <p:cNvSpPr>
                  <a:spLocks noChangeShapeType="1"/>
                </p:cNvSpPr>
                <p:nvPr/>
              </p:nvSpPr>
              <p:spPr bwMode="auto">
                <a:xfrm>
                  <a:off x="520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7" name="Line 4005"/>
                <p:cNvSpPr>
                  <a:spLocks noChangeShapeType="1"/>
                </p:cNvSpPr>
                <p:nvPr/>
              </p:nvSpPr>
              <p:spPr bwMode="auto">
                <a:xfrm>
                  <a:off x="522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8" name="Line 4006"/>
                <p:cNvSpPr>
                  <a:spLocks noChangeShapeType="1"/>
                </p:cNvSpPr>
                <p:nvPr/>
              </p:nvSpPr>
              <p:spPr bwMode="auto">
                <a:xfrm>
                  <a:off x="523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9" name="Line 4007"/>
                <p:cNvSpPr>
                  <a:spLocks noChangeShapeType="1"/>
                </p:cNvSpPr>
                <p:nvPr/>
              </p:nvSpPr>
              <p:spPr bwMode="auto">
                <a:xfrm>
                  <a:off x="525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0" name="Line 4008"/>
                <p:cNvSpPr>
                  <a:spLocks noChangeShapeType="1"/>
                </p:cNvSpPr>
                <p:nvPr/>
              </p:nvSpPr>
              <p:spPr bwMode="auto">
                <a:xfrm>
                  <a:off x="526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1" name="Line 4009"/>
                <p:cNvSpPr>
                  <a:spLocks noChangeShapeType="1"/>
                </p:cNvSpPr>
                <p:nvPr/>
              </p:nvSpPr>
              <p:spPr bwMode="auto">
                <a:xfrm>
                  <a:off x="528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2" name="Line 4010"/>
                <p:cNvSpPr>
                  <a:spLocks noChangeShapeType="1"/>
                </p:cNvSpPr>
                <p:nvPr/>
              </p:nvSpPr>
              <p:spPr bwMode="auto">
                <a:xfrm>
                  <a:off x="5300"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3" name="Line 4011"/>
                <p:cNvSpPr>
                  <a:spLocks noChangeShapeType="1"/>
                </p:cNvSpPr>
                <p:nvPr/>
              </p:nvSpPr>
              <p:spPr bwMode="auto">
                <a:xfrm>
                  <a:off x="531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4" name="Line 4012"/>
                <p:cNvSpPr>
                  <a:spLocks noChangeShapeType="1"/>
                </p:cNvSpPr>
                <p:nvPr/>
              </p:nvSpPr>
              <p:spPr bwMode="auto">
                <a:xfrm>
                  <a:off x="533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5" name="Line 4013"/>
                <p:cNvSpPr>
                  <a:spLocks noChangeShapeType="1"/>
                </p:cNvSpPr>
                <p:nvPr/>
              </p:nvSpPr>
              <p:spPr bwMode="auto">
                <a:xfrm>
                  <a:off x="534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6" name="Line 4014"/>
                <p:cNvSpPr>
                  <a:spLocks noChangeShapeType="1"/>
                </p:cNvSpPr>
                <p:nvPr/>
              </p:nvSpPr>
              <p:spPr bwMode="auto">
                <a:xfrm>
                  <a:off x="536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7" name="Line 4015"/>
                <p:cNvSpPr>
                  <a:spLocks noChangeShapeType="1"/>
                </p:cNvSpPr>
                <p:nvPr/>
              </p:nvSpPr>
              <p:spPr bwMode="auto">
                <a:xfrm>
                  <a:off x="537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8" name="Line 4016"/>
                <p:cNvSpPr>
                  <a:spLocks noChangeShapeType="1"/>
                </p:cNvSpPr>
                <p:nvPr/>
              </p:nvSpPr>
              <p:spPr bwMode="auto">
                <a:xfrm>
                  <a:off x="539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9" name="Line 4017"/>
                <p:cNvSpPr>
                  <a:spLocks noChangeShapeType="1"/>
                </p:cNvSpPr>
                <p:nvPr/>
              </p:nvSpPr>
              <p:spPr bwMode="auto">
                <a:xfrm>
                  <a:off x="540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0" name="Line 4018"/>
                <p:cNvSpPr>
                  <a:spLocks noChangeShapeType="1"/>
                </p:cNvSpPr>
                <p:nvPr/>
              </p:nvSpPr>
              <p:spPr bwMode="auto">
                <a:xfrm>
                  <a:off x="542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1" name="Line 4019"/>
                <p:cNvSpPr>
                  <a:spLocks noChangeShapeType="1"/>
                </p:cNvSpPr>
                <p:nvPr/>
              </p:nvSpPr>
              <p:spPr bwMode="auto">
                <a:xfrm>
                  <a:off x="543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2" name="Line 4020"/>
                <p:cNvSpPr>
                  <a:spLocks noChangeShapeType="1"/>
                </p:cNvSpPr>
                <p:nvPr/>
              </p:nvSpPr>
              <p:spPr bwMode="auto">
                <a:xfrm>
                  <a:off x="545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3" name="Line 4021"/>
                <p:cNvSpPr>
                  <a:spLocks noChangeShapeType="1"/>
                </p:cNvSpPr>
                <p:nvPr/>
              </p:nvSpPr>
              <p:spPr bwMode="auto">
                <a:xfrm>
                  <a:off x="5468"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4" name="Line 4022"/>
                <p:cNvSpPr>
                  <a:spLocks noChangeShapeType="1"/>
                </p:cNvSpPr>
                <p:nvPr/>
              </p:nvSpPr>
              <p:spPr bwMode="auto">
                <a:xfrm>
                  <a:off x="548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5" name="Line 4023"/>
                <p:cNvSpPr>
                  <a:spLocks noChangeShapeType="1"/>
                </p:cNvSpPr>
                <p:nvPr/>
              </p:nvSpPr>
              <p:spPr bwMode="auto">
                <a:xfrm>
                  <a:off x="5498"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6" name="Line 4024"/>
                <p:cNvSpPr>
                  <a:spLocks noChangeShapeType="1"/>
                </p:cNvSpPr>
                <p:nvPr/>
              </p:nvSpPr>
              <p:spPr bwMode="auto">
                <a:xfrm>
                  <a:off x="551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7" name="Line 4025"/>
                <p:cNvSpPr>
                  <a:spLocks noChangeShapeType="1"/>
                </p:cNvSpPr>
                <p:nvPr/>
              </p:nvSpPr>
              <p:spPr bwMode="auto">
                <a:xfrm>
                  <a:off x="5529"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8" name="Line 4026"/>
                <p:cNvSpPr>
                  <a:spLocks noChangeShapeType="1"/>
                </p:cNvSpPr>
                <p:nvPr/>
              </p:nvSpPr>
              <p:spPr bwMode="auto">
                <a:xfrm>
                  <a:off x="5544"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9" name="Line 4027"/>
                <p:cNvSpPr>
                  <a:spLocks noChangeShapeType="1"/>
                </p:cNvSpPr>
                <p:nvPr/>
              </p:nvSpPr>
              <p:spPr bwMode="auto">
                <a:xfrm>
                  <a:off x="555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0" name="Line 4028"/>
                <p:cNvSpPr>
                  <a:spLocks noChangeShapeType="1"/>
                </p:cNvSpPr>
                <p:nvPr/>
              </p:nvSpPr>
              <p:spPr bwMode="auto">
                <a:xfrm>
                  <a:off x="4048"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1" name="Line 4029"/>
                <p:cNvSpPr>
                  <a:spLocks noChangeShapeType="1"/>
                </p:cNvSpPr>
                <p:nvPr/>
              </p:nvSpPr>
              <p:spPr bwMode="auto">
                <a:xfrm>
                  <a:off x="406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2" name="Line 4030"/>
                <p:cNvSpPr>
                  <a:spLocks noChangeShapeType="1"/>
                </p:cNvSpPr>
                <p:nvPr/>
              </p:nvSpPr>
              <p:spPr bwMode="auto">
                <a:xfrm>
                  <a:off x="407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3" name="Line 4031"/>
                <p:cNvSpPr>
                  <a:spLocks noChangeShapeType="1"/>
                </p:cNvSpPr>
                <p:nvPr/>
              </p:nvSpPr>
              <p:spPr bwMode="auto">
                <a:xfrm>
                  <a:off x="409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4" name="Line 4032"/>
                <p:cNvSpPr>
                  <a:spLocks noChangeShapeType="1"/>
                </p:cNvSpPr>
                <p:nvPr/>
              </p:nvSpPr>
              <p:spPr bwMode="auto">
                <a:xfrm>
                  <a:off x="410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5" name="Line 4033"/>
                <p:cNvSpPr>
                  <a:spLocks noChangeShapeType="1"/>
                </p:cNvSpPr>
                <p:nvPr/>
              </p:nvSpPr>
              <p:spPr bwMode="auto">
                <a:xfrm>
                  <a:off x="412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6" name="Line 4034"/>
                <p:cNvSpPr>
                  <a:spLocks noChangeShapeType="1"/>
                </p:cNvSpPr>
                <p:nvPr/>
              </p:nvSpPr>
              <p:spPr bwMode="auto">
                <a:xfrm>
                  <a:off x="413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7" name="Line 4035"/>
                <p:cNvSpPr>
                  <a:spLocks noChangeShapeType="1"/>
                </p:cNvSpPr>
                <p:nvPr/>
              </p:nvSpPr>
              <p:spPr bwMode="auto">
                <a:xfrm>
                  <a:off x="415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8" name="Line 4036"/>
                <p:cNvSpPr>
                  <a:spLocks noChangeShapeType="1"/>
                </p:cNvSpPr>
                <p:nvPr/>
              </p:nvSpPr>
              <p:spPr bwMode="auto">
                <a:xfrm>
                  <a:off x="417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9" name="Line 4037"/>
                <p:cNvSpPr>
                  <a:spLocks noChangeShapeType="1"/>
                </p:cNvSpPr>
                <p:nvPr/>
              </p:nvSpPr>
              <p:spPr bwMode="auto">
                <a:xfrm>
                  <a:off x="418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0" name="Line 4038"/>
                <p:cNvSpPr>
                  <a:spLocks noChangeShapeType="1"/>
                </p:cNvSpPr>
                <p:nvPr/>
              </p:nvSpPr>
              <p:spPr bwMode="auto">
                <a:xfrm>
                  <a:off x="4201"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1" name="Line 4039"/>
                <p:cNvSpPr>
                  <a:spLocks noChangeShapeType="1"/>
                </p:cNvSpPr>
                <p:nvPr/>
              </p:nvSpPr>
              <p:spPr bwMode="auto">
                <a:xfrm>
                  <a:off x="4216"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2" name="Line 4040"/>
                <p:cNvSpPr>
                  <a:spLocks noChangeShapeType="1"/>
                </p:cNvSpPr>
                <p:nvPr/>
              </p:nvSpPr>
              <p:spPr bwMode="auto">
                <a:xfrm>
                  <a:off x="423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3" name="Line 4041"/>
                <p:cNvSpPr>
                  <a:spLocks noChangeShapeType="1"/>
                </p:cNvSpPr>
                <p:nvPr/>
              </p:nvSpPr>
              <p:spPr bwMode="auto">
                <a:xfrm>
                  <a:off x="424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4" name="Line 4042"/>
                <p:cNvSpPr>
                  <a:spLocks noChangeShapeType="1"/>
                </p:cNvSpPr>
                <p:nvPr/>
              </p:nvSpPr>
              <p:spPr bwMode="auto">
                <a:xfrm>
                  <a:off x="426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5" name="Line 4043"/>
                <p:cNvSpPr>
                  <a:spLocks noChangeShapeType="1"/>
                </p:cNvSpPr>
                <p:nvPr/>
              </p:nvSpPr>
              <p:spPr bwMode="auto">
                <a:xfrm>
                  <a:off x="427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6" name="Line 4044"/>
                <p:cNvSpPr>
                  <a:spLocks noChangeShapeType="1"/>
                </p:cNvSpPr>
                <p:nvPr/>
              </p:nvSpPr>
              <p:spPr bwMode="auto">
                <a:xfrm>
                  <a:off x="429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7" name="Line 4045"/>
                <p:cNvSpPr>
                  <a:spLocks noChangeShapeType="1"/>
                </p:cNvSpPr>
                <p:nvPr/>
              </p:nvSpPr>
              <p:spPr bwMode="auto">
                <a:xfrm>
                  <a:off x="430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8" name="Line 4046"/>
                <p:cNvSpPr>
                  <a:spLocks noChangeShapeType="1"/>
                </p:cNvSpPr>
                <p:nvPr/>
              </p:nvSpPr>
              <p:spPr bwMode="auto">
                <a:xfrm>
                  <a:off x="432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9" name="Line 4047"/>
                <p:cNvSpPr>
                  <a:spLocks noChangeShapeType="1"/>
                </p:cNvSpPr>
                <p:nvPr/>
              </p:nvSpPr>
              <p:spPr bwMode="auto">
                <a:xfrm>
                  <a:off x="433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0" name="Line 4048"/>
                <p:cNvSpPr>
                  <a:spLocks noChangeShapeType="1"/>
                </p:cNvSpPr>
                <p:nvPr/>
              </p:nvSpPr>
              <p:spPr bwMode="auto">
                <a:xfrm>
                  <a:off x="435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1" name="Line 4049"/>
                <p:cNvSpPr>
                  <a:spLocks noChangeShapeType="1"/>
                </p:cNvSpPr>
                <p:nvPr/>
              </p:nvSpPr>
              <p:spPr bwMode="auto">
                <a:xfrm>
                  <a:off x="4369"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2" name="Line 4050"/>
                <p:cNvSpPr>
                  <a:spLocks noChangeShapeType="1"/>
                </p:cNvSpPr>
                <p:nvPr/>
              </p:nvSpPr>
              <p:spPr bwMode="auto">
                <a:xfrm>
                  <a:off x="4384"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3" name="Line 4051"/>
                <p:cNvSpPr>
                  <a:spLocks noChangeShapeType="1"/>
                </p:cNvSpPr>
                <p:nvPr/>
              </p:nvSpPr>
              <p:spPr bwMode="auto">
                <a:xfrm>
                  <a:off x="4399"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4" name="Line 4052"/>
                <p:cNvSpPr>
                  <a:spLocks noChangeShapeType="1"/>
                </p:cNvSpPr>
                <p:nvPr/>
              </p:nvSpPr>
              <p:spPr bwMode="auto">
                <a:xfrm>
                  <a:off x="441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5" name="Line 4053"/>
                <p:cNvSpPr>
                  <a:spLocks noChangeShapeType="1"/>
                </p:cNvSpPr>
                <p:nvPr/>
              </p:nvSpPr>
              <p:spPr bwMode="auto">
                <a:xfrm>
                  <a:off x="442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6" name="Line 4054"/>
                <p:cNvSpPr>
                  <a:spLocks noChangeShapeType="1"/>
                </p:cNvSpPr>
                <p:nvPr/>
              </p:nvSpPr>
              <p:spPr bwMode="auto">
                <a:xfrm>
                  <a:off x="444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7" name="Line 4055"/>
                <p:cNvSpPr>
                  <a:spLocks noChangeShapeType="1"/>
                </p:cNvSpPr>
                <p:nvPr/>
              </p:nvSpPr>
              <p:spPr bwMode="auto">
                <a:xfrm>
                  <a:off x="446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8" name="Line 4056"/>
                <p:cNvSpPr>
                  <a:spLocks noChangeShapeType="1"/>
                </p:cNvSpPr>
                <p:nvPr/>
              </p:nvSpPr>
              <p:spPr bwMode="auto">
                <a:xfrm>
                  <a:off x="447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9" name="Line 4057"/>
                <p:cNvSpPr>
                  <a:spLocks noChangeShapeType="1"/>
                </p:cNvSpPr>
                <p:nvPr/>
              </p:nvSpPr>
              <p:spPr bwMode="auto">
                <a:xfrm>
                  <a:off x="449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0" name="Line 4058"/>
                <p:cNvSpPr>
                  <a:spLocks noChangeShapeType="1"/>
                </p:cNvSpPr>
                <p:nvPr/>
              </p:nvSpPr>
              <p:spPr bwMode="auto">
                <a:xfrm>
                  <a:off x="450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1" name="Line 4059"/>
                <p:cNvSpPr>
                  <a:spLocks noChangeShapeType="1"/>
                </p:cNvSpPr>
                <p:nvPr/>
              </p:nvSpPr>
              <p:spPr bwMode="auto">
                <a:xfrm>
                  <a:off x="452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2" name="Line 4060"/>
                <p:cNvSpPr>
                  <a:spLocks noChangeShapeType="1"/>
                </p:cNvSpPr>
                <p:nvPr/>
              </p:nvSpPr>
              <p:spPr bwMode="auto">
                <a:xfrm>
                  <a:off x="453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3" name="Line 4061"/>
                <p:cNvSpPr>
                  <a:spLocks noChangeShapeType="1"/>
                </p:cNvSpPr>
                <p:nvPr/>
              </p:nvSpPr>
              <p:spPr bwMode="auto">
                <a:xfrm>
                  <a:off x="4552"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4" name="Line 4062"/>
                <p:cNvSpPr>
                  <a:spLocks noChangeShapeType="1"/>
                </p:cNvSpPr>
                <p:nvPr/>
              </p:nvSpPr>
              <p:spPr bwMode="auto">
                <a:xfrm>
                  <a:off x="4567"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5" name="Line 4063"/>
                <p:cNvSpPr>
                  <a:spLocks noChangeShapeType="1"/>
                </p:cNvSpPr>
                <p:nvPr/>
              </p:nvSpPr>
              <p:spPr bwMode="auto">
                <a:xfrm>
                  <a:off x="458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6" name="Line 4064"/>
                <p:cNvSpPr>
                  <a:spLocks noChangeShapeType="1"/>
                </p:cNvSpPr>
                <p:nvPr/>
              </p:nvSpPr>
              <p:spPr bwMode="auto">
                <a:xfrm>
                  <a:off x="459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7" name="Line 4065"/>
                <p:cNvSpPr>
                  <a:spLocks noChangeShapeType="1"/>
                </p:cNvSpPr>
                <p:nvPr/>
              </p:nvSpPr>
              <p:spPr bwMode="auto">
                <a:xfrm>
                  <a:off x="461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8" name="Line 4066"/>
                <p:cNvSpPr>
                  <a:spLocks noChangeShapeType="1"/>
                </p:cNvSpPr>
                <p:nvPr/>
              </p:nvSpPr>
              <p:spPr bwMode="auto">
                <a:xfrm>
                  <a:off x="462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9" name="Line 4067"/>
                <p:cNvSpPr>
                  <a:spLocks noChangeShapeType="1"/>
                </p:cNvSpPr>
                <p:nvPr/>
              </p:nvSpPr>
              <p:spPr bwMode="auto">
                <a:xfrm>
                  <a:off x="464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0" name="Line 4068"/>
                <p:cNvSpPr>
                  <a:spLocks noChangeShapeType="1"/>
                </p:cNvSpPr>
                <p:nvPr/>
              </p:nvSpPr>
              <p:spPr bwMode="auto">
                <a:xfrm>
                  <a:off x="465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1" name="Line 4069"/>
                <p:cNvSpPr>
                  <a:spLocks noChangeShapeType="1"/>
                </p:cNvSpPr>
                <p:nvPr/>
              </p:nvSpPr>
              <p:spPr bwMode="auto">
                <a:xfrm>
                  <a:off x="467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2" name="Line 4070"/>
                <p:cNvSpPr>
                  <a:spLocks noChangeShapeType="1"/>
                </p:cNvSpPr>
                <p:nvPr/>
              </p:nvSpPr>
              <p:spPr bwMode="auto">
                <a:xfrm>
                  <a:off x="468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3" name="Line 4071"/>
                <p:cNvSpPr>
                  <a:spLocks noChangeShapeType="1"/>
                </p:cNvSpPr>
                <p:nvPr/>
              </p:nvSpPr>
              <p:spPr bwMode="auto">
                <a:xfrm>
                  <a:off x="470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4" name="Line 4072"/>
                <p:cNvSpPr>
                  <a:spLocks noChangeShapeType="1"/>
                </p:cNvSpPr>
                <p:nvPr/>
              </p:nvSpPr>
              <p:spPr bwMode="auto">
                <a:xfrm>
                  <a:off x="4720"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5" name="Line 4073"/>
                <p:cNvSpPr>
                  <a:spLocks noChangeShapeType="1"/>
                </p:cNvSpPr>
                <p:nvPr/>
              </p:nvSpPr>
              <p:spPr bwMode="auto">
                <a:xfrm>
                  <a:off x="473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6" name="Line 4074"/>
                <p:cNvSpPr>
                  <a:spLocks noChangeShapeType="1"/>
                </p:cNvSpPr>
                <p:nvPr/>
              </p:nvSpPr>
              <p:spPr bwMode="auto">
                <a:xfrm>
                  <a:off x="475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7" name="Line 4075"/>
                <p:cNvSpPr>
                  <a:spLocks noChangeShapeType="1"/>
                </p:cNvSpPr>
                <p:nvPr/>
              </p:nvSpPr>
              <p:spPr bwMode="auto">
                <a:xfrm>
                  <a:off x="476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 name="Line 4076"/>
                <p:cNvSpPr>
                  <a:spLocks noChangeShapeType="1"/>
                </p:cNvSpPr>
                <p:nvPr/>
              </p:nvSpPr>
              <p:spPr bwMode="auto">
                <a:xfrm>
                  <a:off x="4781"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 name="Line 4077"/>
                <p:cNvSpPr>
                  <a:spLocks noChangeShapeType="1"/>
                </p:cNvSpPr>
                <p:nvPr/>
              </p:nvSpPr>
              <p:spPr bwMode="auto">
                <a:xfrm>
                  <a:off x="4796"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 name="Line 4078"/>
                <p:cNvSpPr>
                  <a:spLocks noChangeShapeType="1"/>
                </p:cNvSpPr>
                <p:nvPr/>
              </p:nvSpPr>
              <p:spPr bwMode="auto">
                <a:xfrm>
                  <a:off x="481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1" name="Line 4079"/>
                <p:cNvSpPr>
                  <a:spLocks noChangeShapeType="1"/>
                </p:cNvSpPr>
                <p:nvPr/>
              </p:nvSpPr>
              <p:spPr bwMode="auto">
                <a:xfrm>
                  <a:off x="482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 name="Line 4080"/>
                <p:cNvSpPr>
                  <a:spLocks noChangeShapeType="1"/>
                </p:cNvSpPr>
                <p:nvPr/>
              </p:nvSpPr>
              <p:spPr bwMode="auto">
                <a:xfrm>
                  <a:off x="484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3" name="Line 4081"/>
                <p:cNvSpPr>
                  <a:spLocks noChangeShapeType="1"/>
                </p:cNvSpPr>
                <p:nvPr/>
              </p:nvSpPr>
              <p:spPr bwMode="auto">
                <a:xfrm>
                  <a:off x="485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 name="Line 4082"/>
                <p:cNvSpPr>
                  <a:spLocks noChangeShapeType="1"/>
                </p:cNvSpPr>
                <p:nvPr/>
              </p:nvSpPr>
              <p:spPr bwMode="auto">
                <a:xfrm>
                  <a:off x="487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 name="Line 4083"/>
                <p:cNvSpPr>
                  <a:spLocks noChangeShapeType="1"/>
                </p:cNvSpPr>
                <p:nvPr/>
              </p:nvSpPr>
              <p:spPr bwMode="auto">
                <a:xfrm>
                  <a:off x="488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 name="Line 4084"/>
                <p:cNvSpPr>
                  <a:spLocks noChangeShapeType="1"/>
                </p:cNvSpPr>
                <p:nvPr/>
              </p:nvSpPr>
              <p:spPr bwMode="auto">
                <a:xfrm>
                  <a:off x="490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 name="Line 4085"/>
                <p:cNvSpPr>
                  <a:spLocks noChangeShapeType="1"/>
                </p:cNvSpPr>
                <p:nvPr/>
              </p:nvSpPr>
              <p:spPr bwMode="auto">
                <a:xfrm>
                  <a:off x="491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8" name="Line 4086"/>
                <p:cNvSpPr>
                  <a:spLocks noChangeShapeType="1"/>
                </p:cNvSpPr>
                <p:nvPr/>
              </p:nvSpPr>
              <p:spPr bwMode="auto">
                <a:xfrm>
                  <a:off x="493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9" name="Line 4087"/>
                <p:cNvSpPr>
                  <a:spLocks noChangeShapeType="1"/>
                </p:cNvSpPr>
                <p:nvPr/>
              </p:nvSpPr>
              <p:spPr bwMode="auto">
                <a:xfrm>
                  <a:off x="4949"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0" name="Line 4088"/>
                <p:cNvSpPr>
                  <a:spLocks noChangeShapeType="1"/>
                </p:cNvSpPr>
                <p:nvPr/>
              </p:nvSpPr>
              <p:spPr bwMode="auto">
                <a:xfrm>
                  <a:off x="4964"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1" name="Line 4089"/>
                <p:cNvSpPr>
                  <a:spLocks noChangeShapeType="1"/>
                </p:cNvSpPr>
                <p:nvPr/>
              </p:nvSpPr>
              <p:spPr bwMode="auto">
                <a:xfrm>
                  <a:off x="497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2" name="Line 4090"/>
                <p:cNvSpPr>
                  <a:spLocks noChangeShapeType="1"/>
                </p:cNvSpPr>
                <p:nvPr/>
              </p:nvSpPr>
              <p:spPr bwMode="auto">
                <a:xfrm>
                  <a:off x="499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3" name="Line 4091"/>
                <p:cNvSpPr>
                  <a:spLocks noChangeShapeType="1"/>
                </p:cNvSpPr>
                <p:nvPr/>
              </p:nvSpPr>
              <p:spPr bwMode="auto">
                <a:xfrm>
                  <a:off x="500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4" name="Line 4092"/>
                <p:cNvSpPr>
                  <a:spLocks noChangeShapeType="1"/>
                </p:cNvSpPr>
                <p:nvPr/>
              </p:nvSpPr>
              <p:spPr bwMode="auto">
                <a:xfrm>
                  <a:off x="502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5" name="Line 4093"/>
                <p:cNvSpPr>
                  <a:spLocks noChangeShapeType="1"/>
                </p:cNvSpPr>
                <p:nvPr/>
              </p:nvSpPr>
              <p:spPr bwMode="auto">
                <a:xfrm>
                  <a:off x="504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6" name="Line 4094"/>
                <p:cNvSpPr>
                  <a:spLocks noChangeShapeType="1"/>
                </p:cNvSpPr>
                <p:nvPr/>
              </p:nvSpPr>
              <p:spPr bwMode="auto">
                <a:xfrm>
                  <a:off x="505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7" name="Line 4095"/>
                <p:cNvSpPr>
                  <a:spLocks noChangeShapeType="1"/>
                </p:cNvSpPr>
                <p:nvPr/>
              </p:nvSpPr>
              <p:spPr bwMode="auto">
                <a:xfrm>
                  <a:off x="5071"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8" name="Line 4096"/>
                <p:cNvSpPr>
                  <a:spLocks noChangeShapeType="1"/>
                </p:cNvSpPr>
                <p:nvPr/>
              </p:nvSpPr>
              <p:spPr bwMode="auto">
                <a:xfrm>
                  <a:off x="508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9" name="Line 4097"/>
                <p:cNvSpPr>
                  <a:spLocks noChangeShapeType="1"/>
                </p:cNvSpPr>
                <p:nvPr/>
              </p:nvSpPr>
              <p:spPr bwMode="auto">
                <a:xfrm>
                  <a:off x="510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0" name="Line 4098"/>
                <p:cNvSpPr>
                  <a:spLocks noChangeShapeType="1"/>
                </p:cNvSpPr>
                <p:nvPr/>
              </p:nvSpPr>
              <p:spPr bwMode="auto">
                <a:xfrm>
                  <a:off x="5117"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1" name="Line 4099"/>
                <p:cNvSpPr>
                  <a:spLocks noChangeShapeType="1"/>
                </p:cNvSpPr>
                <p:nvPr/>
              </p:nvSpPr>
              <p:spPr bwMode="auto">
                <a:xfrm>
                  <a:off x="5132"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2" name="Line 4100"/>
                <p:cNvSpPr>
                  <a:spLocks noChangeShapeType="1"/>
                </p:cNvSpPr>
                <p:nvPr/>
              </p:nvSpPr>
              <p:spPr bwMode="auto">
                <a:xfrm>
                  <a:off x="5147"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3" name="Line 4101"/>
                <p:cNvSpPr>
                  <a:spLocks noChangeShapeType="1"/>
                </p:cNvSpPr>
                <p:nvPr/>
              </p:nvSpPr>
              <p:spPr bwMode="auto">
                <a:xfrm>
                  <a:off x="516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4" name="Line 4102"/>
                <p:cNvSpPr>
                  <a:spLocks noChangeShapeType="1"/>
                </p:cNvSpPr>
                <p:nvPr/>
              </p:nvSpPr>
              <p:spPr bwMode="auto">
                <a:xfrm>
                  <a:off x="517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5" name="Line 4103"/>
                <p:cNvSpPr>
                  <a:spLocks noChangeShapeType="1"/>
                </p:cNvSpPr>
                <p:nvPr/>
              </p:nvSpPr>
              <p:spPr bwMode="auto">
                <a:xfrm>
                  <a:off x="519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6" name="Line 4104"/>
                <p:cNvSpPr>
                  <a:spLocks noChangeShapeType="1"/>
                </p:cNvSpPr>
                <p:nvPr/>
              </p:nvSpPr>
              <p:spPr bwMode="auto">
                <a:xfrm>
                  <a:off x="520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7" name="Line 4105"/>
                <p:cNvSpPr>
                  <a:spLocks noChangeShapeType="1"/>
                </p:cNvSpPr>
                <p:nvPr/>
              </p:nvSpPr>
              <p:spPr bwMode="auto">
                <a:xfrm>
                  <a:off x="522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8" name="Line 4106"/>
                <p:cNvSpPr>
                  <a:spLocks noChangeShapeType="1"/>
                </p:cNvSpPr>
                <p:nvPr/>
              </p:nvSpPr>
              <p:spPr bwMode="auto">
                <a:xfrm>
                  <a:off x="523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9" name="Line 4107"/>
                <p:cNvSpPr>
                  <a:spLocks noChangeShapeType="1"/>
                </p:cNvSpPr>
                <p:nvPr/>
              </p:nvSpPr>
              <p:spPr bwMode="auto">
                <a:xfrm>
                  <a:off x="525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0" name="Line 4108"/>
                <p:cNvSpPr>
                  <a:spLocks noChangeShapeType="1"/>
                </p:cNvSpPr>
                <p:nvPr/>
              </p:nvSpPr>
              <p:spPr bwMode="auto">
                <a:xfrm>
                  <a:off x="526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1" name="Line 4109"/>
                <p:cNvSpPr>
                  <a:spLocks noChangeShapeType="1"/>
                </p:cNvSpPr>
                <p:nvPr/>
              </p:nvSpPr>
              <p:spPr bwMode="auto">
                <a:xfrm>
                  <a:off x="528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2" name="Line 4110"/>
                <p:cNvSpPr>
                  <a:spLocks noChangeShapeType="1"/>
                </p:cNvSpPr>
                <p:nvPr/>
              </p:nvSpPr>
              <p:spPr bwMode="auto">
                <a:xfrm>
                  <a:off x="5300"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3" name="Line 4111"/>
                <p:cNvSpPr>
                  <a:spLocks noChangeShapeType="1"/>
                </p:cNvSpPr>
                <p:nvPr/>
              </p:nvSpPr>
              <p:spPr bwMode="auto">
                <a:xfrm>
                  <a:off x="531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4" name="Line 4112"/>
                <p:cNvSpPr>
                  <a:spLocks noChangeShapeType="1"/>
                </p:cNvSpPr>
                <p:nvPr/>
              </p:nvSpPr>
              <p:spPr bwMode="auto">
                <a:xfrm>
                  <a:off x="533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5" name="Line 4113"/>
                <p:cNvSpPr>
                  <a:spLocks noChangeShapeType="1"/>
                </p:cNvSpPr>
                <p:nvPr/>
              </p:nvSpPr>
              <p:spPr bwMode="auto">
                <a:xfrm>
                  <a:off x="534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6" name="Line 4114"/>
                <p:cNvSpPr>
                  <a:spLocks noChangeShapeType="1"/>
                </p:cNvSpPr>
                <p:nvPr/>
              </p:nvSpPr>
              <p:spPr bwMode="auto">
                <a:xfrm>
                  <a:off x="536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7" name="Line 4115"/>
                <p:cNvSpPr>
                  <a:spLocks noChangeShapeType="1"/>
                </p:cNvSpPr>
                <p:nvPr/>
              </p:nvSpPr>
              <p:spPr bwMode="auto">
                <a:xfrm>
                  <a:off x="537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8" name="Line 4116"/>
                <p:cNvSpPr>
                  <a:spLocks noChangeShapeType="1"/>
                </p:cNvSpPr>
                <p:nvPr/>
              </p:nvSpPr>
              <p:spPr bwMode="auto">
                <a:xfrm>
                  <a:off x="539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9" name="Line 4117"/>
                <p:cNvSpPr>
                  <a:spLocks noChangeShapeType="1"/>
                </p:cNvSpPr>
                <p:nvPr/>
              </p:nvSpPr>
              <p:spPr bwMode="auto">
                <a:xfrm>
                  <a:off x="540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0" name="Line 4118"/>
                <p:cNvSpPr>
                  <a:spLocks noChangeShapeType="1"/>
                </p:cNvSpPr>
                <p:nvPr/>
              </p:nvSpPr>
              <p:spPr bwMode="auto">
                <a:xfrm>
                  <a:off x="542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1" name="Line 4119"/>
                <p:cNvSpPr>
                  <a:spLocks noChangeShapeType="1"/>
                </p:cNvSpPr>
                <p:nvPr/>
              </p:nvSpPr>
              <p:spPr bwMode="auto">
                <a:xfrm>
                  <a:off x="543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2" name="Line 4120"/>
                <p:cNvSpPr>
                  <a:spLocks noChangeShapeType="1"/>
                </p:cNvSpPr>
                <p:nvPr/>
              </p:nvSpPr>
              <p:spPr bwMode="auto">
                <a:xfrm>
                  <a:off x="545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3" name="Line 4121"/>
                <p:cNvSpPr>
                  <a:spLocks noChangeShapeType="1"/>
                </p:cNvSpPr>
                <p:nvPr/>
              </p:nvSpPr>
              <p:spPr bwMode="auto">
                <a:xfrm>
                  <a:off x="5468"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4" name="Line 4122"/>
                <p:cNvSpPr>
                  <a:spLocks noChangeShapeType="1"/>
                </p:cNvSpPr>
                <p:nvPr/>
              </p:nvSpPr>
              <p:spPr bwMode="auto">
                <a:xfrm>
                  <a:off x="548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5" name="Line 4123"/>
                <p:cNvSpPr>
                  <a:spLocks noChangeShapeType="1"/>
                </p:cNvSpPr>
                <p:nvPr/>
              </p:nvSpPr>
              <p:spPr bwMode="auto">
                <a:xfrm>
                  <a:off x="5498"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6" name="Line 4124"/>
                <p:cNvSpPr>
                  <a:spLocks noChangeShapeType="1"/>
                </p:cNvSpPr>
                <p:nvPr/>
              </p:nvSpPr>
              <p:spPr bwMode="auto">
                <a:xfrm>
                  <a:off x="551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7" name="Line 4125"/>
                <p:cNvSpPr>
                  <a:spLocks noChangeShapeType="1"/>
                </p:cNvSpPr>
                <p:nvPr/>
              </p:nvSpPr>
              <p:spPr bwMode="auto">
                <a:xfrm>
                  <a:off x="5529"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8" name="Line 4126"/>
                <p:cNvSpPr>
                  <a:spLocks noChangeShapeType="1"/>
                </p:cNvSpPr>
                <p:nvPr/>
              </p:nvSpPr>
              <p:spPr bwMode="auto">
                <a:xfrm>
                  <a:off x="5544"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9" name="Line 4127"/>
                <p:cNvSpPr>
                  <a:spLocks noChangeShapeType="1"/>
                </p:cNvSpPr>
                <p:nvPr/>
              </p:nvSpPr>
              <p:spPr bwMode="auto">
                <a:xfrm>
                  <a:off x="555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0" name="Line 4128"/>
                <p:cNvSpPr>
                  <a:spLocks noChangeShapeType="1"/>
                </p:cNvSpPr>
                <p:nvPr/>
              </p:nvSpPr>
              <p:spPr bwMode="auto">
                <a:xfrm>
                  <a:off x="4048"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1" name="Line 4129"/>
                <p:cNvSpPr>
                  <a:spLocks noChangeShapeType="1"/>
                </p:cNvSpPr>
                <p:nvPr/>
              </p:nvSpPr>
              <p:spPr bwMode="auto">
                <a:xfrm>
                  <a:off x="406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2" name="Line 4130"/>
                <p:cNvSpPr>
                  <a:spLocks noChangeShapeType="1"/>
                </p:cNvSpPr>
                <p:nvPr/>
              </p:nvSpPr>
              <p:spPr bwMode="auto">
                <a:xfrm>
                  <a:off x="407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170" name="Line 4132"/>
              <p:cNvSpPr>
                <a:spLocks noChangeShapeType="1"/>
              </p:cNvSpPr>
              <p:nvPr/>
            </p:nvSpPr>
            <p:spPr bwMode="auto">
              <a:xfrm>
                <a:off x="409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1" name="Line 4133"/>
              <p:cNvSpPr>
                <a:spLocks noChangeShapeType="1"/>
              </p:cNvSpPr>
              <p:nvPr/>
            </p:nvSpPr>
            <p:spPr bwMode="auto">
              <a:xfrm>
                <a:off x="410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2" name="Line 4134"/>
              <p:cNvSpPr>
                <a:spLocks noChangeShapeType="1"/>
              </p:cNvSpPr>
              <p:nvPr/>
            </p:nvSpPr>
            <p:spPr bwMode="auto">
              <a:xfrm>
                <a:off x="412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3" name="Line 4135"/>
              <p:cNvSpPr>
                <a:spLocks noChangeShapeType="1"/>
              </p:cNvSpPr>
              <p:nvPr/>
            </p:nvSpPr>
            <p:spPr bwMode="auto">
              <a:xfrm>
                <a:off x="413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 name="Line 4136"/>
              <p:cNvSpPr>
                <a:spLocks noChangeShapeType="1"/>
              </p:cNvSpPr>
              <p:nvPr/>
            </p:nvSpPr>
            <p:spPr bwMode="auto">
              <a:xfrm>
                <a:off x="415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 name="Line 4137"/>
              <p:cNvSpPr>
                <a:spLocks noChangeShapeType="1"/>
              </p:cNvSpPr>
              <p:nvPr/>
            </p:nvSpPr>
            <p:spPr bwMode="auto">
              <a:xfrm>
                <a:off x="417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 name="Line 4138"/>
              <p:cNvSpPr>
                <a:spLocks noChangeShapeType="1"/>
              </p:cNvSpPr>
              <p:nvPr/>
            </p:nvSpPr>
            <p:spPr bwMode="auto">
              <a:xfrm>
                <a:off x="418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7" name="Line 4139"/>
              <p:cNvSpPr>
                <a:spLocks noChangeShapeType="1"/>
              </p:cNvSpPr>
              <p:nvPr/>
            </p:nvSpPr>
            <p:spPr bwMode="auto">
              <a:xfrm>
                <a:off x="4201"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8" name="Line 4140"/>
              <p:cNvSpPr>
                <a:spLocks noChangeShapeType="1"/>
              </p:cNvSpPr>
              <p:nvPr/>
            </p:nvSpPr>
            <p:spPr bwMode="auto">
              <a:xfrm>
                <a:off x="4216"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9" name="Line 4141"/>
              <p:cNvSpPr>
                <a:spLocks noChangeShapeType="1"/>
              </p:cNvSpPr>
              <p:nvPr/>
            </p:nvSpPr>
            <p:spPr bwMode="auto">
              <a:xfrm>
                <a:off x="423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0" name="Line 4142"/>
              <p:cNvSpPr>
                <a:spLocks noChangeShapeType="1"/>
              </p:cNvSpPr>
              <p:nvPr/>
            </p:nvSpPr>
            <p:spPr bwMode="auto">
              <a:xfrm>
                <a:off x="424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1" name="Line 4143"/>
              <p:cNvSpPr>
                <a:spLocks noChangeShapeType="1"/>
              </p:cNvSpPr>
              <p:nvPr/>
            </p:nvSpPr>
            <p:spPr bwMode="auto">
              <a:xfrm>
                <a:off x="426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2" name="Line 4144"/>
              <p:cNvSpPr>
                <a:spLocks noChangeShapeType="1"/>
              </p:cNvSpPr>
              <p:nvPr/>
            </p:nvSpPr>
            <p:spPr bwMode="auto">
              <a:xfrm>
                <a:off x="427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3" name="Line 4145"/>
              <p:cNvSpPr>
                <a:spLocks noChangeShapeType="1"/>
              </p:cNvSpPr>
              <p:nvPr/>
            </p:nvSpPr>
            <p:spPr bwMode="auto">
              <a:xfrm>
                <a:off x="429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 name="Line 4146"/>
              <p:cNvSpPr>
                <a:spLocks noChangeShapeType="1"/>
              </p:cNvSpPr>
              <p:nvPr/>
            </p:nvSpPr>
            <p:spPr bwMode="auto">
              <a:xfrm>
                <a:off x="430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5" name="Line 4147"/>
              <p:cNvSpPr>
                <a:spLocks noChangeShapeType="1"/>
              </p:cNvSpPr>
              <p:nvPr/>
            </p:nvSpPr>
            <p:spPr bwMode="auto">
              <a:xfrm>
                <a:off x="432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6" name="Line 4148"/>
              <p:cNvSpPr>
                <a:spLocks noChangeShapeType="1"/>
              </p:cNvSpPr>
              <p:nvPr/>
            </p:nvSpPr>
            <p:spPr bwMode="auto">
              <a:xfrm>
                <a:off x="433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7" name="Line 4149"/>
              <p:cNvSpPr>
                <a:spLocks noChangeShapeType="1"/>
              </p:cNvSpPr>
              <p:nvPr/>
            </p:nvSpPr>
            <p:spPr bwMode="auto">
              <a:xfrm>
                <a:off x="435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8" name="Line 4150"/>
              <p:cNvSpPr>
                <a:spLocks noChangeShapeType="1"/>
              </p:cNvSpPr>
              <p:nvPr/>
            </p:nvSpPr>
            <p:spPr bwMode="auto">
              <a:xfrm>
                <a:off x="4369"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9" name="Line 4151"/>
              <p:cNvSpPr>
                <a:spLocks noChangeShapeType="1"/>
              </p:cNvSpPr>
              <p:nvPr/>
            </p:nvSpPr>
            <p:spPr bwMode="auto">
              <a:xfrm>
                <a:off x="4384"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0" name="Line 4152"/>
              <p:cNvSpPr>
                <a:spLocks noChangeShapeType="1"/>
              </p:cNvSpPr>
              <p:nvPr/>
            </p:nvSpPr>
            <p:spPr bwMode="auto">
              <a:xfrm>
                <a:off x="4399"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 name="Line 4153"/>
              <p:cNvSpPr>
                <a:spLocks noChangeShapeType="1"/>
              </p:cNvSpPr>
              <p:nvPr/>
            </p:nvSpPr>
            <p:spPr bwMode="auto">
              <a:xfrm>
                <a:off x="441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 name="Line 4154"/>
              <p:cNvSpPr>
                <a:spLocks noChangeShapeType="1"/>
              </p:cNvSpPr>
              <p:nvPr/>
            </p:nvSpPr>
            <p:spPr bwMode="auto">
              <a:xfrm>
                <a:off x="442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 name="Line 4155"/>
              <p:cNvSpPr>
                <a:spLocks noChangeShapeType="1"/>
              </p:cNvSpPr>
              <p:nvPr/>
            </p:nvSpPr>
            <p:spPr bwMode="auto">
              <a:xfrm>
                <a:off x="444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4" name="Line 4156"/>
              <p:cNvSpPr>
                <a:spLocks noChangeShapeType="1"/>
              </p:cNvSpPr>
              <p:nvPr/>
            </p:nvSpPr>
            <p:spPr bwMode="auto">
              <a:xfrm>
                <a:off x="446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5" name="Line 4157"/>
              <p:cNvSpPr>
                <a:spLocks noChangeShapeType="1"/>
              </p:cNvSpPr>
              <p:nvPr/>
            </p:nvSpPr>
            <p:spPr bwMode="auto">
              <a:xfrm>
                <a:off x="447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6" name="Line 4158"/>
              <p:cNvSpPr>
                <a:spLocks noChangeShapeType="1"/>
              </p:cNvSpPr>
              <p:nvPr/>
            </p:nvSpPr>
            <p:spPr bwMode="auto">
              <a:xfrm>
                <a:off x="449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7" name="Line 4159"/>
              <p:cNvSpPr>
                <a:spLocks noChangeShapeType="1"/>
              </p:cNvSpPr>
              <p:nvPr/>
            </p:nvSpPr>
            <p:spPr bwMode="auto">
              <a:xfrm>
                <a:off x="450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8" name="Line 4160"/>
              <p:cNvSpPr>
                <a:spLocks noChangeShapeType="1"/>
              </p:cNvSpPr>
              <p:nvPr/>
            </p:nvSpPr>
            <p:spPr bwMode="auto">
              <a:xfrm>
                <a:off x="452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9" name="Line 4161"/>
              <p:cNvSpPr>
                <a:spLocks noChangeShapeType="1"/>
              </p:cNvSpPr>
              <p:nvPr/>
            </p:nvSpPr>
            <p:spPr bwMode="auto">
              <a:xfrm>
                <a:off x="453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0" name="Line 4162"/>
              <p:cNvSpPr>
                <a:spLocks noChangeShapeType="1"/>
              </p:cNvSpPr>
              <p:nvPr/>
            </p:nvSpPr>
            <p:spPr bwMode="auto">
              <a:xfrm>
                <a:off x="4552"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1" name="Line 4163"/>
              <p:cNvSpPr>
                <a:spLocks noChangeShapeType="1"/>
              </p:cNvSpPr>
              <p:nvPr/>
            </p:nvSpPr>
            <p:spPr bwMode="auto">
              <a:xfrm>
                <a:off x="4567"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2" name="Line 4164"/>
              <p:cNvSpPr>
                <a:spLocks noChangeShapeType="1"/>
              </p:cNvSpPr>
              <p:nvPr/>
            </p:nvSpPr>
            <p:spPr bwMode="auto">
              <a:xfrm>
                <a:off x="458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3" name="Line 4165"/>
              <p:cNvSpPr>
                <a:spLocks noChangeShapeType="1"/>
              </p:cNvSpPr>
              <p:nvPr/>
            </p:nvSpPr>
            <p:spPr bwMode="auto">
              <a:xfrm>
                <a:off x="459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4" name="Line 4166"/>
              <p:cNvSpPr>
                <a:spLocks noChangeShapeType="1"/>
              </p:cNvSpPr>
              <p:nvPr/>
            </p:nvSpPr>
            <p:spPr bwMode="auto">
              <a:xfrm>
                <a:off x="461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5" name="Line 4167"/>
              <p:cNvSpPr>
                <a:spLocks noChangeShapeType="1"/>
              </p:cNvSpPr>
              <p:nvPr/>
            </p:nvSpPr>
            <p:spPr bwMode="auto">
              <a:xfrm>
                <a:off x="462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6" name="Line 4168"/>
              <p:cNvSpPr>
                <a:spLocks noChangeShapeType="1"/>
              </p:cNvSpPr>
              <p:nvPr/>
            </p:nvSpPr>
            <p:spPr bwMode="auto">
              <a:xfrm>
                <a:off x="464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7" name="Line 4169"/>
              <p:cNvSpPr>
                <a:spLocks noChangeShapeType="1"/>
              </p:cNvSpPr>
              <p:nvPr/>
            </p:nvSpPr>
            <p:spPr bwMode="auto">
              <a:xfrm>
                <a:off x="465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8" name="Line 4170"/>
              <p:cNvSpPr>
                <a:spLocks noChangeShapeType="1"/>
              </p:cNvSpPr>
              <p:nvPr/>
            </p:nvSpPr>
            <p:spPr bwMode="auto">
              <a:xfrm>
                <a:off x="467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9" name="Line 4171"/>
              <p:cNvSpPr>
                <a:spLocks noChangeShapeType="1"/>
              </p:cNvSpPr>
              <p:nvPr/>
            </p:nvSpPr>
            <p:spPr bwMode="auto">
              <a:xfrm>
                <a:off x="468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0" name="Line 4172"/>
              <p:cNvSpPr>
                <a:spLocks noChangeShapeType="1"/>
              </p:cNvSpPr>
              <p:nvPr/>
            </p:nvSpPr>
            <p:spPr bwMode="auto">
              <a:xfrm>
                <a:off x="470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1" name="Line 4173"/>
              <p:cNvSpPr>
                <a:spLocks noChangeShapeType="1"/>
              </p:cNvSpPr>
              <p:nvPr/>
            </p:nvSpPr>
            <p:spPr bwMode="auto">
              <a:xfrm>
                <a:off x="4720"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2" name="Line 4174"/>
              <p:cNvSpPr>
                <a:spLocks noChangeShapeType="1"/>
              </p:cNvSpPr>
              <p:nvPr/>
            </p:nvSpPr>
            <p:spPr bwMode="auto">
              <a:xfrm>
                <a:off x="473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3" name="Line 4175"/>
              <p:cNvSpPr>
                <a:spLocks noChangeShapeType="1"/>
              </p:cNvSpPr>
              <p:nvPr/>
            </p:nvSpPr>
            <p:spPr bwMode="auto">
              <a:xfrm>
                <a:off x="475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4" name="Line 4176"/>
              <p:cNvSpPr>
                <a:spLocks noChangeShapeType="1"/>
              </p:cNvSpPr>
              <p:nvPr/>
            </p:nvSpPr>
            <p:spPr bwMode="auto">
              <a:xfrm>
                <a:off x="476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5" name="Line 4177"/>
              <p:cNvSpPr>
                <a:spLocks noChangeShapeType="1"/>
              </p:cNvSpPr>
              <p:nvPr/>
            </p:nvSpPr>
            <p:spPr bwMode="auto">
              <a:xfrm>
                <a:off x="4781"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6" name="Line 4178"/>
              <p:cNvSpPr>
                <a:spLocks noChangeShapeType="1"/>
              </p:cNvSpPr>
              <p:nvPr/>
            </p:nvSpPr>
            <p:spPr bwMode="auto">
              <a:xfrm>
                <a:off x="4796"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7" name="Line 4179"/>
              <p:cNvSpPr>
                <a:spLocks noChangeShapeType="1"/>
              </p:cNvSpPr>
              <p:nvPr/>
            </p:nvSpPr>
            <p:spPr bwMode="auto">
              <a:xfrm>
                <a:off x="481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8" name="Line 4180"/>
              <p:cNvSpPr>
                <a:spLocks noChangeShapeType="1"/>
              </p:cNvSpPr>
              <p:nvPr/>
            </p:nvSpPr>
            <p:spPr bwMode="auto">
              <a:xfrm>
                <a:off x="482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9" name="Line 4181"/>
              <p:cNvSpPr>
                <a:spLocks noChangeShapeType="1"/>
              </p:cNvSpPr>
              <p:nvPr/>
            </p:nvSpPr>
            <p:spPr bwMode="auto">
              <a:xfrm>
                <a:off x="484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0" name="Line 4182"/>
              <p:cNvSpPr>
                <a:spLocks noChangeShapeType="1"/>
              </p:cNvSpPr>
              <p:nvPr/>
            </p:nvSpPr>
            <p:spPr bwMode="auto">
              <a:xfrm>
                <a:off x="485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1" name="Line 4183"/>
              <p:cNvSpPr>
                <a:spLocks noChangeShapeType="1"/>
              </p:cNvSpPr>
              <p:nvPr/>
            </p:nvSpPr>
            <p:spPr bwMode="auto">
              <a:xfrm>
                <a:off x="487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2" name="Line 4184"/>
              <p:cNvSpPr>
                <a:spLocks noChangeShapeType="1"/>
              </p:cNvSpPr>
              <p:nvPr/>
            </p:nvSpPr>
            <p:spPr bwMode="auto">
              <a:xfrm>
                <a:off x="488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3" name="Line 4185"/>
              <p:cNvSpPr>
                <a:spLocks noChangeShapeType="1"/>
              </p:cNvSpPr>
              <p:nvPr/>
            </p:nvSpPr>
            <p:spPr bwMode="auto">
              <a:xfrm>
                <a:off x="490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4" name="Line 4186"/>
              <p:cNvSpPr>
                <a:spLocks noChangeShapeType="1"/>
              </p:cNvSpPr>
              <p:nvPr/>
            </p:nvSpPr>
            <p:spPr bwMode="auto">
              <a:xfrm>
                <a:off x="491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5" name="Line 4187"/>
              <p:cNvSpPr>
                <a:spLocks noChangeShapeType="1"/>
              </p:cNvSpPr>
              <p:nvPr/>
            </p:nvSpPr>
            <p:spPr bwMode="auto">
              <a:xfrm>
                <a:off x="493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6" name="Line 4188"/>
              <p:cNvSpPr>
                <a:spLocks noChangeShapeType="1"/>
              </p:cNvSpPr>
              <p:nvPr/>
            </p:nvSpPr>
            <p:spPr bwMode="auto">
              <a:xfrm>
                <a:off x="4949"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7" name="Line 4189"/>
              <p:cNvSpPr>
                <a:spLocks noChangeShapeType="1"/>
              </p:cNvSpPr>
              <p:nvPr/>
            </p:nvSpPr>
            <p:spPr bwMode="auto">
              <a:xfrm>
                <a:off x="4964"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8" name="Line 4190"/>
              <p:cNvSpPr>
                <a:spLocks noChangeShapeType="1"/>
              </p:cNvSpPr>
              <p:nvPr/>
            </p:nvSpPr>
            <p:spPr bwMode="auto">
              <a:xfrm>
                <a:off x="497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9" name="Line 4191"/>
              <p:cNvSpPr>
                <a:spLocks noChangeShapeType="1"/>
              </p:cNvSpPr>
              <p:nvPr/>
            </p:nvSpPr>
            <p:spPr bwMode="auto">
              <a:xfrm>
                <a:off x="499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0" name="Line 4192"/>
              <p:cNvSpPr>
                <a:spLocks noChangeShapeType="1"/>
              </p:cNvSpPr>
              <p:nvPr/>
            </p:nvSpPr>
            <p:spPr bwMode="auto">
              <a:xfrm>
                <a:off x="500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1" name="Line 4193"/>
              <p:cNvSpPr>
                <a:spLocks noChangeShapeType="1"/>
              </p:cNvSpPr>
              <p:nvPr/>
            </p:nvSpPr>
            <p:spPr bwMode="auto">
              <a:xfrm>
                <a:off x="502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2" name="Line 4194"/>
              <p:cNvSpPr>
                <a:spLocks noChangeShapeType="1"/>
              </p:cNvSpPr>
              <p:nvPr/>
            </p:nvSpPr>
            <p:spPr bwMode="auto">
              <a:xfrm>
                <a:off x="504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3" name="Line 4195"/>
              <p:cNvSpPr>
                <a:spLocks noChangeShapeType="1"/>
              </p:cNvSpPr>
              <p:nvPr/>
            </p:nvSpPr>
            <p:spPr bwMode="auto">
              <a:xfrm>
                <a:off x="505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4" name="Line 4196"/>
              <p:cNvSpPr>
                <a:spLocks noChangeShapeType="1"/>
              </p:cNvSpPr>
              <p:nvPr/>
            </p:nvSpPr>
            <p:spPr bwMode="auto">
              <a:xfrm>
                <a:off x="5071"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5" name="Line 4197"/>
              <p:cNvSpPr>
                <a:spLocks noChangeShapeType="1"/>
              </p:cNvSpPr>
              <p:nvPr/>
            </p:nvSpPr>
            <p:spPr bwMode="auto">
              <a:xfrm>
                <a:off x="508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6" name="Line 4198"/>
              <p:cNvSpPr>
                <a:spLocks noChangeShapeType="1"/>
              </p:cNvSpPr>
              <p:nvPr/>
            </p:nvSpPr>
            <p:spPr bwMode="auto">
              <a:xfrm>
                <a:off x="510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7" name="Line 4199"/>
              <p:cNvSpPr>
                <a:spLocks noChangeShapeType="1"/>
              </p:cNvSpPr>
              <p:nvPr/>
            </p:nvSpPr>
            <p:spPr bwMode="auto">
              <a:xfrm>
                <a:off x="5117"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8" name="Line 4200"/>
              <p:cNvSpPr>
                <a:spLocks noChangeShapeType="1"/>
              </p:cNvSpPr>
              <p:nvPr/>
            </p:nvSpPr>
            <p:spPr bwMode="auto">
              <a:xfrm>
                <a:off x="5132"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9" name="Line 4201"/>
              <p:cNvSpPr>
                <a:spLocks noChangeShapeType="1"/>
              </p:cNvSpPr>
              <p:nvPr/>
            </p:nvSpPr>
            <p:spPr bwMode="auto">
              <a:xfrm>
                <a:off x="5147"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0" name="Line 4202"/>
              <p:cNvSpPr>
                <a:spLocks noChangeShapeType="1"/>
              </p:cNvSpPr>
              <p:nvPr/>
            </p:nvSpPr>
            <p:spPr bwMode="auto">
              <a:xfrm>
                <a:off x="516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1" name="Line 4203"/>
              <p:cNvSpPr>
                <a:spLocks noChangeShapeType="1"/>
              </p:cNvSpPr>
              <p:nvPr/>
            </p:nvSpPr>
            <p:spPr bwMode="auto">
              <a:xfrm>
                <a:off x="517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2" name="Line 4204"/>
              <p:cNvSpPr>
                <a:spLocks noChangeShapeType="1"/>
              </p:cNvSpPr>
              <p:nvPr/>
            </p:nvSpPr>
            <p:spPr bwMode="auto">
              <a:xfrm>
                <a:off x="519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3" name="Line 4205"/>
              <p:cNvSpPr>
                <a:spLocks noChangeShapeType="1"/>
              </p:cNvSpPr>
              <p:nvPr/>
            </p:nvSpPr>
            <p:spPr bwMode="auto">
              <a:xfrm>
                <a:off x="520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4" name="Line 4206"/>
              <p:cNvSpPr>
                <a:spLocks noChangeShapeType="1"/>
              </p:cNvSpPr>
              <p:nvPr/>
            </p:nvSpPr>
            <p:spPr bwMode="auto">
              <a:xfrm>
                <a:off x="522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5" name="Line 4207"/>
              <p:cNvSpPr>
                <a:spLocks noChangeShapeType="1"/>
              </p:cNvSpPr>
              <p:nvPr/>
            </p:nvSpPr>
            <p:spPr bwMode="auto">
              <a:xfrm>
                <a:off x="523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6" name="Line 4208"/>
              <p:cNvSpPr>
                <a:spLocks noChangeShapeType="1"/>
              </p:cNvSpPr>
              <p:nvPr/>
            </p:nvSpPr>
            <p:spPr bwMode="auto">
              <a:xfrm>
                <a:off x="525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7" name="Line 4209"/>
              <p:cNvSpPr>
                <a:spLocks noChangeShapeType="1"/>
              </p:cNvSpPr>
              <p:nvPr/>
            </p:nvSpPr>
            <p:spPr bwMode="auto">
              <a:xfrm>
                <a:off x="526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8" name="Line 4210"/>
              <p:cNvSpPr>
                <a:spLocks noChangeShapeType="1"/>
              </p:cNvSpPr>
              <p:nvPr/>
            </p:nvSpPr>
            <p:spPr bwMode="auto">
              <a:xfrm>
                <a:off x="528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9" name="Line 4211"/>
              <p:cNvSpPr>
                <a:spLocks noChangeShapeType="1"/>
              </p:cNvSpPr>
              <p:nvPr/>
            </p:nvSpPr>
            <p:spPr bwMode="auto">
              <a:xfrm>
                <a:off x="5300"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0" name="Line 4212"/>
              <p:cNvSpPr>
                <a:spLocks noChangeShapeType="1"/>
              </p:cNvSpPr>
              <p:nvPr/>
            </p:nvSpPr>
            <p:spPr bwMode="auto">
              <a:xfrm>
                <a:off x="531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1" name="Line 4213"/>
              <p:cNvSpPr>
                <a:spLocks noChangeShapeType="1"/>
              </p:cNvSpPr>
              <p:nvPr/>
            </p:nvSpPr>
            <p:spPr bwMode="auto">
              <a:xfrm>
                <a:off x="533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2" name="Line 4214"/>
              <p:cNvSpPr>
                <a:spLocks noChangeShapeType="1"/>
              </p:cNvSpPr>
              <p:nvPr/>
            </p:nvSpPr>
            <p:spPr bwMode="auto">
              <a:xfrm>
                <a:off x="534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3" name="Line 4215"/>
              <p:cNvSpPr>
                <a:spLocks noChangeShapeType="1"/>
              </p:cNvSpPr>
              <p:nvPr/>
            </p:nvSpPr>
            <p:spPr bwMode="auto">
              <a:xfrm>
                <a:off x="536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4" name="Line 4216"/>
              <p:cNvSpPr>
                <a:spLocks noChangeShapeType="1"/>
              </p:cNvSpPr>
              <p:nvPr/>
            </p:nvSpPr>
            <p:spPr bwMode="auto">
              <a:xfrm>
                <a:off x="537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5" name="Line 4217"/>
              <p:cNvSpPr>
                <a:spLocks noChangeShapeType="1"/>
              </p:cNvSpPr>
              <p:nvPr/>
            </p:nvSpPr>
            <p:spPr bwMode="auto">
              <a:xfrm>
                <a:off x="539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6" name="Line 4218"/>
              <p:cNvSpPr>
                <a:spLocks noChangeShapeType="1"/>
              </p:cNvSpPr>
              <p:nvPr/>
            </p:nvSpPr>
            <p:spPr bwMode="auto">
              <a:xfrm>
                <a:off x="540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7" name="Line 4219"/>
              <p:cNvSpPr>
                <a:spLocks noChangeShapeType="1"/>
              </p:cNvSpPr>
              <p:nvPr/>
            </p:nvSpPr>
            <p:spPr bwMode="auto">
              <a:xfrm>
                <a:off x="542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8" name="Line 4220"/>
              <p:cNvSpPr>
                <a:spLocks noChangeShapeType="1"/>
              </p:cNvSpPr>
              <p:nvPr/>
            </p:nvSpPr>
            <p:spPr bwMode="auto">
              <a:xfrm>
                <a:off x="543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9" name="Line 4221"/>
              <p:cNvSpPr>
                <a:spLocks noChangeShapeType="1"/>
              </p:cNvSpPr>
              <p:nvPr/>
            </p:nvSpPr>
            <p:spPr bwMode="auto">
              <a:xfrm>
                <a:off x="545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0" name="Line 4222"/>
              <p:cNvSpPr>
                <a:spLocks noChangeShapeType="1"/>
              </p:cNvSpPr>
              <p:nvPr/>
            </p:nvSpPr>
            <p:spPr bwMode="auto">
              <a:xfrm>
                <a:off x="5468"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1" name="Line 4223"/>
              <p:cNvSpPr>
                <a:spLocks noChangeShapeType="1"/>
              </p:cNvSpPr>
              <p:nvPr/>
            </p:nvSpPr>
            <p:spPr bwMode="auto">
              <a:xfrm>
                <a:off x="548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2" name="Line 4224"/>
              <p:cNvSpPr>
                <a:spLocks noChangeShapeType="1"/>
              </p:cNvSpPr>
              <p:nvPr/>
            </p:nvSpPr>
            <p:spPr bwMode="auto">
              <a:xfrm>
                <a:off x="5498"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3" name="Line 4225"/>
              <p:cNvSpPr>
                <a:spLocks noChangeShapeType="1"/>
              </p:cNvSpPr>
              <p:nvPr/>
            </p:nvSpPr>
            <p:spPr bwMode="auto">
              <a:xfrm>
                <a:off x="551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4" name="Line 4226"/>
              <p:cNvSpPr>
                <a:spLocks noChangeShapeType="1"/>
              </p:cNvSpPr>
              <p:nvPr/>
            </p:nvSpPr>
            <p:spPr bwMode="auto">
              <a:xfrm>
                <a:off x="5529"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5" name="Line 4227"/>
              <p:cNvSpPr>
                <a:spLocks noChangeShapeType="1"/>
              </p:cNvSpPr>
              <p:nvPr/>
            </p:nvSpPr>
            <p:spPr bwMode="auto">
              <a:xfrm>
                <a:off x="5544"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6" name="Line 4228"/>
              <p:cNvSpPr>
                <a:spLocks noChangeShapeType="1"/>
              </p:cNvSpPr>
              <p:nvPr/>
            </p:nvSpPr>
            <p:spPr bwMode="auto">
              <a:xfrm>
                <a:off x="555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7" name="Line 4229"/>
              <p:cNvSpPr>
                <a:spLocks noChangeShapeType="1"/>
              </p:cNvSpPr>
              <p:nvPr/>
            </p:nvSpPr>
            <p:spPr bwMode="auto">
              <a:xfrm>
                <a:off x="4048" y="3539"/>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8" name="Line 4230"/>
              <p:cNvSpPr>
                <a:spLocks noChangeShapeType="1"/>
              </p:cNvSpPr>
              <p:nvPr/>
            </p:nvSpPr>
            <p:spPr bwMode="auto">
              <a:xfrm>
                <a:off x="4048" y="2363"/>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9" name="Line 4231"/>
              <p:cNvSpPr>
                <a:spLocks noChangeShapeType="1"/>
              </p:cNvSpPr>
              <p:nvPr/>
            </p:nvSpPr>
            <p:spPr bwMode="auto">
              <a:xfrm flipV="1">
                <a:off x="4048"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0" name="Line 4232"/>
              <p:cNvSpPr>
                <a:spLocks noChangeShapeType="1"/>
              </p:cNvSpPr>
              <p:nvPr/>
            </p:nvSpPr>
            <p:spPr bwMode="auto">
              <a:xfrm flipV="1">
                <a:off x="5561"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1" name="Line 4233"/>
              <p:cNvSpPr>
                <a:spLocks noChangeShapeType="1"/>
              </p:cNvSpPr>
              <p:nvPr/>
            </p:nvSpPr>
            <p:spPr bwMode="auto">
              <a:xfrm>
                <a:off x="4048" y="3539"/>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2" name="Line 4234"/>
              <p:cNvSpPr>
                <a:spLocks noChangeShapeType="1"/>
              </p:cNvSpPr>
              <p:nvPr/>
            </p:nvSpPr>
            <p:spPr bwMode="auto">
              <a:xfrm flipV="1">
                <a:off x="4048"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3" name="Line 4235"/>
              <p:cNvSpPr>
                <a:spLocks noChangeShapeType="1"/>
              </p:cNvSpPr>
              <p:nvPr/>
            </p:nvSpPr>
            <p:spPr bwMode="auto">
              <a:xfrm flipV="1">
                <a:off x="4336"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4" name="Line 4236"/>
              <p:cNvSpPr>
                <a:spLocks noChangeShapeType="1"/>
              </p:cNvSpPr>
              <p:nvPr/>
            </p:nvSpPr>
            <p:spPr bwMode="auto">
              <a:xfrm>
                <a:off x="4336"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5" name="Freeform 4237"/>
              <p:cNvSpPr>
                <a:spLocks/>
              </p:cNvSpPr>
              <p:nvPr/>
            </p:nvSpPr>
            <p:spPr bwMode="auto">
              <a:xfrm>
                <a:off x="4294" y="3566"/>
                <a:ext cx="38" cy="58"/>
              </a:xfrm>
              <a:custGeom>
                <a:avLst/>
                <a:gdLst>
                  <a:gd name="T0" fmla="*/ 39 w 76"/>
                  <a:gd name="T1" fmla="*/ 0 h 117"/>
                  <a:gd name="T2" fmla="*/ 53 w 76"/>
                  <a:gd name="T3" fmla="*/ 2 h 117"/>
                  <a:gd name="T4" fmla="*/ 64 w 76"/>
                  <a:gd name="T5" fmla="*/ 9 h 117"/>
                  <a:gd name="T6" fmla="*/ 72 w 76"/>
                  <a:gd name="T7" fmla="*/ 20 h 117"/>
                  <a:gd name="T8" fmla="*/ 74 w 76"/>
                  <a:gd name="T9" fmla="*/ 32 h 117"/>
                  <a:gd name="T10" fmla="*/ 73 w 76"/>
                  <a:gd name="T11" fmla="*/ 39 h 117"/>
                  <a:gd name="T12" fmla="*/ 71 w 76"/>
                  <a:gd name="T13" fmla="*/ 46 h 117"/>
                  <a:gd name="T14" fmla="*/ 68 w 76"/>
                  <a:gd name="T15" fmla="*/ 52 h 117"/>
                  <a:gd name="T16" fmla="*/ 63 w 76"/>
                  <a:gd name="T17" fmla="*/ 60 h 117"/>
                  <a:gd name="T18" fmla="*/ 54 w 76"/>
                  <a:gd name="T19" fmla="*/ 69 h 117"/>
                  <a:gd name="T20" fmla="*/ 42 w 76"/>
                  <a:gd name="T21" fmla="*/ 80 h 117"/>
                  <a:gd name="T22" fmla="*/ 36 w 76"/>
                  <a:gd name="T23" fmla="*/ 85 h 117"/>
                  <a:gd name="T24" fmla="*/ 32 w 76"/>
                  <a:gd name="T25" fmla="*/ 89 h 117"/>
                  <a:gd name="T26" fmla="*/ 28 w 76"/>
                  <a:gd name="T27" fmla="*/ 92 h 117"/>
                  <a:gd name="T28" fmla="*/ 25 w 76"/>
                  <a:gd name="T29" fmla="*/ 95 h 117"/>
                  <a:gd name="T30" fmla="*/ 22 w 76"/>
                  <a:gd name="T31" fmla="*/ 98 h 117"/>
                  <a:gd name="T32" fmla="*/ 20 w 76"/>
                  <a:gd name="T33" fmla="*/ 101 h 117"/>
                  <a:gd name="T34" fmla="*/ 76 w 76"/>
                  <a:gd name="T35" fmla="*/ 101 h 117"/>
                  <a:gd name="T36" fmla="*/ 76 w 76"/>
                  <a:gd name="T37" fmla="*/ 117 h 117"/>
                  <a:gd name="T38" fmla="*/ 0 w 76"/>
                  <a:gd name="T39" fmla="*/ 117 h 117"/>
                  <a:gd name="T40" fmla="*/ 0 w 76"/>
                  <a:gd name="T41" fmla="*/ 111 h 117"/>
                  <a:gd name="T42" fmla="*/ 1 w 76"/>
                  <a:gd name="T43" fmla="*/ 107 h 117"/>
                  <a:gd name="T44" fmla="*/ 4 w 76"/>
                  <a:gd name="T45" fmla="*/ 98 h 117"/>
                  <a:gd name="T46" fmla="*/ 10 w 76"/>
                  <a:gd name="T47" fmla="*/ 90 h 117"/>
                  <a:gd name="T48" fmla="*/ 17 w 76"/>
                  <a:gd name="T49" fmla="*/ 82 h 117"/>
                  <a:gd name="T50" fmla="*/ 28 w 76"/>
                  <a:gd name="T51" fmla="*/ 73 h 117"/>
                  <a:gd name="T52" fmla="*/ 39 w 76"/>
                  <a:gd name="T53" fmla="*/ 63 h 117"/>
                  <a:gd name="T54" fmla="*/ 48 w 76"/>
                  <a:gd name="T55" fmla="*/ 56 h 117"/>
                  <a:gd name="T56" fmla="*/ 53 w 76"/>
                  <a:gd name="T57" fmla="*/ 49 h 117"/>
                  <a:gd name="T58" fmla="*/ 57 w 76"/>
                  <a:gd name="T59" fmla="*/ 43 h 117"/>
                  <a:gd name="T60" fmla="*/ 59 w 76"/>
                  <a:gd name="T61" fmla="*/ 38 h 117"/>
                  <a:gd name="T62" fmla="*/ 59 w 76"/>
                  <a:gd name="T63" fmla="*/ 32 h 117"/>
                  <a:gd name="T64" fmla="*/ 59 w 76"/>
                  <a:gd name="T65" fmla="*/ 28 h 117"/>
                  <a:gd name="T66" fmla="*/ 57 w 76"/>
                  <a:gd name="T67" fmla="*/ 23 h 117"/>
                  <a:gd name="T68" fmla="*/ 53 w 76"/>
                  <a:gd name="T69" fmla="*/ 19 h 117"/>
                  <a:gd name="T70" fmla="*/ 49 w 76"/>
                  <a:gd name="T71" fmla="*/ 15 h 117"/>
                  <a:gd name="T72" fmla="*/ 44 w 76"/>
                  <a:gd name="T73" fmla="*/ 14 h 117"/>
                  <a:gd name="T74" fmla="*/ 39 w 76"/>
                  <a:gd name="T75" fmla="*/ 13 h 117"/>
                  <a:gd name="T76" fmla="*/ 32 w 76"/>
                  <a:gd name="T77" fmla="*/ 14 h 117"/>
                  <a:gd name="T78" fmla="*/ 26 w 76"/>
                  <a:gd name="T79" fmla="*/ 15 h 117"/>
                  <a:gd name="T80" fmla="*/ 22 w 76"/>
                  <a:gd name="T81" fmla="*/ 19 h 117"/>
                  <a:gd name="T82" fmla="*/ 20 w 76"/>
                  <a:gd name="T83" fmla="*/ 23 h 117"/>
                  <a:gd name="T84" fmla="*/ 17 w 76"/>
                  <a:gd name="T85" fmla="*/ 28 h 117"/>
                  <a:gd name="T86" fmla="*/ 16 w 76"/>
                  <a:gd name="T87" fmla="*/ 34 h 117"/>
                  <a:gd name="T88" fmla="*/ 1 w 76"/>
                  <a:gd name="T89" fmla="*/ 32 h 117"/>
                  <a:gd name="T90" fmla="*/ 5 w 76"/>
                  <a:gd name="T91" fmla="*/ 19 h 117"/>
                  <a:gd name="T92" fmla="*/ 12 w 76"/>
                  <a:gd name="T93" fmla="*/ 9 h 117"/>
                  <a:gd name="T94" fmla="*/ 24 w 76"/>
                  <a:gd name="T95" fmla="*/ 2 h 117"/>
                  <a:gd name="T96" fmla="*/ 39 w 76"/>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117">
                    <a:moveTo>
                      <a:pt x="39" y="0"/>
                    </a:moveTo>
                    <a:lnTo>
                      <a:pt x="53" y="2"/>
                    </a:lnTo>
                    <a:lnTo>
                      <a:pt x="64" y="9"/>
                    </a:lnTo>
                    <a:lnTo>
                      <a:pt x="72" y="20"/>
                    </a:lnTo>
                    <a:lnTo>
                      <a:pt x="74" y="32"/>
                    </a:lnTo>
                    <a:lnTo>
                      <a:pt x="73" y="39"/>
                    </a:lnTo>
                    <a:lnTo>
                      <a:pt x="71" y="46"/>
                    </a:lnTo>
                    <a:lnTo>
                      <a:pt x="68" y="52"/>
                    </a:lnTo>
                    <a:lnTo>
                      <a:pt x="63" y="60"/>
                    </a:lnTo>
                    <a:lnTo>
                      <a:pt x="54" y="69"/>
                    </a:lnTo>
                    <a:lnTo>
                      <a:pt x="42" y="80"/>
                    </a:lnTo>
                    <a:lnTo>
                      <a:pt x="36" y="85"/>
                    </a:lnTo>
                    <a:lnTo>
                      <a:pt x="32" y="89"/>
                    </a:lnTo>
                    <a:lnTo>
                      <a:pt x="28" y="92"/>
                    </a:lnTo>
                    <a:lnTo>
                      <a:pt x="25" y="95"/>
                    </a:lnTo>
                    <a:lnTo>
                      <a:pt x="22" y="98"/>
                    </a:lnTo>
                    <a:lnTo>
                      <a:pt x="20" y="101"/>
                    </a:lnTo>
                    <a:lnTo>
                      <a:pt x="76" y="101"/>
                    </a:lnTo>
                    <a:lnTo>
                      <a:pt x="76" y="117"/>
                    </a:lnTo>
                    <a:lnTo>
                      <a:pt x="0" y="117"/>
                    </a:lnTo>
                    <a:lnTo>
                      <a:pt x="0" y="111"/>
                    </a:lnTo>
                    <a:lnTo>
                      <a:pt x="1" y="107"/>
                    </a:lnTo>
                    <a:lnTo>
                      <a:pt x="4" y="98"/>
                    </a:lnTo>
                    <a:lnTo>
                      <a:pt x="10" y="90"/>
                    </a:lnTo>
                    <a:lnTo>
                      <a:pt x="17" y="82"/>
                    </a:lnTo>
                    <a:lnTo>
                      <a:pt x="28" y="73"/>
                    </a:lnTo>
                    <a:lnTo>
                      <a:pt x="39" y="63"/>
                    </a:lnTo>
                    <a:lnTo>
                      <a:pt x="48" y="56"/>
                    </a:lnTo>
                    <a:lnTo>
                      <a:pt x="53" y="49"/>
                    </a:lnTo>
                    <a:lnTo>
                      <a:pt x="57" y="43"/>
                    </a:lnTo>
                    <a:lnTo>
                      <a:pt x="59" y="38"/>
                    </a:lnTo>
                    <a:lnTo>
                      <a:pt x="59" y="32"/>
                    </a:lnTo>
                    <a:lnTo>
                      <a:pt x="59" y="28"/>
                    </a:lnTo>
                    <a:lnTo>
                      <a:pt x="57" y="23"/>
                    </a:lnTo>
                    <a:lnTo>
                      <a:pt x="53" y="19"/>
                    </a:lnTo>
                    <a:lnTo>
                      <a:pt x="49" y="15"/>
                    </a:lnTo>
                    <a:lnTo>
                      <a:pt x="44" y="14"/>
                    </a:lnTo>
                    <a:lnTo>
                      <a:pt x="39" y="13"/>
                    </a:lnTo>
                    <a:lnTo>
                      <a:pt x="32" y="14"/>
                    </a:lnTo>
                    <a:lnTo>
                      <a:pt x="26" y="15"/>
                    </a:lnTo>
                    <a:lnTo>
                      <a:pt x="22" y="19"/>
                    </a:lnTo>
                    <a:lnTo>
                      <a:pt x="20" y="23"/>
                    </a:lnTo>
                    <a:lnTo>
                      <a:pt x="17" y="28"/>
                    </a:lnTo>
                    <a:lnTo>
                      <a:pt x="16" y="34"/>
                    </a:lnTo>
                    <a:lnTo>
                      <a:pt x="1" y="32"/>
                    </a:lnTo>
                    <a:lnTo>
                      <a:pt x="5" y="19"/>
                    </a:lnTo>
                    <a:lnTo>
                      <a:pt x="12" y="9"/>
                    </a:lnTo>
                    <a:lnTo>
                      <a:pt x="24"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6" name="Freeform 4238"/>
              <p:cNvSpPr>
                <a:spLocks noEditPoints="1"/>
              </p:cNvSpPr>
              <p:nvPr/>
            </p:nvSpPr>
            <p:spPr bwMode="auto">
              <a:xfrm>
                <a:off x="4340" y="3566"/>
                <a:ext cx="38" cy="59"/>
              </a:xfrm>
              <a:custGeom>
                <a:avLst/>
                <a:gdLst>
                  <a:gd name="T0" fmla="*/ 38 w 76"/>
                  <a:gd name="T1" fmla="*/ 13 h 118"/>
                  <a:gd name="T2" fmla="*/ 34 w 76"/>
                  <a:gd name="T3" fmla="*/ 14 h 118"/>
                  <a:gd name="T4" fmla="*/ 29 w 76"/>
                  <a:gd name="T5" fmla="*/ 15 h 118"/>
                  <a:gd name="T6" fmla="*/ 26 w 76"/>
                  <a:gd name="T7" fmla="*/ 18 h 118"/>
                  <a:gd name="T8" fmla="*/ 22 w 76"/>
                  <a:gd name="T9" fmla="*/ 21 h 118"/>
                  <a:gd name="T10" fmla="*/ 18 w 76"/>
                  <a:gd name="T11" fmla="*/ 30 h 118"/>
                  <a:gd name="T12" fmla="*/ 16 w 76"/>
                  <a:gd name="T13" fmla="*/ 43 h 118"/>
                  <a:gd name="T14" fmla="*/ 16 w 76"/>
                  <a:gd name="T15" fmla="*/ 59 h 118"/>
                  <a:gd name="T16" fmla="*/ 16 w 76"/>
                  <a:gd name="T17" fmla="*/ 76 h 118"/>
                  <a:gd name="T18" fmla="*/ 18 w 76"/>
                  <a:gd name="T19" fmla="*/ 88 h 118"/>
                  <a:gd name="T20" fmla="*/ 22 w 76"/>
                  <a:gd name="T21" fmla="*/ 97 h 118"/>
                  <a:gd name="T22" fmla="*/ 26 w 76"/>
                  <a:gd name="T23" fmla="*/ 100 h 118"/>
                  <a:gd name="T24" fmla="*/ 29 w 76"/>
                  <a:gd name="T25" fmla="*/ 102 h 118"/>
                  <a:gd name="T26" fmla="*/ 34 w 76"/>
                  <a:gd name="T27" fmla="*/ 105 h 118"/>
                  <a:gd name="T28" fmla="*/ 38 w 76"/>
                  <a:gd name="T29" fmla="*/ 105 h 118"/>
                  <a:gd name="T30" fmla="*/ 43 w 76"/>
                  <a:gd name="T31" fmla="*/ 105 h 118"/>
                  <a:gd name="T32" fmla="*/ 47 w 76"/>
                  <a:gd name="T33" fmla="*/ 102 h 118"/>
                  <a:gd name="T34" fmla="*/ 52 w 76"/>
                  <a:gd name="T35" fmla="*/ 100 h 118"/>
                  <a:gd name="T36" fmla="*/ 55 w 76"/>
                  <a:gd name="T37" fmla="*/ 97 h 118"/>
                  <a:gd name="T38" fmla="*/ 58 w 76"/>
                  <a:gd name="T39" fmla="*/ 88 h 118"/>
                  <a:gd name="T40" fmla="*/ 60 w 76"/>
                  <a:gd name="T41" fmla="*/ 76 h 118"/>
                  <a:gd name="T42" fmla="*/ 62 w 76"/>
                  <a:gd name="T43" fmla="*/ 59 h 118"/>
                  <a:gd name="T44" fmla="*/ 60 w 76"/>
                  <a:gd name="T45" fmla="*/ 43 h 118"/>
                  <a:gd name="T46" fmla="*/ 58 w 76"/>
                  <a:gd name="T47" fmla="*/ 31 h 118"/>
                  <a:gd name="T48" fmla="*/ 55 w 76"/>
                  <a:gd name="T49" fmla="*/ 22 h 118"/>
                  <a:gd name="T50" fmla="*/ 52 w 76"/>
                  <a:gd name="T51" fmla="*/ 19 h 118"/>
                  <a:gd name="T52" fmla="*/ 47 w 76"/>
                  <a:gd name="T53" fmla="*/ 15 h 118"/>
                  <a:gd name="T54" fmla="*/ 43 w 76"/>
                  <a:gd name="T55" fmla="*/ 14 h 118"/>
                  <a:gd name="T56" fmla="*/ 38 w 76"/>
                  <a:gd name="T57" fmla="*/ 13 h 118"/>
                  <a:gd name="T58" fmla="*/ 38 w 76"/>
                  <a:gd name="T59" fmla="*/ 0 h 118"/>
                  <a:gd name="T60" fmla="*/ 45 w 76"/>
                  <a:gd name="T61" fmla="*/ 1 h 118"/>
                  <a:gd name="T62" fmla="*/ 50 w 76"/>
                  <a:gd name="T63" fmla="*/ 2 h 118"/>
                  <a:gd name="T64" fmla="*/ 55 w 76"/>
                  <a:gd name="T65" fmla="*/ 3 h 118"/>
                  <a:gd name="T66" fmla="*/ 60 w 76"/>
                  <a:gd name="T67" fmla="*/ 7 h 118"/>
                  <a:gd name="T68" fmla="*/ 64 w 76"/>
                  <a:gd name="T69" fmla="*/ 10 h 118"/>
                  <a:gd name="T70" fmla="*/ 67 w 76"/>
                  <a:gd name="T71" fmla="*/ 14 h 118"/>
                  <a:gd name="T72" fmla="*/ 69 w 76"/>
                  <a:gd name="T73" fmla="*/ 20 h 118"/>
                  <a:gd name="T74" fmla="*/ 72 w 76"/>
                  <a:gd name="T75" fmla="*/ 25 h 118"/>
                  <a:gd name="T76" fmla="*/ 74 w 76"/>
                  <a:gd name="T77" fmla="*/ 32 h 118"/>
                  <a:gd name="T78" fmla="*/ 76 w 76"/>
                  <a:gd name="T79" fmla="*/ 43 h 118"/>
                  <a:gd name="T80" fmla="*/ 76 w 76"/>
                  <a:gd name="T81" fmla="*/ 59 h 118"/>
                  <a:gd name="T82" fmla="*/ 75 w 76"/>
                  <a:gd name="T83" fmla="*/ 78 h 118"/>
                  <a:gd name="T84" fmla="*/ 73 w 76"/>
                  <a:gd name="T85" fmla="*/ 92 h 118"/>
                  <a:gd name="T86" fmla="*/ 67 w 76"/>
                  <a:gd name="T87" fmla="*/ 104 h 118"/>
                  <a:gd name="T88" fmla="*/ 59 w 76"/>
                  <a:gd name="T89" fmla="*/ 113 h 118"/>
                  <a:gd name="T90" fmla="*/ 50 w 76"/>
                  <a:gd name="T91" fmla="*/ 117 h 118"/>
                  <a:gd name="T92" fmla="*/ 38 w 76"/>
                  <a:gd name="T93" fmla="*/ 118 h 118"/>
                  <a:gd name="T94" fmla="*/ 28 w 76"/>
                  <a:gd name="T95" fmla="*/ 117 h 118"/>
                  <a:gd name="T96" fmla="*/ 19 w 76"/>
                  <a:gd name="T97" fmla="*/ 114 h 118"/>
                  <a:gd name="T98" fmla="*/ 11 w 76"/>
                  <a:gd name="T99" fmla="*/ 107 h 118"/>
                  <a:gd name="T100" fmla="*/ 6 w 76"/>
                  <a:gd name="T101" fmla="*/ 96 h 118"/>
                  <a:gd name="T102" fmla="*/ 1 w 76"/>
                  <a:gd name="T103" fmla="*/ 79 h 118"/>
                  <a:gd name="T104" fmla="*/ 0 w 76"/>
                  <a:gd name="T105" fmla="*/ 59 h 118"/>
                  <a:gd name="T106" fmla="*/ 1 w 76"/>
                  <a:gd name="T107" fmla="*/ 41 h 118"/>
                  <a:gd name="T108" fmla="*/ 5 w 76"/>
                  <a:gd name="T109" fmla="*/ 25 h 118"/>
                  <a:gd name="T110" fmla="*/ 10 w 76"/>
                  <a:gd name="T111" fmla="*/ 14 h 118"/>
                  <a:gd name="T112" fmla="*/ 17 w 76"/>
                  <a:gd name="T113" fmla="*/ 7 h 118"/>
                  <a:gd name="T114" fmla="*/ 27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5"/>
                    </a:lnTo>
                    <a:lnTo>
                      <a:pt x="26" y="18"/>
                    </a:lnTo>
                    <a:lnTo>
                      <a:pt x="22" y="21"/>
                    </a:lnTo>
                    <a:lnTo>
                      <a:pt x="18" y="30"/>
                    </a:lnTo>
                    <a:lnTo>
                      <a:pt x="16" y="43"/>
                    </a:lnTo>
                    <a:lnTo>
                      <a:pt x="16" y="59"/>
                    </a:lnTo>
                    <a:lnTo>
                      <a:pt x="16" y="76"/>
                    </a:lnTo>
                    <a:lnTo>
                      <a:pt x="18" y="88"/>
                    </a:lnTo>
                    <a:lnTo>
                      <a:pt x="22" y="97"/>
                    </a:lnTo>
                    <a:lnTo>
                      <a:pt x="26" y="100"/>
                    </a:lnTo>
                    <a:lnTo>
                      <a:pt x="29" y="102"/>
                    </a:lnTo>
                    <a:lnTo>
                      <a:pt x="34" y="105"/>
                    </a:lnTo>
                    <a:lnTo>
                      <a:pt x="38" y="105"/>
                    </a:lnTo>
                    <a:lnTo>
                      <a:pt x="43" y="105"/>
                    </a:lnTo>
                    <a:lnTo>
                      <a:pt x="47" y="102"/>
                    </a:lnTo>
                    <a:lnTo>
                      <a:pt x="52" y="100"/>
                    </a:lnTo>
                    <a:lnTo>
                      <a:pt x="55" y="97"/>
                    </a:lnTo>
                    <a:lnTo>
                      <a:pt x="58" y="88"/>
                    </a:lnTo>
                    <a:lnTo>
                      <a:pt x="60" y="76"/>
                    </a:lnTo>
                    <a:lnTo>
                      <a:pt x="62" y="59"/>
                    </a:lnTo>
                    <a:lnTo>
                      <a:pt x="60" y="43"/>
                    </a:lnTo>
                    <a:lnTo>
                      <a:pt x="58" y="31"/>
                    </a:lnTo>
                    <a:lnTo>
                      <a:pt x="55" y="22"/>
                    </a:lnTo>
                    <a:lnTo>
                      <a:pt x="52" y="19"/>
                    </a:lnTo>
                    <a:lnTo>
                      <a:pt x="47" y="15"/>
                    </a:lnTo>
                    <a:lnTo>
                      <a:pt x="43" y="14"/>
                    </a:lnTo>
                    <a:lnTo>
                      <a:pt x="38" y="13"/>
                    </a:lnTo>
                    <a:close/>
                    <a:moveTo>
                      <a:pt x="38" y="0"/>
                    </a:moveTo>
                    <a:lnTo>
                      <a:pt x="45" y="1"/>
                    </a:lnTo>
                    <a:lnTo>
                      <a:pt x="50" y="2"/>
                    </a:lnTo>
                    <a:lnTo>
                      <a:pt x="55" y="3"/>
                    </a:lnTo>
                    <a:lnTo>
                      <a:pt x="60" y="7"/>
                    </a:lnTo>
                    <a:lnTo>
                      <a:pt x="64" y="10"/>
                    </a:lnTo>
                    <a:lnTo>
                      <a:pt x="67" y="14"/>
                    </a:lnTo>
                    <a:lnTo>
                      <a:pt x="69" y="20"/>
                    </a:lnTo>
                    <a:lnTo>
                      <a:pt x="72" y="25"/>
                    </a:lnTo>
                    <a:lnTo>
                      <a:pt x="74" y="32"/>
                    </a:lnTo>
                    <a:lnTo>
                      <a:pt x="76" y="43"/>
                    </a:lnTo>
                    <a:lnTo>
                      <a:pt x="76" y="59"/>
                    </a:lnTo>
                    <a:lnTo>
                      <a:pt x="75" y="78"/>
                    </a:lnTo>
                    <a:lnTo>
                      <a:pt x="73" y="92"/>
                    </a:lnTo>
                    <a:lnTo>
                      <a:pt x="67" y="104"/>
                    </a:lnTo>
                    <a:lnTo>
                      <a:pt x="59" y="113"/>
                    </a:lnTo>
                    <a:lnTo>
                      <a:pt x="50" y="117"/>
                    </a:lnTo>
                    <a:lnTo>
                      <a:pt x="38" y="118"/>
                    </a:lnTo>
                    <a:lnTo>
                      <a:pt x="28" y="117"/>
                    </a:lnTo>
                    <a:lnTo>
                      <a:pt x="19" y="114"/>
                    </a:lnTo>
                    <a:lnTo>
                      <a:pt x="11" y="107"/>
                    </a:lnTo>
                    <a:lnTo>
                      <a:pt x="6" y="96"/>
                    </a:lnTo>
                    <a:lnTo>
                      <a:pt x="1" y="79"/>
                    </a:lnTo>
                    <a:lnTo>
                      <a:pt x="0" y="59"/>
                    </a:lnTo>
                    <a:lnTo>
                      <a:pt x="1" y="41"/>
                    </a:lnTo>
                    <a:lnTo>
                      <a:pt x="5" y="25"/>
                    </a:lnTo>
                    <a:lnTo>
                      <a:pt x="10" y="14"/>
                    </a:lnTo>
                    <a:lnTo>
                      <a:pt x="17" y="7"/>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 name="Line 4239"/>
              <p:cNvSpPr>
                <a:spLocks noChangeShapeType="1"/>
              </p:cNvSpPr>
              <p:nvPr/>
            </p:nvSpPr>
            <p:spPr bwMode="auto">
              <a:xfrm flipV="1">
                <a:off x="4640"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8" name="Line 4240"/>
              <p:cNvSpPr>
                <a:spLocks noChangeShapeType="1"/>
              </p:cNvSpPr>
              <p:nvPr/>
            </p:nvSpPr>
            <p:spPr bwMode="auto">
              <a:xfrm>
                <a:off x="4640"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9" name="Freeform 4241"/>
              <p:cNvSpPr>
                <a:spLocks noEditPoints="1"/>
              </p:cNvSpPr>
              <p:nvPr/>
            </p:nvSpPr>
            <p:spPr bwMode="auto">
              <a:xfrm>
                <a:off x="4596" y="3567"/>
                <a:ext cx="41" cy="57"/>
              </a:xfrm>
              <a:custGeom>
                <a:avLst/>
                <a:gdLst>
                  <a:gd name="T0" fmla="*/ 52 w 81"/>
                  <a:gd name="T1" fmla="*/ 29 h 115"/>
                  <a:gd name="T2" fmla="*/ 19 w 81"/>
                  <a:gd name="T3" fmla="*/ 73 h 115"/>
                  <a:gd name="T4" fmla="*/ 52 w 81"/>
                  <a:gd name="T5" fmla="*/ 73 h 115"/>
                  <a:gd name="T6" fmla="*/ 52 w 81"/>
                  <a:gd name="T7" fmla="*/ 29 h 115"/>
                  <a:gd name="T8" fmla="*/ 55 w 81"/>
                  <a:gd name="T9" fmla="*/ 0 h 115"/>
                  <a:gd name="T10" fmla="*/ 68 w 81"/>
                  <a:gd name="T11" fmla="*/ 0 h 115"/>
                  <a:gd name="T12" fmla="*/ 68 w 81"/>
                  <a:gd name="T13" fmla="*/ 73 h 115"/>
                  <a:gd name="T14" fmla="*/ 81 w 81"/>
                  <a:gd name="T15" fmla="*/ 73 h 115"/>
                  <a:gd name="T16" fmla="*/ 81 w 81"/>
                  <a:gd name="T17" fmla="*/ 88 h 115"/>
                  <a:gd name="T18" fmla="*/ 68 w 81"/>
                  <a:gd name="T19" fmla="*/ 88 h 115"/>
                  <a:gd name="T20" fmla="*/ 68 w 81"/>
                  <a:gd name="T21" fmla="*/ 115 h 115"/>
                  <a:gd name="T22" fmla="*/ 52 w 81"/>
                  <a:gd name="T23" fmla="*/ 115 h 115"/>
                  <a:gd name="T24" fmla="*/ 52 w 81"/>
                  <a:gd name="T25" fmla="*/ 88 h 115"/>
                  <a:gd name="T26" fmla="*/ 0 w 81"/>
                  <a:gd name="T27" fmla="*/ 88 h 115"/>
                  <a:gd name="T28" fmla="*/ 0 w 81"/>
                  <a:gd name="T29" fmla="*/ 73 h 115"/>
                  <a:gd name="T30" fmla="*/ 55 w 81"/>
                  <a:gd name="T3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15">
                    <a:moveTo>
                      <a:pt x="52" y="29"/>
                    </a:moveTo>
                    <a:lnTo>
                      <a:pt x="19" y="73"/>
                    </a:lnTo>
                    <a:lnTo>
                      <a:pt x="52" y="73"/>
                    </a:lnTo>
                    <a:lnTo>
                      <a:pt x="52" y="29"/>
                    </a:lnTo>
                    <a:close/>
                    <a:moveTo>
                      <a:pt x="55" y="0"/>
                    </a:moveTo>
                    <a:lnTo>
                      <a:pt x="68" y="0"/>
                    </a:lnTo>
                    <a:lnTo>
                      <a:pt x="68" y="73"/>
                    </a:lnTo>
                    <a:lnTo>
                      <a:pt x="81" y="73"/>
                    </a:lnTo>
                    <a:lnTo>
                      <a:pt x="81" y="88"/>
                    </a:lnTo>
                    <a:lnTo>
                      <a:pt x="68" y="88"/>
                    </a:lnTo>
                    <a:lnTo>
                      <a:pt x="68" y="115"/>
                    </a:lnTo>
                    <a:lnTo>
                      <a:pt x="52" y="115"/>
                    </a:lnTo>
                    <a:lnTo>
                      <a:pt x="52" y="88"/>
                    </a:lnTo>
                    <a:lnTo>
                      <a:pt x="0" y="88"/>
                    </a:lnTo>
                    <a:lnTo>
                      <a:pt x="0" y="73"/>
                    </a:lnTo>
                    <a:lnTo>
                      <a:pt x="5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0" name="Freeform 4242"/>
              <p:cNvSpPr>
                <a:spLocks noEditPoints="1"/>
              </p:cNvSpPr>
              <p:nvPr/>
            </p:nvSpPr>
            <p:spPr bwMode="auto">
              <a:xfrm>
                <a:off x="4643" y="3566"/>
                <a:ext cx="39" cy="59"/>
              </a:xfrm>
              <a:custGeom>
                <a:avLst/>
                <a:gdLst>
                  <a:gd name="T0" fmla="*/ 38 w 77"/>
                  <a:gd name="T1" fmla="*/ 13 h 118"/>
                  <a:gd name="T2" fmla="*/ 34 w 77"/>
                  <a:gd name="T3" fmla="*/ 14 h 118"/>
                  <a:gd name="T4" fmla="*/ 31 w 77"/>
                  <a:gd name="T5" fmla="*/ 15 h 118"/>
                  <a:gd name="T6" fmla="*/ 26 w 77"/>
                  <a:gd name="T7" fmla="*/ 18 h 118"/>
                  <a:gd name="T8" fmla="*/ 23 w 77"/>
                  <a:gd name="T9" fmla="*/ 21 h 118"/>
                  <a:gd name="T10" fmla="*/ 19 w 77"/>
                  <a:gd name="T11" fmla="*/ 30 h 118"/>
                  <a:gd name="T12" fmla="*/ 17 w 77"/>
                  <a:gd name="T13" fmla="*/ 43 h 118"/>
                  <a:gd name="T14" fmla="*/ 16 w 77"/>
                  <a:gd name="T15" fmla="*/ 59 h 118"/>
                  <a:gd name="T16" fmla="*/ 17 w 77"/>
                  <a:gd name="T17" fmla="*/ 76 h 118"/>
                  <a:gd name="T18" fmla="*/ 19 w 77"/>
                  <a:gd name="T19" fmla="*/ 88 h 118"/>
                  <a:gd name="T20" fmla="*/ 23 w 77"/>
                  <a:gd name="T21" fmla="*/ 97 h 118"/>
                  <a:gd name="T22" fmla="*/ 26 w 77"/>
                  <a:gd name="T23" fmla="*/ 100 h 118"/>
                  <a:gd name="T24" fmla="*/ 31 w 77"/>
                  <a:gd name="T25" fmla="*/ 102 h 118"/>
                  <a:gd name="T26" fmla="*/ 34 w 77"/>
                  <a:gd name="T27" fmla="*/ 105 h 118"/>
                  <a:gd name="T28" fmla="*/ 40 w 77"/>
                  <a:gd name="T29" fmla="*/ 105 h 118"/>
                  <a:gd name="T30" fmla="*/ 44 w 77"/>
                  <a:gd name="T31" fmla="*/ 105 h 118"/>
                  <a:gd name="T32" fmla="*/ 48 w 77"/>
                  <a:gd name="T33" fmla="*/ 102 h 118"/>
                  <a:gd name="T34" fmla="*/ 52 w 77"/>
                  <a:gd name="T35" fmla="*/ 100 h 118"/>
                  <a:gd name="T36" fmla="*/ 55 w 77"/>
                  <a:gd name="T37" fmla="*/ 97 h 118"/>
                  <a:gd name="T38" fmla="*/ 59 w 77"/>
                  <a:gd name="T39" fmla="*/ 88 h 118"/>
                  <a:gd name="T40" fmla="*/ 61 w 77"/>
                  <a:gd name="T41" fmla="*/ 76 h 118"/>
                  <a:gd name="T42" fmla="*/ 62 w 77"/>
                  <a:gd name="T43" fmla="*/ 59 h 118"/>
                  <a:gd name="T44" fmla="*/ 61 w 77"/>
                  <a:gd name="T45" fmla="*/ 43 h 118"/>
                  <a:gd name="T46" fmla="*/ 60 w 77"/>
                  <a:gd name="T47" fmla="*/ 31 h 118"/>
                  <a:gd name="T48" fmla="*/ 55 w 77"/>
                  <a:gd name="T49" fmla="*/ 22 h 118"/>
                  <a:gd name="T50" fmla="*/ 52 w 77"/>
                  <a:gd name="T51" fmla="*/ 19 h 118"/>
                  <a:gd name="T52" fmla="*/ 48 w 77"/>
                  <a:gd name="T53" fmla="*/ 15 h 118"/>
                  <a:gd name="T54" fmla="*/ 44 w 77"/>
                  <a:gd name="T55" fmla="*/ 14 h 118"/>
                  <a:gd name="T56" fmla="*/ 38 w 77"/>
                  <a:gd name="T57" fmla="*/ 13 h 118"/>
                  <a:gd name="T58" fmla="*/ 40 w 77"/>
                  <a:gd name="T59" fmla="*/ 0 h 118"/>
                  <a:gd name="T60" fmla="*/ 45 w 77"/>
                  <a:gd name="T61" fmla="*/ 1 h 118"/>
                  <a:gd name="T62" fmla="*/ 51 w 77"/>
                  <a:gd name="T63" fmla="*/ 2 h 118"/>
                  <a:gd name="T64" fmla="*/ 56 w 77"/>
                  <a:gd name="T65" fmla="*/ 3 h 118"/>
                  <a:gd name="T66" fmla="*/ 61 w 77"/>
                  <a:gd name="T67" fmla="*/ 7 h 118"/>
                  <a:gd name="T68" fmla="*/ 64 w 77"/>
                  <a:gd name="T69" fmla="*/ 10 h 118"/>
                  <a:gd name="T70" fmla="*/ 67 w 77"/>
                  <a:gd name="T71" fmla="*/ 14 h 118"/>
                  <a:gd name="T72" fmla="*/ 71 w 77"/>
                  <a:gd name="T73" fmla="*/ 20 h 118"/>
                  <a:gd name="T74" fmla="*/ 73 w 77"/>
                  <a:gd name="T75" fmla="*/ 25 h 118"/>
                  <a:gd name="T76" fmla="*/ 74 w 77"/>
                  <a:gd name="T77" fmla="*/ 32 h 118"/>
                  <a:gd name="T78" fmla="*/ 76 w 77"/>
                  <a:gd name="T79" fmla="*/ 43 h 118"/>
                  <a:gd name="T80" fmla="*/ 77 w 77"/>
                  <a:gd name="T81" fmla="*/ 59 h 118"/>
                  <a:gd name="T82" fmla="*/ 76 w 77"/>
                  <a:gd name="T83" fmla="*/ 78 h 118"/>
                  <a:gd name="T84" fmla="*/ 73 w 77"/>
                  <a:gd name="T85" fmla="*/ 92 h 118"/>
                  <a:gd name="T86" fmla="*/ 67 w 77"/>
                  <a:gd name="T87" fmla="*/ 104 h 118"/>
                  <a:gd name="T88" fmla="*/ 61 w 77"/>
                  <a:gd name="T89" fmla="*/ 113 h 118"/>
                  <a:gd name="T90" fmla="*/ 51 w 77"/>
                  <a:gd name="T91" fmla="*/ 117 h 118"/>
                  <a:gd name="T92" fmla="*/ 40 w 77"/>
                  <a:gd name="T93" fmla="*/ 118 h 118"/>
                  <a:gd name="T94" fmla="*/ 28 w 77"/>
                  <a:gd name="T95" fmla="*/ 117 h 118"/>
                  <a:gd name="T96" fmla="*/ 19 w 77"/>
                  <a:gd name="T97" fmla="*/ 114 h 118"/>
                  <a:gd name="T98" fmla="*/ 13 w 77"/>
                  <a:gd name="T99" fmla="*/ 107 h 118"/>
                  <a:gd name="T100" fmla="*/ 6 w 77"/>
                  <a:gd name="T101" fmla="*/ 96 h 118"/>
                  <a:gd name="T102" fmla="*/ 3 w 77"/>
                  <a:gd name="T103" fmla="*/ 79 h 118"/>
                  <a:gd name="T104" fmla="*/ 0 w 77"/>
                  <a:gd name="T105" fmla="*/ 59 h 118"/>
                  <a:gd name="T106" fmla="*/ 2 w 77"/>
                  <a:gd name="T107" fmla="*/ 41 h 118"/>
                  <a:gd name="T108" fmla="*/ 5 w 77"/>
                  <a:gd name="T109" fmla="*/ 25 h 118"/>
                  <a:gd name="T110" fmla="*/ 11 w 77"/>
                  <a:gd name="T111" fmla="*/ 14 h 118"/>
                  <a:gd name="T112" fmla="*/ 18 w 77"/>
                  <a:gd name="T113" fmla="*/ 7 h 118"/>
                  <a:gd name="T114" fmla="*/ 27 w 77"/>
                  <a:gd name="T115" fmla="*/ 2 h 118"/>
                  <a:gd name="T116" fmla="*/ 40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8" y="13"/>
                    </a:moveTo>
                    <a:lnTo>
                      <a:pt x="34" y="14"/>
                    </a:lnTo>
                    <a:lnTo>
                      <a:pt x="31" y="15"/>
                    </a:lnTo>
                    <a:lnTo>
                      <a:pt x="26" y="18"/>
                    </a:lnTo>
                    <a:lnTo>
                      <a:pt x="23" y="21"/>
                    </a:lnTo>
                    <a:lnTo>
                      <a:pt x="19" y="30"/>
                    </a:lnTo>
                    <a:lnTo>
                      <a:pt x="17" y="43"/>
                    </a:lnTo>
                    <a:lnTo>
                      <a:pt x="16" y="59"/>
                    </a:lnTo>
                    <a:lnTo>
                      <a:pt x="17" y="76"/>
                    </a:lnTo>
                    <a:lnTo>
                      <a:pt x="19" y="88"/>
                    </a:lnTo>
                    <a:lnTo>
                      <a:pt x="23" y="97"/>
                    </a:lnTo>
                    <a:lnTo>
                      <a:pt x="26" y="100"/>
                    </a:lnTo>
                    <a:lnTo>
                      <a:pt x="31" y="102"/>
                    </a:lnTo>
                    <a:lnTo>
                      <a:pt x="34" y="105"/>
                    </a:lnTo>
                    <a:lnTo>
                      <a:pt x="40" y="105"/>
                    </a:lnTo>
                    <a:lnTo>
                      <a:pt x="44" y="105"/>
                    </a:lnTo>
                    <a:lnTo>
                      <a:pt x="48" y="102"/>
                    </a:lnTo>
                    <a:lnTo>
                      <a:pt x="52" y="100"/>
                    </a:lnTo>
                    <a:lnTo>
                      <a:pt x="55" y="97"/>
                    </a:lnTo>
                    <a:lnTo>
                      <a:pt x="59" y="88"/>
                    </a:lnTo>
                    <a:lnTo>
                      <a:pt x="61" y="76"/>
                    </a:lnTo>
                    <a:lnTo>
                      <a:pt x="62" y="59"/>
                    </a:lnTo>
                    <a:lnTo>
                      <a:pt x="61" y="43"/>
                    </a:lnTo>
                    <a:lnTo>
                      <a:pt x="60" y="31"/>
                    </a:lnTo>
                    <a:lnTo>
                      <a:pt x="55" y="22"/>
                    </a:lnTo>
                    <a:lnTo>
                      <a:pt x="52" y="19"/>
                    </a:lnTo>
                    <a:lnTo>
                      <a:pt x="48" y="15"/>
                    </a:lnTo>
                    <a:lnTo>
                      <a:pt x="44" y="14"/>
                    </a:lnTo>
                    <a:lnTo>
                      <a:pt x="38" y="13"/>
                    </a:lnTo>
                    <a:close/>
                    <a:moveTo>
                      <a:pt x="40" y="0"/>
                    </a:moveTo>
                    <a:lnTo>
                      <a:pt x="45" y="1"/>
                    </a:lnTo>
                    <a:lnTo>
                      <a:pt x="51" y="2"/>
                    </a:lnTo>
                    <a:lnTo>
                      <a:pt x="56" y="3"/>
                    </a:lnTo>
                    <a:lnTo>
                      <a:pt x="61" y="7"/>
                    </a:lnTo>
                    <a:lnTo>
                      <a:pt x="64" y="10"/>
                    </a:lnTo>
                    <a:lnTo>
                      <a:pt x="67" y="14"/>
                    </a:lnTo>
                    <a:lnTo>
                      <a:pt x="71" y="20"/>
                    </a:lnTo>
                    <a:lnTo>
                      <a:pt x="73" y="25"/>
                    </a:lnTo>
                    <a:lnTo>
                      <a:pt x="74" y="32"/>
                    </a:lnTo>
                    <a:lnTo>
                      <a:pt x="76" y="43"/>
                    </a:lnTo>
                    <a:lnTo>
                      <a:pt x="77" y="59"/>
                    </a:lnTo>
                    <a:lnTo>
                      <a:pt x="76" y="78"/>
                    </a:lnTo>
                    <a:lnTo>
                      <a:pt x="73" y="92"/>
                    </a:lnTo>
                    <a:lnTo>
                      <a:pt x="67" y="104"/>
                    </a:lnTo>
                    <a:lnTo>
                      <a:pt x="61" y="113"/>
                    </a:lnTo>
                    <a:lnTo>
                      <a:pt x="51" y="117"/>
                    </a:lnTo>
                    <a:lnTo>
                      <a:pt x="40" y="118"/>
                    </a:lnTo>
                    <a:lnTo>
                      <a:pt x="28" y="117"/>
                    </a:lnTo>
                    <a:lnTo>
                      <a:pt x="19" y="114"/>
                    </a:lnTo>
                    <a:lnTo>
                      <a:pt x="13" y="107"/>
                    </a:lnTo>
                    <a:lnTo>
                      <a:pt x="6" y="96"/>
                    </a:lnTo>
                    <a:lnTo>
                      <a:pt x="3" y="79"/>
                    </a:lnTo>
                    <a:lnTo>
                      <a:pt x="0" y="59"/>
                    </a:lnTo>
                    <a:lnTo>
                      <a:pt x="2" y="41"/>
                    </a:lnTo>
                    <a:lnTo>
                      <a:pt x="5" y="25"/>
                    </a:lnTo>
                    <a:lnTo>
                      <a:pt x="11" y="14"/>
                    </a:lnTo>
                    <a:lnTo>
                      <a:pt x="18" y="7"/>
                    </a:lnTo>
                    <a:lnTo>
                      <a:pt x="27" y="2"/>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1" name="Line 4243"/>
              <p:cNvSpPr>
                <a:spLocks noChangeShapeType="1"/>
              </p:cNvSpPr>
              <p:nvPr/>
            </p:nvSpPr>
            <p:spPr bwMode="auto">
              <a:xfrm flipV="1">
                <a:off x="4944"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2" name="Line 4244"/>
              <p:cNvSpPr>
                <a:spLocks noChangeShapeType="1"/>
              </p:cNvSpPr>
              <p:nvPr/>
            </p:nvSpPr>
            <p:spPr bwMode="auto">
              <a:xfrm>
                <a:off x="4944"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3" name="Freeform 4245"/>
              <p:cNvSpPr>
                <a:spLocks noEditPoints="1"/>
              </p:cNvSpPr>
              <p:nvPr/>
            </p:nvSpPr>
            <p:spPr bwMode="auto">
              <a:xfrm>
                <a:off x="4902" y="3566"/>
                <a:ext cx="39" cy="59"/>
              </a:xfrm>
              <a:custGeom>
                <a:avLst/>
                <a:gdLst>
                  <a:gd name="T0" fmla="*/ 33 w 78"/>
                  <a:gd name="T1" fmla="*/ 54 h 118"/>
                  <a:gd name="T2" fmla="*/ 23 w 78"/>
                  <a:gd name="T3" fmla="*/ 61 h 118"/>
                  <a:gd name="T4" fmla="*/ 17 w 78"/>
                  <a:gd name="T5" fmla="*/ 69 h 118"/>
                  <a:gd name="T6" fmla="*/ 15 w 78"/>
                  <a:gd name="T7" fmla="*/ 78 h 118"/>
                  <a:gd name="T8" fmla="*/ 18 w 78"/>
                  <a:gd name="T9" fmla="*/ 91 h 118"/>
                  <a:gd name="T10" fmla="*/ 24 w 78"/>
                  <a:gd name="T11" fmla="*/ 99 h 118"/>
                  <a:gd name="T12" fmla="*/ 32 w 78"/>
                  <a:gd name="T13" fmla="*/ 104 h 118"/>
                  <a:gd name="T14" fmla="*/ 41 w 78"/>
                  <a:gd name="T15" fmla="*/ 105 h 118"/>
                  <a:gd name="T16" fmla="*/ 49 w 78"/>
                  <a:gd name="T17" fmla="*/ 104 h 118"/>
                  <a:gd name="T18" fmla="*/ 56 w 78"/>
                  <a:gd name="T19" fmla="*/ 98 h 118"/>
                  <a:gd name="T20" fmla="*/ 63 w 78"/>
                  <a:gd name="T21" fmla="*/ 79 h 118"/>
                  <a:gd name="T22" fmla="*/ 56 w 78"/>
                  <a:gd name="T23" fmla="*/ 61 h 118"/>
                  <a:gd name="T24" fmla="*/ 49 w 78"/>
                  <a:gd name="T25" fmla="*/ 56 h 118"/>
                  <a:gd name="T26" fmla="*/ 39 w 78"/>
                  <a:gd name="T27" fmla="*/ 54 h 118"/>
                  <a:gd name="T28" fmla="*/ 55 w 78"/>
                  <a:gd name="T29" fmla="*/ 2 h 118"/>
                  <a:gd name="T30" fmla="*/ 73 w 78"/>
                  <a:gd name="T31" fmla="*/ 18 h 118"/>
                  <a:gd name="T32" fmla="*/ 61 w 78"/>
                  <a:gd name="T33" fmla="*/ 32 h 118"/>
                  <a:gd name="T34" fmla="*/ 58 w 78"/>
                  <a:gd name="T35" fmla="*/ 23 h 118"/>
                  <a:gd name="T36" fmla="*/ 52 w 78"/>
                  <a:gd name="T37" fmla="*/ 17 h 118"/>
                  <a:gd name="T38" fmla="*/ 42 w 78"/>
                  <a:gd name="T39" fmla="*/ 13 h 118"/>
                  <a:gd name="T40" fmla="*/ 29 w 78"/>
                  <a:gd name="T41" fmla="*/ 17 h 118"/>
                  <a:gd name="T42" fmla="*/ 23 w 78"/>
                  <a:gd name="T43" fmla="*/ 24 h 118"/>
                  <a:gd name="T44" fmla="*/ 16 w 78"/>
                  <a:gd name="T45" fmla="*/ 41 h 118"/>
                  <a:gd name="T46" fmla="*/ 19 w 78"/>
                  <a:gd name="T47" fmla="*/ 51 h 118"/>
                  <a:gd name="T48" fmla="*/ 28 w 78"/>
                  <a:gd name="T49" fmla="*/ 44 h 118"/>
                  <a:gd name="T50" fmla="*/ 38 w 78"/>
                  <a:gd name="T51" fmla="*/ 41 h 118"/>
                  <a:gd name="T52" fmla="*/ 57 w 78"/>
                  <a:gd name="T53" fmla="*/ 43 h 118"/>
                  <a:gd name="T54" fmla="*/ 75 w 78"/>
                  <a:gd name="T55" fmla="*/ 63 h 118"/>
                  <a:gd name="T56" fmla="*/ 77 w 78"/>
                  <a:gd name="T57" fmla="*/ 89 h 118"/>
                  <a:gd name="T58" fmla="*/ 70 w 78"/>
                  <a:gd name="T59" fmla="*/ 105 h 118"/>
                  <a:gd name="T60" fmla="*/ 61 w 78"/>
                  <a:gd name="T61" fmla="*/ 114 h 118"/>
                  <a:gd name="T62" fmla="*/ 42 w 78"/>
                  <a:gd name="T63" fmla="*/ 118 h 118"/>
                  <a:gd name="T64" fmla="*/ 20 w 78"/>
                  <a:gd name="T65" fmla="*/ 113 h 118"/>
                  <a:gd name="T66" fmla="*/ 5 w 78"/>
                  <a:gd name="T67" fmla="*/ 95 h 118"/>
                  <a:gd name="T68" fmla="*/ 0 w 78"/>
                  <a:gd name="T69" fmla="*/ 62 h 118"/>
                  <a:gd name="T70" fmla="*/ 6 w 78"/>
                  <a:gd name="T71" fmla="*/ 25 h 118"/>
                  <a:gd name="T72" fmla="*/ 22 w 78"/>
                  <a:gd name="T73" fmla="*/ 5 h 118"/>
                  <a:gd name="T74" fmla="*/ 43 w 78"/>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8">
                    <a:moveTo>
                      <a:pt x="39" y="54"/>
                    </a:moveTo>
                    <a:lnTo>
                      <a:pt x="33" y="54"/>
                    </a:lnTo>
                    <a:lnTo>
                      <a:pt x="27" y="57"/>
                    </a:lnTo>
                    <a:lnTo>
                      <a:pt x="23" y="61"/>
                    </a:lnTo>
                    <a:lnTo>
                      <a:pt x="19" y="65"/>
                    </a:lnTo>
                    <a:lnTo>
                      <a:pt x="17" y="69"/>
                    </a:lnTo>
                    <a:lnTo>
                      <a:pt x="16" y="73"/>
                    </a:lnTo>
                    <a:lnTo>
                      <a:pt x="15" y="78"/>
                    </a:lnTo>
                    <a:lnTo>
                      <a:pt x="16" y="86"/>
                    </a:lnTo>
                    <a:lnTo>
                      <a:pt x="18" y="91"/>
                    </a:lnTo>
                    <a:lnTo>
                      <a:pt x="22" y="96"/>
                    </a:lnTo>
                    <a:lnTo>
                      <a:pt x="24" y="99"/>
                    </a:lnTo>
                    <a:lnTo>
                      <a:pt x="27" y="101"/>
                    </a:lnTo>
                    <a:lnTo>
                      <a:pt x="32" y="104"/>
                    </a:lnTo>
                    <a:lnTo>
                      <a:pt x="35" y="105"/>
                    </a:lnTo>
                    <a:lnTo>
                      <a:pt x="41" y="105"/>
                    </a:lnTo>
                    <a:lnTo>
                      <a:pt x="45" y="105"/>
                    </a:lnTo>
                    <a:lnTo>
                      <a:pt x="49" y="104"/>
                    </a:lnTo>
                    <a:lnTo>
                      <a:pt x="53" y="101"/>
                    </a:lnTo>
                    <a:lnTo>
                      <a:pt x="56" y="98"/>
                    </a:lnTo>
                    <a:lnTo>
                      <a:pt x="62" y="90"/>
                    </a:lnTo>
                    <a:lnTo>
                      <a:pt x="63" y="79"/>
                    </a:lnTo>
                    <a:lnTo>
                      <a:pt x="62" y="69"/>
                    </a:lnTo>
                    <a:lnTo>
                      <a:pt x="56" y="61"/>
                    </a:lnTo>
                    <a:lnTo>
                      <a:pt x="53" y="58"/>
                    </a:lnTo>
                    <a:lnTo>
                      <a:pt x="49" y="56"/>
                    </a:lnTo>
                    <a:lnTo>
                      <a:pt x="45" y="54"/>
                    </a:lnTo>
                    <a:lnTo>
                      <a:pt x="39" y="54"/>
                    </a:lnTo>
                    <a:close/>
                    <a:moveTo>
                      <a:pt x="43" y="0"/>
                    </a:moveTo>
                    <a:lnTo>
                      <a:pt x="55" y="2"/>
                    </a:lnTo>
                    <a:lnTo>
                      <a:pt x="66" y="8"/>
                    </a:lnTo>
                    <a:lnTo>
                      <a:pt x="73" y="18"/>
                    </a:lnTo>
                    <a:lnTo>
                      <a:pt x="76" y="30"/>
                    </a:lnTo>
                    <a:lnTo>
                      <a:pt x="61" y="32"/>
                    </a:lnTo>
                    <a:lnTo>
                      <a:pt x="59" y="27"/>
                    </a:lnTo>
                    <a:lnTo>
                      <a:pt x="58" y="23"/>
                    </a:lnTo>
                    <a:lnTo>
                      <a:pt x="56" y="20"/>
                    </a:lnTo>
                    <a:lnTo>
                      <a:pt x="52" y="17"/>
                    </a:lnTo>
                    <a:lnTo>
                      <a:pt x="47" y="14"/>
                    </a:lnTo>
                    <a:lnTo>
                      <a:pt x="42" y="13"/>
                    </a:lnTo>
                    <a:lnTo>
                      <a:pt x="35" y="14"/>
                    </a:lnTo>
                    <a:lnTo>
                      <a:pt x="29" y="17"/>
                    </a:lnTo>
                    <a:lnTo>
                      <a:pt x="25" y="21"/>
                    </a:lnTo>
                    <a:lnTo>
                      <a:pt x="23" y="24"/>
                    </a:lnTo>
                    <a:lnTo>
                      <a:pt x="19" y="30"/>
                    </a:lnTo>
                    <a:lnTo>
                      <a:pt x="16" y="41"/>
                    </a:lnTo>
                    <a:lnTo>
                      <a:pt x="15" y="56"/>
                    </a:lnTo>
                    <a:lnTo>
                      <a:pt x="19" y="51"/>
                    </a:lnTo>
                    <a:lnTo>
                      <a:pt x="24" y="48"/>
                    </a:lnTo>
                    <a:lnTo>
                      <a:pt x="28" y="44"/>
                    </a:lnTo>
                    <a:lnTo>
                      <a:pt x="33" y="42"/>
                    </a:lnTo>
                    <a:lnTo>
                      <a:pt x="38" y="41"/>
                    </a:lnTo>
                    <a:lnTo>
                      <a:pt x="44" y="41"/>
                    </a:lnTo>
                    <a:lnTo>
                      <a:pt x="57" y="43"/>
                    </a:lnTo>
                    <a:lnTo>
                      <a:pt x="68" y="51"/>
                    </a:lnTo>
                    <a:lnTo>
                      <a:pt x="75" y="63"/>
                    </a:lnTo>
                    <a:lnTo>
                      <a:pt x="78" y="79"/>
                    </a:lnTo>
                    <a:lnTo>
                      <a:pt x="77" y="89"/>
                    </a:lnTo>
                    <a:lnTo>
                      <a:pt x="73" y="99"/>
                    </a:lnTo>
                    <a:lnTo>
                      <a:pt x="70" y="105"/>
                    </a:lnTo>
                    <a:lnTo>
                      <a:pt x="65" y="110"/>
                    </a:lnTo>
                    <a:lnTo>
                      <a:pt x="61" y="114"/>
                    </a:lnTo>
                    <a:lnTo>
                      <a:pt x="52" y="117"/>
                    </a:lnTo>
                    <a:lnTo>
                      <a:pt x="42" y="118"/>
                    </a:lnTo>
                    <a:lnTo>
                      <a:pt x="29" y="117"/>
                    </a:lnTo>
                    <a:lnTo>
                      <a:pt x="20" y="113"/>
                    </a:lnTo>
                    <a:lnTo>
                      <a:pt x="11" y="106"/>
                    </a:lnTo>
                    <a:lnTo>
                      <a:pt x="5" y="95"/>
                    </a:lnTo>
                    <a:lnTo>
                      <a:pt x="1" y="80"/>
                    </a:lnTo>
                    <a:lnTo>
                      <a:pt x="0" y="62"/>
                    </a:lnTo>
                    <a:lnTo>
                      <a:pt x="1" y="42"/>
                    </a:lnTo>
                    <a:lnTo>
                      <a:pt x="6" y="25"/>
                    </a:lnTo>
                    <a:lnTo>
                      <a:pt x="13" y="13"/>
                    </a:lnTo>
                    <a:lnTo>
                      <a:pt x="22" y="5"/>
                    </a:lnTo>
                    <a:lnTo>
                      <a:pt x="32"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4" name="Freeform 4246"/>
              <p:cNvSpPr>
                <a:spLocks noEditPoints="1"/>
              </p:cNvSpPr>
              <p:nvPr/>
            </p:nvSpPr>
            <p:spPr bwMode="auto">
              <a:xfrm>
                <a:off x="4947" y="3566"/>
                <a:ext cx="38" cy="59"/>
              </a:xfrm>
              <a:custGeom>
                <a:avLst/>
                <a:gdLst>
                  <a:gd name="T0" fmla="*/ 38 w 76"/>
                  <a:gd name="T1" fmla="*/ 13 h 118"/>
                  <a:gd name="T2" fmla="*/ 33 w 76"/>
                  <a:gd name="T3" fmla="*/ 14 h 118"/>
                  <a:gd name="T4" fmla="*/ 29 w 76"/>
                  <a:gd name="T5" fmla="*/ 15 h 118"/>
                  <a:gd name="T6" fmla="*/ 26 w 76"/>
                  <a:gd name="T7" fmla="*/ 18 h 118"/>
                  <a:gd name="T8" fmla="*/ 22 w 76"/>
                  <a:gd name="T9" fmla="*/ 21 h 118"/>
                  <a:gd name="T10" fmla="*/ 18 w 76"/>
                  <a:gd name="T11" fmla="*/ 30 h 118"/>
                  <a:gd name="T12" fmla="*/ 16 w 76"/>
                  <a:gd name="T13" fmla="*/ 43 h 118"/>
                  <a:gd name="T14" fmla="*/ 16 w 76"/>
                  <a:gd name="T15" fmla="*/ 59 h 118"/>
                  <a:gd name="T16" fmla="*/ 16 w 76"/>
                  <a:gd name="T17" fmla="*/ 76 h 118"/>
                  <a:gd name="T18" fmla="*/ 18 w 76"/>
                  <a:gd name="T19" fmla="*/ 88 h 118"/>
                  <a:gd name="T20" fmla="*/ 21 w 76"/>
                  <a:gd name="T21" fmla="*/ 97 h 118"/>
                  <a:gd name="T22" fmla="*/ 26 w 76"/>
                  <a:gd name="T23" fmla="*/ 100 h 118"/>
                  <a:gd name="T24" fmla="*/ 29 w 76"/>
                  <a:gd name="T25" fmla="*/ 102 h 118"/>
                  <a:gd name="T26" fmla="*/ 33 w 76"/>
                  <a:gd name="T27" fmla="*/ 105 h 118"/>
                  <a:gd name="T28" fmla="*/ 38 w 76"/>
                  <a:gd name="T29" fmla="*/ 105 h 118"/>
                  <a:gd name="T30" fmla="*/ 42 w 76"/>
                  <a:gd name="T31" fmla="*/ 105 h 118"/>
                  <a:gd name="T32" fmla="*/ 47 w 76"/>
                  <a:gd name="T33" fmla="*/ 102 h 118"/>
                  <a:gd name="T34" fmla="*/ 50 w 76"/>
                  <a:gd name="T35" fmla="*/ 100 h 118"/>
                  <a:gd name="T36" fmla="*/ 55 w 76"/>
                  <a:gd name="T37" fmla="*/ 97 h 118"/>
                  <a:gd name="T38" fmla="*/ 58 w 76"/>
                  <a:gd name="T39" fmla="*/ 88 h 118"/>
                  <a:gd name="T40" fmla="*/ 60 w 76"/>
                  <a:gd name="T41" fmla="*/ 76 h 118"/>
                  <a:gd name="T42" fmla="*/ 61 w 76"/>
                  <a:gd name="T43" fmla="*/ 59 h 118"/>
                  <a:gd name="T44" fmla="*/ 60 w 76"/>
                  <a:gd name="T45" fmla="*/ 43 h 118"/>
                  <a:gd name="T46" fmla="*/ 58 w 76"/>
                  <a:gd name="T47" fmla="*/ 31 h 118"/>
                  <a:gd name="T48" fmla="*/ 55 w 76"/>
                  <a:gd name="T49" fmla="*/ 22 h 118"/>
                  <a:gd name="T50" fmla="*/ 51 w 76"/>
                  <a:gd name="T51" fmla="*/ 19 h 118"/>
                  <a:gd name="T52" fmla="*/ 47 w 76"/>
                  <a:gd name="T53" fmla="*/ 15 h 118"/>
                  <a:gd name="T54" fmla="*/ 42 w 76"/>
                  <a:gd name="T55" fmla="*/ 14 h 118"/>
                  <a:gd name="T56" fmla="*/ 38 w 76"/>
                  <a:gd name="T57" fmla="*/ 13 h 118"/>
                  <a:gd name="T58" fmla="*/ 38 w 76"/>
                  <a:gd name="T59" fmla="*/ 0 h 118"/>
                  <a:gd name="T60" fmla="*/ 43 w 76"/>
                  <a:gd name="T61" fmla="*/ 1 h 118"/>
                  <a:gd name="T62" fmla="*/ 50 w 76"/>
                  <a:gd name="T63" fmla="*/ 2 h 118"/>
                  <a:gd name="T64" fmla="*/ 55 w 76"/>
                  <a:gd name="T65" fmla="*/ 3 h 118"/>
                  <a:gd name="T66" fmla="*/ 59 w 76"/>
                  <a:gd name="T67" fmla="*/ 7 h 118"/>
                  <a:gd name="T68" fmla="*/ 64 w 76"/>
                  <a:gd name="T69" fmla="*/ 10 h 118"/>
                  <a:gd name="T70" fmla="*/ 67 w 76"/>
                  <a:gd name="T71" fmla="*/ 14 h 118"/>
                  <a:gd name="T72" fmla="*/ 69 w 76"/>
                  <a:gd name="T73" fmla="*/ 20 h 118"/>
                  <a:gd name="T74" fmla="*/ 71 w 76"/>
                  <a:gd name="T75" fmla="*/ 25 h 118"/>
                  <a:gd name="T76" fmla="*/ 74 w 76"/>
                  <a:gd name="T77" fmla="*/ 32 h 118"/>
                  <a:gd name="T78" fmla="*/ 76 w 76"/>
                  <a:gd name="T79" fmla="*/ 43 h 118"/>
                  <a:gd name="T80" fmla="*/ 76 w 76"/>
                  <a:gd name="T81" fmla="*/ 59 h 118"/>
                  <a:gd name="T82" fmla="*/ 75 w 76"/>
                  <a:gd name="T83" fmla="*/ 78 h 118"/>
                  <a:gd name="T84" fmla="*/ 71 w 76"/>
                  <a:gd name="T85" fmla="*/ 92 h 118"/>
                  <a:gd name="T86" fmla="*/ 67 w 76"/>
                  <a:gd name="T87" fmla="*/ 104 h 118"/>
                  <a:gd name="T88" fmla="*/ 59 w 76"/>
                  <a:gd name="T89" fmla="*/ 113 h 118"/>
                  <a:gd name="T90" fmla="*/ 50 w 76"/>
                  <a:gd name="T91" fmla="*/ 117 h 118"/>
                  <a:gd name="T92" fmla="*/ 38 w 76"/>
                  <a:gd name="T93" fmla="*/ 118 h 118"/>
                  <a:gd name="T94" fmla="*/ 28 w 76"/>
                  <a:gd name="T95" fmla="*/ 117 h 118"/>
                  <a:gd name="T96" fmla="*/ 19 w 76"/>
                  <a:gd name="T97" fmla="*/ 114 h 118"/>
                  <a:gd name="T98" fmla="*/ 11 w 76"/>
                  <a:gd name="T99" fmla="*/ 107 h 118"/>
                  <a:gd name="T100" fmla="*/ 4 w 76"/>
                  <a:gd name="T101" fmla="*/ 96 h 118"/>
                  <a:gd name="T102" fmla="*/ 1 w 76"/>
                  <a:gd name="T103" fmla="*/ 79 h 118"/>
                  <a:gd name="T104" fmla="*/ 0 w 76"/>
                  <a:gd name="T105" fmla="*/ 59 h 118"/>
                  <a:gd name="T106" fmla="*/ 1 w 76"/>
                  <a:gd name="T107" fmla="*/ 41 h 118"/>
                  <a:gd name="T108" fmla="*/ 4 w 76"/>
                  <a:gd name="T109" fmla="*/ 25 h 118"/>
                  <a:gd name="T110" fmla="*/ 9 w 76"/>
                  <a:gd name="T111" fmla="*/ 14 h 118"/>
                  <a:gd name="T112" fmla="*/ 17 w 76"/>
                  <a:gd name="T113" fmla="*/ 7 h 118"/>
                  <a:gd name="T114" fmla="*/ 27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3" y="14"/>
                    </a:lnTo>
                    <a:lnTo>
                      <a:pt x="29" y="15"/>
                    </a:lnTo>
                    <a:lnTo>
                      <a:pt x="26" y="18"/>
                    </a:lnTo>
                    <a:lnTo>
                      <a:pt x="22" y="21"/>
                    </a:lnTo>
                    <a:lnTo>
                      <a:pt x="18" y="30"/>
                    </a:lnTo>
                    <a:lnTo>
                      <a:pt x="16" y="43"/>
                    </a:lnTo>
                    <a:lnTo>
                      <a:pt x="16" y="59"/>
                    </a:lnTo>
                    <a:lnTo>
                      <a:pt x="16" y="76"/>
                    </a:lnTo>
                    <a:lnTo>
                      <a:pt x="18" y="88"/>
                    </a:lnTo>
                    <a:lnTo>
                      <a:pt x="21" y="97"/>
                    </a:lnTo>
                    <a:lnTo>
                      <a:pt x="26" y="100"/>
                    </a:lnTo>
                    <a:lnTo>
                      <a:pt x="29" y="102"/>
                    </a:lnTo>
                    <a:lnTo>
                      <a:pt x="33" y="105"/>
                    </a:lnTo>
                    <a:lnTo>
                      <a:pt x="38" y="105"/>
                    </a:lnTo>
                    <a:lnTo>
                      <a:pt x="42" y="105"/>
                    </a:lnTo>
                    <a:lnTo>
                      <a:pt x="47" y="102"/>
                    </a:lnTo>
                    <a:lnTo>
                      <a:pt x="50" y="100"/>
                    </a:lnTo>
                    <a:lnTo>
                      <a:pt x="55" y="97"/>
                    </a:lnTo>
                    <a:lnTo>
                      <a:pt x="58" y="88"/>
                    </a:lnTo>
                    <a:lnTo>
                      <a:pt x="60" y="76"/>
                    </a:lnTo>
                    <a:lnTo>
                      <a:pt x="61" y="59"/>
                    </a:lnTo>
                    <a:lnTo>
                      <a:pt x="60" y="43"/>
                    </a:lnTo>
                    <a:lnTo>
                      <a:pt x="58" y="31"/>
                    </a:lnTo>
                    <a:lnTo>
                      <a:pt x="55" y="22"/>
                    </a:lnTo>
                    <a:lnTo>
                      <a:pt x="51" y="19"/>
                    </a:lnTo>
                    <a:lnTo>
                      <a:pt x="47" y="15"/>
                    </a:lnTo>
                    <a:lnTo>
                      <a:pt x="42" y="14"/>
                    </a:lnTo>
                    <a:lnTo>
                      <a:pt x="38" y="13"/>
                    </a:lnTo>
                    <a:close/>
                    <a:moveTo>
                      <a:pt x="38" y="0"/>
                    </a:moveTo>
                    <a:lnTo>
                      <a:pt x="43" y="1"/>
                    </a:lnTo>
                    <a:lnTo>
                      <a:pt x="50" y="2"/>
                    </a:lnTo>
                    <a:lnTo>
                      <a:pt x="55" y="3"/>
                    </a:lnTo>
                    <a:lnTo>
                      <a:pt x="59" y="7"/>
                    </a:lnTo>
                    <a:lnTo>
                      <a:pt x="64" y="10"/>
                    </a:lnTo>
                    <a:lnTo>
                      <a:pt x="67" y="14"/>
                    </a:lnTo>
                    <a:lnTo>
                      <a:pt x="69" y="20"/>
                    </a:lnTo>
                    <a:lnTo>
                      <a:pt x="71" y="25"/>
                    </a:lnTo>
                    <a:lnTo>
                      <a:pt x="74" y="32"/>
                    </a:lnTo>
                    <a:lnTo>
                      <a:pt x="76" y="43"/>
                    </a:lnTo>
                    <a:lnTo>
                      <a:pt x="76" y="59"/>
                    </a:lnTo>
                    <a:lnTo>
                      <a:pt x="75" y="78"/>
                    </a:lnTo>
                    <a:lnTo>
                      <a:pt x="71" y="92"/>
                    </a:lnTo>
                    <a:lnTo>
                      <a:pt x="67" y="104"/>
                    </a:lnTo>
                    <a:lnTo>
                      <a:pt x="59" y="113"/>
                    </a:lnTo>
                    <a:lnTo>
                      <a:pt x="50" y="117"/>
                    </a:lnTo>
                    <a:lnTo>
                      <a:pt x="38" y="118"/>
                    </a:lnTo>
                    <a:lnTo>
                      <a:pt x="28" y="117"/>
                    </a:lnTo>
                    <a:lnTo>
                      <a:pt x="19" y="114"/>
                    </a:lnTo>
                    <a:lnTo>
                      <a:pt x="11" y="107"/>
                    </a:lnTo>
                    <a:lnTo>
                      <a:pt x="4" y="96"/>
                    </a:lnTo>
                    <a:lnTo>
                      <a:pt x="1" y="79"/>
                    </a:lnTo>
                    <a:lnTo>
                      <a:pt x="0" y="59"/>
                    </a:lnTo>
                    <a:lnTo>
                      <a:pt x="1" y="41"/>
                    </a:lnTo>
                    <a:lnTo>
                      <a:pt x="4" y="25"/>
                    </a:lnTo>
                    <a:lnTo>
                      <a:pt x="9" y="14"/>
                    </a:lnTo>
                    <a:lnTo>
                      <a:pt x="17" y="7"/>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5" name="Line 4247"/>
              <p:cNvSpPr>
                <a:spLocks noChangeShapeType="1"/>
              </p:cNvSpPr>
              <p:nvPr/>
            </p:nvSpPr>
            <p:spPr bwMode="auto">
              <a:xfrm flipV="1">
                <a:off x="5248"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6" name="Line 4248"/>
              <p:cNvSpPr>
                <a:spLocks noChangeShapeType="1"/>
              </p:cNvSpPr>
              <p:nvPr/>
            </p:nvSpPr>
            <p:spPr bwMode="auto">
              <a:xfrm>
                <a:off x="5248"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7" name="Freeform 4249"/>
              <p:cNvSpPr>
                <a:spLocks noEditPoints="1"/>
              </p:cNvSpPr>
              <p:nvPr/>
            </p:nvSpPr>
            <p:spPr bwMode="auto">
              <a:xfrm>
                <a:off x="5206" y="3566"/>
                <a:ext cx="38" cy="59"/>
              </a:xfrm>
              <a:custGeom>
                <a:avLst/>
                <a:gdLst>
                  <a:gd name="T0" fmla="*/ 32 w 75"/>
                  <a:gd name="T1" fmla="*/ 60 h 118"/>
                  <a:gd name="T2" fmla="*/ 24 w 75"/>
                  <a:gd name="T3" fmla="*/ 63 h 118"/>
                  <a:gd name="T4" fmla="*/ 18 w 75"/>
                  <a:gd name="T5" fmla="*/ 70 h 118"/>
                  <a:gd name="T6" fmla="*/ 15 w 75"/>
                  <a:gd name="T7" fmla="*/ 82 h 118"/>
                  <a:gd name="T8" fmla="*/ 18 w 75"/>
                  <a:gd name="T9" fmla="*/ 94 h 118"/>
                  <a:gd name="T10" fmla="*/ 22 w 75"/>
                  <a:gd name="T11" fmla="*/ 100 h 118"/>
                  <a:gd name="T12" fmla="*/ 31 w 75"/>
                  <a:gd name="T13" fmla="*/ 105 h 118"/>
                  <a:gd name="T14" fmla="*/ 42 w 75"/>
                  <a:gd name="T15" fmla="*/ 105 h 118"/>
                  <a:gd name="T16" fmla="*/ 50 w 75"/>
                  <a:gd name="T17" fmla="*/ 101 h 118"/>
                  <a:gd name="T18" fmla="*/ 57 w 75"/>
                  <a:gd name="T19" fmla="*/ 94 h 118"/>
                  <a:gd name="T20" fmla="*/ 59 w 75"/>
                  <a:gd name="T21" fmla="*/ 82 h 118"/>
                  <a:gd name="T22" fmla="*/ 57 w 75"/>
                  <a:gd name="T23" fmla="*/ 70 h 118"/>
                  <a:gd name="T24" fmla="*/ 50 w 75"/>
                  <a:gd name="T25" fmla="*/ 63 h 118"/>
                  <a:gd name="T26" fmla="*/ 42 w 75"/>
                  <a:gd name="T27" fmla="*/ 60 h 118"/>
                  <a:gd name="T28" fmla="*/ 38 w 75"/>
                  <a:gd name="T29" fmla="*/ 13 h 118"/>
                  <a:gd name="T30" fmla="*/ 28 w 75"/>
                  <a:gd name="T31" fmla="*/ 15 h 118"/>
                  <a:gd name="T32" fmla="*/ 21 w 75"/>
                  <a:gd name="T33" fmla="*/ 21 h 118"/>
                  <a:gd name="T34" fmla="*/ 19 w 75"/>
                  <a:gd name="T35" fmla="*/ 29 h 118"/>
                  <a:gd name="T36" fmla="*/ 21 w 75"/>
                  <a:gd name="T37" fmla="*/ 38 h 118"/>
                  <a:gd name="T38" fmla="*/ 28 w 75"/>
                  <a:gd name="T39" fmla="*/ 43 h 118"/>
                  <a:gd name="T40" fmla="*/ 38 w 75"/>
                  <a:gd name="T41" fmla="*/ 46 h 118"/>
                  <a:gd name="T42" fmla="*/ 48 w 75"/>
                  <a:gd name="T43" fmla="*/ 43 h 118"/>
                  <a:gd name="T44" fmla="*/ 53 w 75"/>
                  <a:gd name="T45" fmla="*/ 38 h 118"/>
                  <a:gd name="T46" fmla="*/ 56 w 75"/>
                  <a:gd name="T47" fmla="*/ 30 h 118"/>
                  <a:gd name="T48" fmla="*/ 53 w 75"/>
                  <a:gd name="T49" fmla="*/ 22 h 118"/>
                  <a:gd name="T50" fmla="*/ 48 w 75"/>
                  <a:gd name="T51" fmla="*/ 15 h 118"/>
                  <a:gd name="T52" fmla="*/ 38 w 75"/>
                  <a:gd name="T53" fmla="*/ 13 h 118"/>
                  <a:gd name="T54" fmla="*/ 51 w 75"/>
                  <a:gd name="T55" fmla="*/ 2 h 118"/>
                  <a:gd name="T56" fmla="*/ 69 w 75"/>
                  <a:gd name="T57" fmla="*/ 18 h 118"/>
                  <a:gd name="T58" fmla="*/ 71 w 75"/>
                  <a:gd name="T59" fmla="*/ 34 h 118"/>
                  <a:gd name="T60" fmla="*/ 67 w 75"/>
                  <a:gd name="T61" fmla="*/ 43 h 118"/>
                  <a:gd name="T62" fmla="*/ 59 w 75"/>
                  <a:gd name="T63" fmla="*/ 50 h 118"/>
                  <a:gd name="T64" fmla="*/ 60 w 75"/>
                  <a:gd name="T65" fmla="*/ 54 h 118"/>
                  <a:gd name="T66" fmla="*/ 69 w 75"/>
                  <a:gd name="T67" fmla="*/ 63 h 118"/>
                  <a:gd name="T68" fmla="*/ 75 w 75"/>
                  <a:gd name="T69" fmla="*/ 82 h 118"/>
                  <a:gd name="T70" fmla="*/ 65 w 75"/>
                  <a:gd name="T71" fmla="*/ 108 h 118"/>
                  <a:gd name="T72" fmla="*/ 38 w 75"/>
                  <a:gd name="T73" fmla="*/ 118 h 118"/>
                  <a:gd name="T74" fmla="*/ 10 w 75"/>
                  <a:gd name="T75" fmla="*/ 108 h 118"/>
                  <a:gd name="T76" fmla="*/ 0 w 75"/>
                  <a:gd name="T77" fmla="*/ 82 h 118"/>
                  <a:gd name="T78" fmla="*/ 5 w 75"/>
                  <a:gd name="T79" fmla="*/ 62 h 118"/>
                  <a:gd name="T80" fmla="*/ 15 w 75"/>
                  <a:gd name="T81" fmla="*/ 54 h 118"/>
                  <a:gd name="T82" fmla="*/ 15 w 75"/>
                  <a:gd name="T83" fmla="*/ 50 h 118"/>
                  <a:gd name="T84" fmla="*/ 8 w 75"/>
                  <a:gd name="T85" fmla="*/ 43 h 118"/>
                  <a:gd name="T86" fmla="*/ 4 w 75"/>
                  <a:gd name="T87" fmla="*/ 34 h 118"/>
                  <a:gd name="T88" fmla="*/ 5 w 75"/>
                  <a:gd name="T89" fmla="*/ 18 h 118"/>
                  <a:gd name="T90" fmla="*/ 23 w 75"/>
                  <a:gd name="T9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18">
                    <a:moveTo>
                      <a:pt x="37" y="59"/>
                    </a:moveTo>
                    <a:lnTo>
                      <a:pt x="32" y="60"/>
                    </a:lnTo>
                    <a:lnTo>
                      <a:pt x="28" y="61"/>
                    </a:lnTo>
                    <a:lnTo>
                      <a:pt x="24" y="63"/>
                    </a:lnTo>
                    <a:lnTo>
                      <a:pt x="21" y="66"/>
                    </a:lnTo>
                    <a:lnTo>
                      <a:pt x="18" y="70"/>
                    </a:lnTo>
                    <a:lnTo>
                      <a:pt x="15" y="76"/>
                    </a:lnTo>
                    <a:lnTo>
                      <a:pt x="15" y="82"/>
                    </a:lnTo>
                    <a:lnTo>
                      <a:pt x="15" y="88"/>
                    </a:lnTo>
                    <a:lnTo>
                      <a:pt x="18" y="94"/>
                    </a:lnTo>
                    <a:lnTo>
                      <a:pt x="20" y="97"/>
                    </a:lnTo>
                    <a:lnTo>
                      <a:pt x="22" y="100"/>
                    </a:lnTo>
                    <a:lnTo>
                      <a:pt x="26" y="102"/>
                    </a:lnTo>
                    <a:lnTo>
                      <a:pt x="31" y="105"/>
                    </a:lnTo>
                    <a:lnTo>
                      <a:pt x="38" y="105"/>
                    </a:lnTo>
                    <a:lnTo>
                      <a:pt x="42" y="105"/>
                    </a:lnTo>
                    <a:lnTo>
                      <a:pt x="47" y="104"/>
                    </a:lnTo>
                    <a:lnTo>
                      <a:pt x="50" y="101"/>
                    </a:lnTo>
                    <a:lnTo>
                      <a:pt x="53" y="99"/>
                    </a:lnTo>
                    <a:lnTo>
                      <a:pt x="57" y="94"/>
                    </a:lnTo>
                    <a:lnTo>
                      <a:pt x="59" y="89"/>
                    </a:lnTo>
                    <a:lnTo>
                      <a:pt x="59" y="82"/>
                    </a:lnTo>
                    <a:lnTo>
                      <a:pt x="59" y="76"/>
                    </a:lnTo>
                    <a:lnTo>
                      <a:pt x="57" y="70"/>
                    </a:lnTo>
                    <a:lnTo>
                      <a:pt x="53" y="66"/>
                    </a:lnTo>
                    <a:lnTo>
                      <a:pt x="50" y="63"/>
                    </a:lnTo>
                    <a:lnTo>
                      <a:pt x="47" y="61"/>
                    </a:lnTo>
                    <a:lnTo>
                      <a:pt x="42" y="60"/>
                    </a:lnTo>
                    <a:lnTo>
                      <a:pt x="37" y="59"/>
                    </a:lnTo>
                    <a:close/>
                    <a:moveTo>
                      <a:pt x="38" y="13"/>
                    </a:moveTo>
                    <a:lnTo>
                      <a:pt x="32" y="14"/>
                    </a:lnTo>
                    <a:lnTo>
                      <a:pt x="28" y="15"/>
                    </a:lnTo>
                    <a:lnTo>
                      <a:pt x="23" y="18"/>
                    </a:lnTo>
                    <a:lnTo>
                      <a:pt x="21" y="21"/>
                    </a:lnTo>
                    <a:lnTo>
                      <a:pt x="19" y="25"/>
                    </a:lnTo>
                    <a:lnTo>
                      <a:pt x="19" y="29"/>
                    </a:lnTo>
                    <a:lnTo>
                      <a:pt x="19" y="33"/>
                    </a:lnTo>
                    <a:lnTo>
                      <a:pt x="21" y="38"/>
                    </a:lnTo>
                    <a:lnTo>
                      <a:pt x="23" y="41"/>
                    </a:lnTo>
                    <a:lnTo>
                      <a:pt x="28" y="43"/>
                    </a:lnTo>
                    <a:lnTo>
                      <a:pt x="32" y="46"/>
                    </a:lnTo>
                    <a:lnTo>
                      <a:pt x="38" y="46"/>
                    </a:lnTo>
                    <a:lnTo>
                      <a:pt x="43" y="46"/>
                    </a:lnTo>
                    <a:lnTo>
                      <a:pt x="48" y="43"/>
                    </a:lnTo>
                    <a:lnTo>
                      <a:pt x="51" y="41"/>
                    </a:lnTo>
                    <a:lnTo>
                      <a:pt x="53" y="38"/>
                    </a:lnTo>
                    <a:lnTo>
                      <a:pt x="56" y="34"/>
                    </a:lnTo>
                    <a:lnTo>
                      <a:pt x="56" y="30"/>
                    </a:lnTo>
                    <a:lnTo>
                      <a:pt x="56" y="25"/>
                    </a:lnTo>
                    <a:lnTo>
                      <a:pt x="53" y="22"/>
                    </a:lnTo>
                    <a:lnTo>
                      <a:pt x="51" y="19"/>
                    </a:lnTo>
                    <a:lnTo>
                      <a:pt x="48" y="15"/>
                    </a:lnTo>
                    <a:lnTo>
                      <a:pt x="43" y="14"/>
                    </a:lnTo>
                    <a:lnTo>
                      <a:pt x="38" y="13"/>
                    </a:lnTo>
                    <a:close/>
                    <a:moveTo>
                      <a:pt x="37" y="0"/>
                    </a:moveTo>
                    <a:lnTo>
                      <a:pt x="51" y="2"/>
                    </a:lnTo>
                    <a:lnTo>
                      <a:pt x="62" y="9"/>
                    </a:lnTo>
                    <a:lnTo>
                      <a:pt x="69" y="18"/>
                    </a:lnTo>
                    <a:lnTo>
                      <a:pt x="71" y="30"/>
                    </a:lnTo>
                    <a:lnTo>
                      <a:pt x="71" y="34"/>
                    </a:lnTo>
                    <a:lnTo>
                      <a:pt x="69" y="39"/>
                    </a:lnTo>
                    <a:lnTo>
                      <a:pt x="67" y="43"/>
                    </a:lnTo>
                    <a:lnTo>
                      <a:pt x="63" y="47"/>
                    </a:lnTo>
                    <a:lnTo>
                      <a:pt x="59" y="50"/>
                    </a:lnTo>
                    <a:lnTo>
                      <a:pt x="53" y="52"/>
                    </a:lnTo>
                    <a:lnTo>
                      <a:pt x="60" y="54"/>
                    </a:lnTo>
                    <a:lnTo>
                      <a:pt x="66" y="59"/>
                    </a:lnTo>
                    <a:lnTo>
                      <a:pt x="69" y="63"/>
                    </a:lnTo>
                    <a:lnTo>
                      <a:pt x="74" y="72"/>
                    </a:lnTo>
                    <a:lnTo>
                      <a:pt x="75" y="82"/>
                    </a:lnTo>
                    <a:lnTo>
                      <a:pt x="72" y="97"/>
                    </a:lnTo>
                    <a:lnTo>
                      <a:pt x="65" y="108"/>
                    </a:lnTo>
                    <a:lnTo>
                      <a:pt x="52" y="116"/>
                    </a:lnTo>
                    <a:lnTo>
                      <a:pt x="38" y="118"/>
                    </a:lnTo>
                    <a:lnTo>
                      <a:pt x="22" y="116"/>
                    </a:lnTo>
                    <a:lnTo>
                      <a:pt x="10" y="108"/>
                    </a:lnTo>
                    <a:lnTo>
                      <a:pt x="3" y="97"/>
                    </a:lnTo>
                    <a:lnTo>
                      <a:pt x="0" y="82"/>
                    </a:lnTo>
                    <a:lnTo>
                      <a:pt x="2" y="71"/>
                    </a:lnTo>
                    <a:lnTo>
                      <a:pt x="5" y="62"/>
                    </a:lnTo>
                    <a:lnTo>
                      <a:pt x="10" y="58"/>
                    </a:lnTo>
                    <a:lnTo>
                      <a:pt x="15" y="54"/>
                    </a:lnTo>
                    <a:lnTo>
                      <a:pt x="21" y="52"/>
                    </a:lnTo>
                    <a:lnTo>
                      <a:pt x="15" y="50"/>
                    </a:lnTo>
                    <a:lnTo>
                      <a:pt x="11" y="47"/>
                    </a:lnTo>
                    <a:lnTo>
                      <a:pt x="8" y="43"/>
                    </a:lnTo>
                    <a:lnTo>
                      <a:pt x="5" y="39"/>
                    </a:lnTo>
                    <a:lnTo>
                      <a:pt x="4" y="34"/>
                    </a:lnTo>
                    <a:lnTo>
                      <a:pt x="3" y="29"/>
                    </a:lnTo>
                    <a:lnTo>
                      <a:pt x="5" y="18"/>
                    </a:lnTo>
                    <a:lnTo>
                      <a:pt x="13" y="9"/>
                    </a:lnTo>
                    <a:lnTo>
                      <a:pt x="23"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8" name="Freeform 4250"/>
              <p:cNvSpPr>
                <a:spLocks noEditPoints="1"/>
              </p:cNvSpPr>
              <p:nvPr/>
            </p:nvSpPr>
            <p:spPr bwMode="auto">
              <a:xfrm>
                <a:off x="5252" y="3566"/>
                <a:ext cx="38" cy="59"/>
              </a:xfrm>
              <a:custGeom>
                <a:avLst/>
                <a:gdLst>
                  <a:gd name="T0" fmla="*/ 38 w 76"/>
                  <a:gd name="T1" fmla="*/ 13 h 118"/>
                  <a:gd name="T2" fmla="*/ 34 w 76"/>
                  <a:gd name="T3" fmla="*/ 14 h 118"/>
                  <a:gd name="T4" fmla="*/ 29 w 76"/>
                  <a:gd name="T5" fmla="*/ 15 h 118"/>
                  <a:gd name="T6" fmla="*/ 26 w 76"/>
                  <a:gd name="T7" fmla="*/ 18 h 118"/>
                  <a:gd name="T8" fmla="*/ 23 w 76"/>
                  <a:gd name="T9" fmla="*/ 21 h 118"/>
                  <a:gd name="T10" fmla="*/ 18 w 76"/>
                  <a:gd name="T11" fmla="*/ 30 h 118"/>
                  <a:gd name="T12" fmla="*/ 16 w 76"/>
                  <a:gd name="T13" fmla="*/ 43 h 118"/>
                  <a:gd name="T14" fmla="*/ 15 w 76"/>
                  <a:gd name="T15" fmla="*/ 59 h 118"/>
                  <a:gd name="T16" fmla="*/ 16 w 76"/>
                  <a:gd name="T17" fmla="*/ 76 h 118"/>
                  <a:gd name="T18" fmla="*/ 18 w 76"/>
                  <a:gd name="T19" fmla="*/ 88 h 118"/>
                  <a:gd name="T20" fmla="*/ 22 w 76"/>
                  <a:gd name="T21" fmla="*/ 97 h 118"/>
                  <a:gd name="T22" fmla="*/ 25 w 76"/>
                  <a:gd name="T23" fmla="*/ 100 h 118"/>
                  <a:gd name="T24" fmla="*/ 29 w 76"/>
                  <a:gd name="T25" fmla="*/ 102 h 118"/>
                  <a:gd name="T26" fmla="*/ 34 w 76"/>
                  <a:gd name="T27" fmla="*/ 105 h 118"/>
                  <a:gd name="T28" fmla="*/ 38 w 76"/>
                  <a:gd name="T29" fmla="*/ 105 h 118"/>
                  <a:gd name="T30" fmla="*/ 43 w 76"/>
                  <a:gd name="T31" fmla="*/ 105 h 118"/>
                  <a:gd name="T32" fmla="*/ 47 w 76"/>
                  <a:gd name="T33" fmla="*/ 102 h 118"/>
                  <a:gd name="T34" fmla="*/ 51 w 76"/>
                  <a:gd name="T35" fmla="*/ 100 h 118"/>
                  <a:gd name="T36" fmla="*/ 55 w 76"/>
                  <a:gd name="T37" fmla="*/ 97 h 118"/>
                  <a:gd name="T38" fmla="*/ 58 w 76"/>
                  <a:gd name="T39" fmla="*/ 88 h 118"/>
                  <a:gd name="T40" fmla="*/ 61 w 76"/>
                  <a:gd name="T41" fmla="*/ 76 h 118"/>
                  <a:gd name="T42" fmla="*/ 61 w 76"/>
                  <a:gd name="T43" fmla="*/ 59 h 118"/>
                  <a:gd name="T44" fmla="*/ 61 w 76"/>
                  <a:gd name="T45" fmla="*/ 43 h 118"/>
                  <a:gd name="T46" fmla="*/ 58 w 76"/>
                  <a:gd name="T47" fmla="*/ 31 h 118"/>
                  <a:gd name="T48" fmla="*/ 55 w 76"/>
                  <a:gd name="T49" fmla="*/ 22 h 118"/>
                  <a:gd name="T50" fmla="*/ 52 w 76"/>
                  <a:gd name="T51" fmla="*/ 19 h 118"/>
                  <a:gd name="T52" fmla="*/ 47 w 76"/>
                  <a:gd name="T53" fmla="*/ 15 h 118"/>
                  <a:gd name="T54" fmla="*/ 43 w 76"/>
                  <a:gd name="T55" fmla="*/ 14 h 118"/>
                  <a:gd name="T56" fmla="*/ 38 w 76"/>
                  <a:gd name="T57" fmla="*/ 13 h 118"/>
                  <a:gd name="T58" fmla="*/ 38 w 76"/>
                  <a:gd name="T59" fmla="*/ 0 h 118"/>
                  <a:gd name="T60" fmla="*/ 44 w 76"/>
                  <a:gd name="T61" fmla="*/ 1 h 118"/>
                  <a:gd name="T62" fmla="*/ 49 w 76"/>
                  <a:gd name="T63" fmla="*/ 2 h 118"/>
                  <a:gd name="T64" fmla="*/ 55 w 76"/>
                  <a:gd name="T65" fmla="*/ 3 h 118"/>
                  <a:gd name="T66" fmla="*/ 59 w 76"/>
                  <a:gd name="T67" fmla="*/ 7 h 118"/>
                  <a:gd name="T68" fmla="*/ 64 w 76"/>
                  <a:gd name="T69" fmla="*/ 10 h 118"/>
                  <a:gd name="T70" fmla="*/ 67 w 76"/>
                  <a:gd name="T71" fmla="*/ 14 h 118"/>
                  <a:gd name="T72" fmla="*/ 70 w 76"/>
                  <a:gd name="T73" fmla="*/ 20 h 118"/>
                  <a:gd name="T74" fmla="*/ 72 w 76"/>
                  <a:gd name="T75" fmla="*/ 25 h 118"/>
                  <a:gd name="T76" fmla="*/ 74 w 76"/>
                  <a:gd name="T77" fmla="*/ 32 h 118"/>
                  <a:gd name="T78" fmla="*/ 76 w 76"/>
                  <a:gd name="T79" fmla="*/ 43 h 118"/>
                  <a:gd name="T80" fmla="*/ 76 w 76"/>
                  <a:gd name="T81" fmla="*/ 59 h 118"/>
                  <a:gd name="T82" fmla="*/ 75 w 76"/>
                  <a:gd name="T83" fmla="*/ 78 h 118"/>
                  <a:gd name="T84" fmla="*/ 72 w 76"/>
                  <a:gd name="T85" fmla="*/ 92 h 118"/>
                  <a:gd name="T86" fmla="*/ 67 w 76"/>
                  <a:gd name="T87" fmla="*/ 104 h 118"/>
                  <a:gd name="T88" fmla="*/ 59 w 76"/>
                  <a:gd name="T89" fmla="*/ 113 h 118"/>
                  <a:gd name="T90" fmla="*/ 49 w 76"/>
                  <a:gd name="T91" fmla="*/ 117 h 118"/>
                  <a:gd name="T92" fmla="*/ 38 w 76"/>
                  <a:gd name="T93" fmla="*/ 118 h 118"/>
                  <a:gd name="T94" fmla="*/ 28 w 76"/>
                  <a:gd name="T95" fmla="*/ 117 h 118"/>
                  <a:gd name="T96" fmla="*/ 19 w 76"/>
                  <a:gd name="T97" fmla="*/ 114 h 118"/>
                  <a:gd name="T98" fmla="*/ 11 w 76"/>
                  <a:gd name="T99" fmla="*/ 107 h 118"/>
                  <a:gd name="T100" fmla="*/ 5 w 76"/>
                  <a:gd name="T101" fmla="*/ 96 h 118"/>
                  <a:gd name="T102" fmla="*/ 1 w 76"/>
                  <a:gd name="T103" fmla="*/ 79 h 118"/>
                  <a:gd name="T104" fmla="*/ 0 w 76"/>
                  <a:gd name="T105" fmla="*/ 59 h 118"/>
                  <a:gd name="T106" fmla="*/ 1 w 76"/>
                  <a:gd name="T107" fmla="*/ 41 h 118"/>
                  <a:gd name="T108" fmla="*/ 5 w 76"/>
                  <a:gd name="T109" fmla="*/ 25 h 118"/>
                  <a:gd name="T110" fmla="*/ 9 w 76"/>
                  <a:gd name="T111" fmla="*/ 14 h 118"/>
                  <a:gd name="T112" fmla="*/ 17 w 76"/>
                  <a:gd name="T113" fmla="*/ 7 h 118"/>
                  <a:gd name="T114" fmla="*/ 26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5"/>
                    </a:lnTo>
                    <a:lnTo>
                      <a:pt x="26" y="18"/>
                    </a:lnTo>
                    <a:lnTo>
                      <a:pt x="23" y="21"/>
                    </a:lnTo>
                    <a:lnTo>
                      <a:pt x="18" y="30"/>
                    </a:lnTo>
                    <a:lnTo>
                      <a:pt x="16" y="43"/>
                    </a:lnTo>
                    <a:lnTo>
                      <a:pt x="15" y="59"/>
                    </a:lnTo>
                    <a:lnTo>
                      <a:pt x="16" y="76"/>
                    </a:lnTo>
                    <a:lnTo>
                      <a:pt x="18" y="88"/>
                    </a:lnTo>
                    <a:lnTo>
                      <a:pt x="22" y="97"/>
                    </a:lnTo>
                    <a:lnTo>
                      <a:pt x="25" y="100"/>
                    </a:lnTo>
                    <a:lnTo>
                      <a:pt x="29" y="102"/>
                    </a:lnTo>
                    <a:lnTo>
                      <a:pt x="34" y="105"/>
                    </a:lnTo>
                    <a:lnTo>
                      <a:pt x="38" y="105"/>
                    </a:lnTo>
                    <a:lnTo>
                      <a:pt x="43" y="105"/>
                    </a:lnTo>
                    <a:lnTo>
                      <a:pt x="47" y="102"/>
                    </a:lnTo>
                    <a:lnTo>
                      <a:pt x="51" y="100"/>
                    </a:lnTo>
                    <a:lnTo>
                      <a:pt x="55" y="97"/>
                    </a:lnTo>
                    <a:lnTo>
                      <a:pt x="58" y="88"/>
                    </a:lnTo>
                    <a:lnTo>
                      <a:pt x="61" y="76"/>
                    </a:lnTo>
                    <a:lnTo>
                      <a:pt x="61" y="59"/>
                    </a:lnTo>
                    <a:lnTo>
                      <a:pt x="61" y="43"/>
                    </a:lnTo>
                    <a:lnTo>
                      <a:pt x="58" y="31"/>
                    </a:lnTo>
                    <a:lnTo>
                      <a:pt x="55" y="22"/>
                    </a:lnTo>
                    <a:lnTo>
                      <a:pt x="52" y="19"/>
                    </a:lnTo>
                    <a:lnTo>
                      <a:pt x="47" y="15"/>
                    </a:lnTo>
                    <a:lnTo>
                      <a:pt x="43" y="14"/>
                    </a:lnTo>
                    <a:lnTo>
                      <a:pt x="38" y="13"/>
                    </a:lnTo>
                    <a:close/>
                    <a:moveTo>
                      <a:pt x="38" y="0"/>
                    </a:moveTo>
                    <a:lnTo>
                      <a:pt x="44" y="1"/>
                    </a:lnTo>
                    <a:lnTo>
                      <a:pt x="49" y="2"/>
                    </a:lnTo>
                    <a:lnTo>
                      <a:pt x="55" y="3"/>
                    </a:lnTo>
                    <a:lnTo>
                      <a:pt x="59" y="7"/>
                    </a:lnTo>
                    <a:lnTo>
                      <a:pt x="64" y="10"/>
                    </a:lnTo>
                    <a:lnTo>
                      <a:pt x="67" y="14"/>
                    </a:lnTo>
                    <a:lnTo>
                      <a:pt x="70" y="20"/>
                    </a:lnTo>
                    <a:lnTo>
                      <a:pt x="72" y="25"/>
                    </a:lnTo>
                    <a:lnTo>
                      <a:pt x="74" y="32"/>
                    </a:lnTo>
                    <a:lnTo>
                      <a:pt x="76" y="43"/>
                    </a:lnTo>
                    <a:lnTo>
                      <a:pt x="76" y="59"/>
                    </a:lnTo>
                    <a:lnTo>
                      <a:pt x="75" y="78"/>
                    </a:lnTo>
                    <a:lnTo>
                      <a:pt x="72" y="92"/>
                    </a:lnTo>
                    <a:lnTo>
                      <a:pt x="67" y="104"/>
                    </a:lnTo>
                    <a:lnTo>
                      <a:pt x="59" y="113"/>
                    </a:lnTo>
                    <a:lnTo>
                      <a:pt x="49" y="117"/>
                    </a:lnTo>
                    <a:lnTo>
                      <a:pt x="38" y="118"/>
                    </a:lnTo>
                    <a:lnTo>
                      <a:pt x="28" y="117"/>
                    </a:lnTo>
                    <a:lnTo>
                      <a:pt x="19" y="114"/>
                    </a:lnTo>
                    <a:lnTo>
                      <a:pt x="11" y="107"/>
                    </a:lnTo>
                    <a:lnTo>
                      <a:pt x="5" y="96"/>
                    </a:lnTo>
                    <a:lnTo>
                      <a:pt x="1" y="79"/>
                    </a:lnTo>
                    <a:lnTo>
                      <a:pt x="0" y="59"/>
                    </a:lnTo>
                    <a:lnTo>
                      <a:pt x="1" y="41"/>
                    </a:lnTo>
                    <a:lnTo>
                      <a:pt x="5" y="25"/>
                    </a:lnTo>
                    <a:lnTo>
                      <a:pt x="9" y="14"/>
                    </a:lnTo>
                    <a:lnTo>
                      <a:pt x="17"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9" name="Line 4251"/>
              <p:cNvSpPr>
                <a:spLocks noChangeShapeType="1"/>
              </p:cNvSpPr>
              <p:nvPr/>
            </p:nvSpPr>
            <p:spPr bwMode="auto">
              <a:xfrm flipV="1">
                <a:off x="5553"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0" name="Line 4252"/>
              <p:cNvSpPr>
                <a:spLocks noChangeShapeType="1"/>
              </p:cNvSpPr>
              <p:nvPr/>
            </p:nvSpPr>
            <p:spPr bwMode="auto">
              <a:xfrm>
                <a:off x="5553"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1" name="Freeform 4253"/>
              <p:cNvSpPr>
                <a:spLocks/>
              </p:cNvSpPr>
              <p:nvPr/>
            </p:nvSpPr>
            <p:spPr bwMode="auto">
              <a:xfrm>
                <a:off x="5493" y="3566"/>
                <a:ext cx="21" cy="58"/>
              </a:xfrm>
              <a:custGeom>
                <a:avLst/>
                <a:gdLst>
                  <a:gd name="T0" fmla="*/ 32 w 42"/>
                  <a:gd name="T1" fmla="*/ 0 h 117"/>
                  <a:gd name="T2" fmla="*/ 42 w 42"/>
                  <a:gd name="T3" fmla="*/ 0 h 117"/>
                  <a:gd name="T4" fmla="*/ 42 w 42"/>
                  <a:gd name="T5" fmla="*/ 117 h 117"/>
                  <a:gd name="T6" fmla="*/ 27 w 42"/>
                  <a:gd name="T7" fmla="*/ 117 h 117"/>
                  <a:gd name="T8" fmla="*/ 27 w 42"/>
                  <a:gd name="T9" fmla="*/ 25 h 117"/>
                  <a:gd name="T10" fmla="*/ 22 w 42"/>
                  <a:gd name="T11" fmla="*/ 31 h 117"/>
                  <a:gd name="T12" fmla="*/ 14 w 42"/>
                  <a:gd name="T13" fmla="*/ 36 h 117"/>
                  <a:gd name="T14" fmla="*/ 6 w 42"/>
                  <a:gd name="T15" fmla="*/ 40 h 117"/>
                  <a:gd name="T16" fmla="*/ 0 w 42"/>
                  <a:gd name="T17" fmla="*/ 43 h 117"/>
                  <a:gd name="T18" fmla="*/ 0 w 42"/>
                  <a:gd name="T19" fmla="*/ 29 h 117"/>
                  <a:gd name="T20" fmla="*/ 11 w 42"/>
                  <a:gd name="T21" fmla="*/ 23 h 117"/>
                  <a:gd name="T22" fmla="*/ 20 w 42"/>
                  <a:gd name="T23" fmla="*/ 15 h 117"/>
                  <a:gd name="T24" fmla="*/ 25 w 42"/>
                  <a:gd name="T25" fmla="*/ 10 h 117"/>
                  <a:gd name="T26" fmla="*/ 30 w 42"/>
                  <a:gd name="T27" fmla="*/ 5 h 117"/>
                  <a:gd name="T28" fmla="*/ 32 w 42"/>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7">
                    <a:moveTo>
                      <a:pt x="32" y="0"/>
                    </a:moveTo>
                    <a:lnTo>
                      <a:pt x="42" y="0"/>
                    </a:lnTo>
                    <a:lnTo>
                      <a:pt x="42" y="117"/>
                    </a:lnTo>
                    <a:lnTo>
                      <a:pt x="27" y="117"/>
                    </a:lnTo>
                    <a:lnTo>
                      <a:pt x="27" y="25"/>
                    </a:lnTo>
                    <a:lnTo>
                      <a:pt x="22" y="31"/>
                    </a:lnTo>
                    <a:lnTo>
                      <a:pt x="14" y="36"/>
                    </a:lnTo>
                    <a:lnTo>
                      <a:pt x="6" y="40"/>
                    </a:lnTo>
                    <a:lnTo>
                      <a:pt x="0" y="43"/>
                    </a:lnTo>
                    <a:lnTo>
                      <a:pt x="0" y="29"/>
                    </a:lnTo>
                    <a:lnTo>
                      <a:pt x="11" y="23"/>
                    </a:lnTo>
                    <a:lnTo>
                      <a:pt x="20" y="15"/>
                    </a:lnTo>
                    <a:lnTo>
                      <a:pt x="25" y="10"/>
                    </a:lnTo>
                    <a:lnTo>
                      <a:pt x="30" y="5"/>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2" name="Freeform 4254"/>
              <p:cNvSpPr>
                <a:spLocks noEditPoints="1"/>
              </p:cNvSpPr>
              <p:nvPr/>
            </p:nvSpPr>
            <p:spPr bwMode="auto">
              <a:xfrm>
                <a:off x="5533" y="3566"/>
                <a:ext cx="38" cy="59"/>
              </a:xfrm>
              <a:custGeom>
                <a:avLst/>
                <a:gdLst>
                  <a:gd name="T0" fmla="*/ 38 w 76"/>
                  <a:gd name="T1" fmla="*/ 13 h 118"/>
                  <a:gd name="T2" fmla="*/ 33 w 76"/>
                  <a:gd name="T3" fmla="*/ 14 h 118"/>
                  <a:gd name="T4" fmla="*/ 29 w 76"/>
                  <a:gd name="T5" fmla="*/ 15 h 118"/>
                  <a:gd name="T6" fmla="*/ 24 w 76"/>
                  <a:gd name="T7" fmla="*/ 18 h 118"/>
                  <a:gd name="T8" fmla="*/ 21 w 76"/>
                  <a:gd name="T9" fmla="*/ 21 h 118"/>
                  <a:gd name="T10" fmla="*/ 18 w 76"/>
                  <a:gd name="T11" fmla="*/ 30 h 118"/>
                  <a:gd name="T12" fmla="*/ 16 w 76"/>
                  <a:gd name="T13" fmla="*/ 43 h 118"/>
                  <a:gd name="T14" fmla="*/ 14 w 76"/>
                  <a:gd name="T15" fmla="*/ 59 h 118"/>
                  <a:gd name="T16" fmla="*/ 16 w 76"/>
                  <a:gd name="T17" fmla="*/ 76 h 118"/>
                  <a:gd name="T18" fmla="*/ 18 w 76"/>
                  <a:gd name="T19" fmla="*/ 88 h 118"/>
                  <a:gd name="T20" fmla="*/ 21 w 76"/>
                  <a:gd name="T21" fmla="*/ 97 h 118"/>
                  <a:gd name="T22" fmla="*/ 24 w 76"/>
                  <a:gd name="T23" fmla="*/ 100 h 118"/>
                  <a:gd name="T24" fmla="*/ 29 w 76"/>
                  <a:gd name="T25" fmla="*/ 102 h 118"/>
                  <a:gd name="T26" fmla="*/ 33 w 76"/>
                  <a:gd name="T27" fmla="*/ 105 h 118"/>
                  <a:gd name="T28" fmla="*/ 38 w 76"/>
                  <a:gd name="T29" fmla="*/ 105 h 118"/>
                  <a:gd name="T30" fmla="*/ 42 w 76"/>
                  <a:gd name="T31" fmla="*/ 105 h 118"/>
                  <a:gd name="T32" fmla="*/ 47 w 76"/>
                  <a:gd name="T33" fmla="*/ 102 h 118"/>
                  <a:gd name="T34" fmla="*/ 50 w 76"/>
                  <a:gd name="T35" fmla="*/ 100 h 118"/>
                  <a:gd name="T36" fmla="*/ 54 w 76"/>
                  <a:gd name="T37" fmla="*/ 97 h 118"/>
                  <a:gd name="T38" fmla="*/ 58 w 76"/>
                  <a:gd name="T39" fmla="*/ 88 h 118"/>
                  <a:gd name="T40" fmla="*/ 60 w 76"/>
                  <a:gd name="T41" fmla="*/ 76 h 118"/>
                  <a:gd name="T42" fmla="*/ 60 w 76"/>
                  <a:gd name="T43" fmla="*/ 59 h 118"/>
                  <a:gd name="T44" fmla="*/ 60 w 76"/>
                  <a:gd name="T45" fmla="*/ 43 h 118"/>
                  <a:gd name="T46" fmla="*/ 58 w 76"/>
                  <a:gd name="T47" fmla="*/ 31 h 118"/>
                  <a:gd name="T48" fmla="*/ 55 w 76"/>
                  <a:gd name="T49" fmla="*/ 22 h 118"/>
                  <a:gd name="T50" fmla="*/ 51 w 76"/>
                  <a:gd name="T51" fmla="*/ 19 h 118"/>
                  <a:gd name="T52" fmla="*/ 47 w 76"/>
                  <a:gd name="T53" fmla="*/ 15 h 118"/>
                  <a:gd name="T54" fmla="*/ 42 w 76"/>
                  <a:gd name="T55" fmla="*/ 14 h 118"/>
                  <a:gd name="T56" fmla="*/ 38 w 76"/>
                  <a:gd name="T57" fmla="*/ 13 h 118"/>
                  <a:gd name="T58" fmla="*/ 38 w 76"/>
                  <a:gd name="T59" fmla="*/ 0 h 118"/>
                  <a:gd name="T60" fmla="*/ 43 w 76"/>
                  <a:gd name="T61" fmla="*/ 1 h 118"/>
                  <a:gd name="T62" fmla="*/ 49 w 76"/>
                  <a:gd name="T63" fmla="*/ 2 h 118"/>
                  <a:gd name="T64" fmla="*/ 55 w 76"/>
                  <a:gd name="T65" fmla="*/ 3 h 118"/>
                  <a:gd name="T66" fmla="*/ 59 w 76"/>
                  <a:gd name="T67" fmla="*/ 7 h 118"/>
                  <a:gd name="T68" fmla="*/ 64 w 76"/>
                  <a:gd name="T69" fmla="*/ 10 h 118"/>
                  <a:gd name="T70" fmla="*/ 67 w 76"/>
                  <a:gd name="T71" fmla="*/ 14 h 118"/>
                  <a:gd name="T72" fmla="*/ 69 w 76"/>
                  <a:gd name="T73" fmla="*/ 20 h 118"/>
                  <a:gd name="T74" fmla="*/ 71 w 76"/>
                  <a:gd name="T75" fmla="*/ 25 h 118"/>
                  <a:gd name="T76" fmla="*/ 74 w 76"/>
                  <a:gd name="T77" fmla="*/ 32 h 118"/>
                  <a:gd name="T78" fmla="*/ 75 w 76"/>
                  <a:gd name="T79" fmla="*/ 43 h 118"/>
                  <a:gd name="T80" fmla="*/ 76 w 76"/>
                  <a:gd name="T81" fmla="*/ 59 h 118"/>
                  <a:gd name="T82" fmla="*/ 75 w 76"/>
                  <a:gd name="T83" fmla="*/ 78 h 118"/>
                  <a:gd name="T84" fmla="*/ 71 w 76"/>
                  <a:gd name="T85" fmla="*/ 92 h 118"/>
                  <a:gd name="T86" fmla="*/ 67 w 76"/>
                  <a:gd name="T87" fmla="*/ 104 h 118"/>
                  <a:gd name="T88" fmla="*/ 59 w 76"/>
                  <a:gd name="T89" fmla="*/ 113 h 118"/>
                  <a:gd name="T90" fmla="*/ 49 w 76"/>
                  <a:gd name="T91" fmla="*/ 117 h 118"/>
                  <a:gd name="T92" fmla="*/ 38 w 76"/>
                  <a:gd name="T93" fmla="*/ 118 h 118"/>
                  <a:gd name="T94" fmla="*/ 27 w 76"/>
                  <a:gd name="T95" fmla="*/ 117 h 118"/>
                  <a:gd name="T96" fmla="*/ 19 w 76"/>
                  <a:gd name="T97" fmla="*/ 114 h 118"/>
                  <a:gd name="T98" fmla="*/ 11 w 76"/>
                  <a:gd name="T99" fmla="*/ 107 h 118"/>
                  <a:gd name="T100" fmla="*/ 4 w 76"/>
                  <a:gd name="T101" fmla="*/ 96 h 118"/>
                  <a:gd name="T102" fmla="*/ 1 w 76"/>
                  <a:gd name="T103" fmla="*/ 79 h 118"/>
                  <a:gd name="T104" fmla="*/ 0 w 76"/>
                  <a:gd name="T105" fmla="*/ 59 h 118"/>
                  <a:gd name="T106" fmla="*/ 1 w 76"/>
                  <a:gd name="T107" fmla="*/ 41 h 118"/>
                  <a:gd name="T108" fmla="*/ 4 w 76"/>
                  <a:gd name="T109" fmla="*/ 25 h 118"/>
                  <a:gd name="T110" fmla="*/ 9 w 76"/>
                  <a:gd name="T111" fmla="*/ 14 h 118"/>
                  <a:gd name="T112" fmla="*/ 17 w 76"/>
                  <a:gd name="T113" fmla="*/ 7 h 118"/>
                  <a:gd name="T114" fmla="*/ 26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3" y="14"/>
                    </a:lnTo>
                    <a:lnTo>
                      <a:pt x="29" y="15"/>
                    </a:lnTo>
                    <a:lnTo>
                      <a:pt x="24" y="18"/>
                    </a:lnTo>
                    <a:lnTo>
                      <a:pt x="21" y="21"/>
                    </a:lnTo>
                    <a:lnTo>
                      <a:pt x="18" y="30"/>
                    </a:lnTo>
                    <a:lnTo>
                      <a:pt x="16" y="43"/>
                    </a:lnTo>
                    <a:lnTo>
                      <a:pt x="14" y="59"/>
                    </a:lnTo>
                    <a:lnTo>
                      <a:pt x="16" y="76"/>
                    </a:lnTo>
                    <a:lnTo>
                      <a:pt x="18" y="88"/>
                    </a:lnTo>
                    <a:lnTo>
                      <a:pt x="21" y="97"/>
                    </a:lnTo>
                    <a:lnTo>
                      <a:pt x="24" y="100"/>
                    </a:lnTo>
                    <a:lnTo>
                      <a:pt x="29" y="102"/>
                    </a:lnTo>
                    <a:lnTo>
                      <a:pt x="33" y="105"/>
                    </a:lnTo>
                    <a:lnTo>
                      <a:pt x="38" y="105"/>
                    </a:lnTo>
                    <a:lnTo>
                      <a:pt x="42" y="105"/>
                    </a:lnTo>
                    <a:lnTo>
                      <a:pt x="47" y="102"/>
                    </a:lnTo>
                    <a:lnTo>
                      <a:pt x="50" y="100"/>
                    </a:lnTo>
                    <a:lnTo>
                      <a:pt x="54" y="97"/>
                    </a:lnTo>
                    <a:lnTo>
                      <a:pt x="58" y="88"/>
                    </a:lnTo>
                    <a:lnTo>
                      <a:pt x="60" y="76"/>
                    </a:lnTo>
                    <a:lnTo>
                      <a:pt x="60" y="59"/>
                    </a:lnTo>
                    <a:lnTo>
                      <a:pt x="60" y="43"/>
                    </a:lnTo>
                    <a:lnTo>
                      <a:pt x="58" y="31"/>
                    </a:lnTo>
                    <a:lnTo>
                      <a:pt x="55" y="22"/>
                    </a:lnTo>
                    <a:lnTo>
                      <a:pt x="51" y="19"/>
                    </a:lnTo>
                    <a:lnTo>
                      <a:pt x="47" y="15"/>
                    </a:lnTo>
                    <a:lnTo>
                      <a:pt x="42" y="14"/>
                    </a:lnTo>
                    <a:lnTo>
                      <a:pt x="38" y="13"/>
                    </a:lnTo>
                    <a:close/>
                    <a:moveTo>
                      <a:pt x="38" y="0"/>
                    </a:moveTo>
                    <a:lnTo>
                      <a:pt x="43" y="1"/>
                    </a:lnTo>
                    <a:lnTo>
                      <a:pt x="49" y="2"/>
                    </a:lnTo>
                    <a:lnTo>
                      <a:pt x="55" y="3"/>
                    </a:lnTo>
                    <a:lnTo>
                      <a:pt x="59" y="7"/>
                    </a:lnTo>
                    <a:lnTo>
                      <a:pt x="64" y="10"/>
                    </a:lnTo>
                    <a:lnTo>
                      <a:pt x="67" y="14"/>
                    </a:lnTo>
                    <a:lnTo>
                      <a:pt x="69" y="20"/>
                    </a:lnTo>
                    <a:lnTo>
                      <a:pt x="71" y="25"/>
                    </a:lnTo>
                    <a:lnTo>
                      <a:pt x="74" y="32"/>
                    </a:lnTo>
                    <a:lnTo>
                      <a:pt x="75" y="43"/>
                    </a:lnTo>
                    <a:lnTo>
                      <a:pt x="76" y="59"/>
                    </a:lnTo>
                    <a:lnTo>
                      <a:pt x="75" y="78"/>
                    </a:lnTo>
                    <a:lnTo>
                      <a:pt x="71" y="92"/>
                    </a:lnTo>
                    <a:lnTo>
                      <a:pt x="67" y="104"/>
                    </a:lnTo>
                    <a:lnTo>
                      <a:pt x="59" y="113"/>
                    </a:lnTo>
                    <a:lnTo>
                      <a:pt x="49" y="117"/>
                    </a:lnTo>
                    <a:lnTo>
                      <a:pt x="38" y="118"/>
                    </a:lnTo>
                    <a:lnTo>
                      <a:pt x="27" y="117"/>
                    </a:lnTo>
                    <a:lnTo>
                      <a:pt x="19" y="114"/>
                    </a:lnTo>
                    <a:lnTo>
                      <a:pt x="11" y="107"/>
                    </a:lnTo>
                    <a:lnTo>
                      <a:pt x="4" y="96"/>
                    </a:lnTo>
                    <a:lnTo>
                      <a:pt x="1" y="79"/>
                    </a:lnTo>
                    <a:lnTo>
                      <a:pt x="0" y="59"/>
                    </a:lnTo>
                    <a:lnTo>
                      <a:pt x="1" y="41"/>
                    </a:lnTo>
                    <a:lnTo>
                      <a:pt x="4" y="25"/>
                    </a:lnTo>
                    <a:lnTo>
                      <a:pt x="9" y="14"/>
                    </a:lnTo>
                    <a:lnTo>
                      <a:pt x="17"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3" name="Freeform 4255"/>
              <p:cNvSpPr>
                <a:spLocks noEditPoints="1"/>
              </p:cNvSpPr>
              <p:nvPr/>
            </p:nvSpPr>
            <p:spPr bwMode="auto">
              <a:xfrm>
                <a:off x="5578" y="3566"/>
                <a:ext cx="38" cy="59"/>
              </a:xfrm>
              <a:custGeom>
                <a:avLst/>
                <a:gdLst>
                  <a:gd name="T0" fmla="*/ 38 w 77"/>
                  <a:gd name="T1" fmla="*/ 13 h 118"/>
                  <a:gd name="T2" fmla="*/ 34 w 77"/>
                  <a:gd name="T3" fmla="*/ 14 h 118"/>
                  <a:gd name="T4" fmla="*/ 29 w 77"/>
                  <a:gd name="T5" fmla="*/ 15 h 118"/>
                  <a:gd name="T6" fmla="*/ 26 w 77"/>
                  <a:gd name="T7" fmla="*/ 18 h 118"/>
                  <a:gd name="T8" fmla="*/ 23 w 77"/>
                  <a:gd name="T9" fmla="*/ 21 h 118"/>
                  <a:gd name="T10" fmla="*/ 19 w 77"/>
                  <a:gd name="T11" fmla="*/ 30 h 118"/>
                  <a:gd name="T12" fmla="*/ 17 w 77"/>
                  <a:gd name="T13" fmla="*/ 43 h 118"/>
                  <a:gd name="T14" fmla="*/ 16 w 77"/>
                  <a:gd name="T15" fmla="*/ 59 h 118"/>
                  <a:gd name="T16" fmla="*/ 17 w 77"/>
                  <a:gd name="T17" fmla="*/ 76 h 118"/>
                  <a:gd name="T18" fmla="*/ 19 w 77"/>
                  <a:gd name="T19" fmla="*/ 88 h 118"/>
                  <a:gd name="T20" fmla="*/ 23 w 77"/>
                  <a:gd name="T21" fmla="*/ 97 h 118"/>
                  <a:gd name="T22" fmla="*/ 26 w 77"/>
                  <a:gd name="T23" fmla="*/ 100 h 118"/>
                  <a:gd name="T24" fmla="*/ 29 w 77"/>
                  <a:gd name="T25" fmla="*/ 102 h 118"/>
                  <a:gd name="T26" fmla="*/ 34 w 77"/>
                  <a:gd name="T27" fmla="*/ 105 h 118"/>
                  <a:gd name="T28" fmla="*/ 38 w 77"/>
                  <a:gd name="T29" fmla="*/ 105 h 118"/>
                  <a:gd name="T30" fmla="*/ 44 w 77"/>
                  <a:gd name="T31" fmla="*/ 105 h 118"/>
                  <a:gd name="T32" fmla="*/ 47 w 77"/>
                  <a:gd name="T33" fmla="*/ 102 h 118"/>
                  <a:gd name="T34" fmla="*/ 52 w 77"/>
                  <a:gd name="T35" fmla="*/ 100 h 118"/>
                  <a:gd name="T36" fmla="*/ 55 w 77"/>
                  <a:gd name="T37" fmla="*/ 97 h 118"/>
                  <a:gd name="T38" fmla="*/ 58 w 77"/>
                  <a:gd name="T39" fmla="*/ 88 h 118"/>
                  <a:gd name="T40" fmla="*/ 61 w 77"/>
                  <a:gd name="T41" fmla="*/ 76 h 118"/>
                  <a:gd name="T42" fmla="*/ 62 w 77"/>
                  <a:gd name="T43" fmla="*/ 59 h 118"/>
                  <a:gd name="T44" fmla="*/ 61 w 77"/>
                  <a:gd name="T45" fmla="*/ 43 h 118"/>
                  <a:gd name="T46" fmla="*/ 58 w 77"/>
                  <a:gd name="T47" fmla="*/ 31 h 118"/>
                  <a:gd name="T48" fmla="*/ 55 w 77"/>
                  <a:gd name="T49" fmla="*/ 22 h 118"/>
                  <a:gd name="T50" fmla="*/ 52 w 77"/>
                  <a:gd name="T51" fmla="*/ 19 h 118"/>
                  <a:gd name="T52" fmla="*/ 48 w 77"/>
                  <a:gd name="T53" fmla="*/ 15 h 118"/>
                  <a:gd name="T54" fmla="*/ 44 w 77"/>
                  <a:gd name="T55" fmla="*/ 14 h 118"/>
                  <a:gd name="T56" fmla="*/ 38 w 77"/>
                  <a:gd name="T57" fmla="*/ 13 h 118"/>
                  <a:gd name="T58" fmla="*/ 38 w 77"/>
                  <a:gd name="T59" fmla="*/ 0 h 118"/>
                  <a:gd name="T60" fmla="*/ 45 w 77"/>
                  <a:gd name="T61" fmla="*/ 1 h 118"/>
                  <a:gd name="T62" fmla="*/ 50 w 77"/>
                  <a:gd name="T63" fmla="*/ 2 h 118"/>
                  <a:gd name="T64" fmla="*/ 56 w 77"/>
                  <a:gd name="T65" fmla="*/ 3 h 118"/>
                  <a:gd name="T66" fmla="*/ 61 w 77"/>
                  <a:gd name="T67" fmla="*/ 7 h 118"/>
                  <a:gd name="T68" fmla="*/ 64 w 77"/>
                  <a:gd name="T69" fmla="*/ 10 h 118"/>
                  <a:gd name="T70" fmla="*/ 67 w 77"/>
                  <a:gd name="T71" fmla="*/ 14 h 118"/>
                  <a:gd name="T72" fmla="*/ 69 w 77"/>
                  <a:gd name="T73" fmla="*/ 20 h 118"/>
                  <a:gd name="T74" fmla="*/ 72 w 77"/>
                  <a:gd name="T75" fmla="*/ 25 h 118"/>
                  <a:gd name="T76" fmla="*/ 74 w 77"/>
                  <a:gd name="T77" fmla="*/ 32 h 118"/>
                  <a:gd name="T78" fmla="*/ 76 w 77"/>
                  <a:gd name="T79" fmla="*/ 43 h 118"/>
                  <a:gd name="T80" fmla="*/ 77 w 77"/>
                  <a:gd name="T81" fmla="*/ 59 h 118"/>
                  <a:gd name="T82" fmla="*/ 76 w 77"/>
                  <a:gd name="T83" fmla="*/ 78 h 118"/>
                  <a:gd name="T84" fmla="*/ 73 w 77"/>
                  <a:gd name="T85" fmla="*/ 92 h 118"/>
                  <a:gd name="T86" fmla="*/ 67 w 77"/>
                  <a:gd name="T87" fmla="*/ 104 h 118"/>
                  <a:gd name="T88" fmla="*/ 59 w 77"/>
                  <a:gd name="T89" fmla="*/ 113 h 118"/>
                  <a:gd name="T90" fmla="*/ 50 w 77"/>
                  <a:gd name="T91" fmla="*/ 117 h 118"/>
                  <a:gd name="T92" fmla="*/ 38 w 77"/>
                  <a:gd name="T93" fmla="*/ 118 h 118"/>
                  <a:gd name="T94" fmla="*/ 28 w 77"/>
                  <a:gd name="T95" fmla="*/ 117 h 118"/>
                  <a:gd name="T96" fmla="*/ 19 w 77"/>
                  <a:gd name="T97" fmla="*/ 114 h 118"/>
                  <a:gd name="T98" fmla="*/ 13 w 77"/>
                  <a:gd name="T99" fmla="*/ 107 h 118"/>
                  <a:gd name="T100" fmla="*/ 6 w 77"/>
                  <a:gd name="T101" fmla="*/ 96 h 118"/>
                  <a:gd name="T102" fmla="*/ 1 w 77"/>
                  <a:gd name="T103" fmla="*/ 79 h 118"/>
                  <a:gd name="T104" fmla="*/ 0 w 77"/>
                  <a:gd name="T105" fmla="*/ 59 h 118"/>
                  <a:gd name="T106" fmla="*/ 1 w 77"/>
                  <a:gd name="T107" fmla="*/ 41 h 118"/>
                  <a:gd name="T108" fmla="*/ 5 w 77"/>
                  <a:gd name="T109" fmla="*/ 25 h 118"/>
                  <a:gd name="T110" fmla="*/ 10 w 77"/>
                  <a:gd name="T111" fmla="*/ 14 h 118"/>
                  <a:gd name="T112" fmla="*/ 17 w 77"/>
                  <a:gd name="T113" fmla="*/ 7 h 118"/>
                  <a:gd name="T114" fmla="*/ 27 w 77"/>
                  <a:gd name="T115" fmla="*/ 2 h 118"/>
                  <a:gd name="T116" fmla="*/ 38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8" y="13"/>
                    </a:moveTo>
                    <a:lnTo>
                      <a:pt x="34" y="14"/>
                    </a:lnTo>
                    <a:lnTo>
                      <a:pt x="29" y="15"/>
                    </a:lnTo>
                    <a:lnTo>
                      <a:pt x="26" y="18"/>
                    </a:lnTo>
                    <a:lnTo>
                      <a:pt x="23" y="21"/>
                    </a:lnTo>
                    <a:lnTo>
                      <a:pt x="19" y="30"/>
                    </a:lnTo>
                    <a:lnTo>
                      <a:pt x="17" y="43"/>
                    </a:lnTo>
                    <a:lnTo>
                      <a:pt x="16" y="59"/>
                    </a:lnTo>
                    <a:lnTo>
                      <a:pt x="17" y="76"/>
                    </a:lnTo>
                    <a:lnTo>
                      <a:pt x="19" y="88"/>
                    </a:lnTo>
                    <a:lnTo>
                      <a:pt x="23" y="97"/>
                    </a:lnTo>
                    <a:lnTo>
                      <a:pt x="26" y="100"/>
                    </a:lnTo>
                    <a:lnTo>
                      <a:pt x="29" y="102"/>
                    </a:lnTo>
                    <a:lnTo>
                      <a:pt x="34" y="105"/>
                    </a:lnTo>
                    <a:lnTo>
                      <a:pt x="38" y="105"/>
                    </a:lnTo>
                    <a:lnTo>
                      <a:pt x="44" y="105"/>
                    </a:lnTo>
                    <a:lnTo>
                      <a:pt x="47" y="102"/>
                    </a:lnTo>
                    <a:lnTo>
                      <a:pt x="52" y="100"/>
                    </a:lnTo>
                    <a:lnTo>
                      <a:pt x="55" y="97"/>
                    </a:lnTo>
                    <a:lnTo>
                      <a:pt x="58" y="88"/>
                    </a:lnTo>
                    <a:lnTo>
                      <a:pt x="61" y="76"/>
                    </a:lnTo>
                    <a:lnTo>
                      <a:pt x="62" y="59"/>
                    </a:lnTo>
                    <a:lnTo>
                      <a:pt x="61" y="43"/>
                    </a:lnTo>
                    <a:lnTo>
                      <a:pt x="58" y="31"/>
                    </a:lnTo>
                    <a:lnTo>
                      <a:pt x="55" y="22"/>
                    </a:lnTo>
                    <a:lnTo>
                      <a:pt x="52" y="19"/>
                    </a:lnTo>
                    <a:lnTo>
                      <a:pt x="48" y="15"/>
                    </a:lnTo>
                    <a:lnTo>
                      <a:pt x="44" y="14"/>
                    </a:lnTo>
                    <a:lnTo>
                      <a:pt x="38" y="13"/>
                    </a:lnTo>
                    <a:close/>
                    <a:moveTo>
                      <a:pt x="38" y="0"/>
                    </a:moveTo>
                    <a:lnTo>
                      <a:pt x="45" y="1"/>
                    </a:lnTo>
                    <a:lnTo>
                      <a:pt x="50" y="2"/>
                    </a:lnTo>
                    <a:lnTo>
                      <a:pt x="56" y="3"/>
                    </a:lnTo>
                    <a:lnTo>
                      <a:pt x="61" y="7"/>
                    </a:lnTo>
                    <a:lnTo>
                      <a:pt x="64" y="10"/>
                    </a:lnTo>
                    <a:lnTo>
                      <a:pt x="67" y="14"/>
                    </a:lnTo>
                    <a:lnTo>
                      <a:pt x="69" y="20"/>
                    </a:lnTo>
                    <a:lnTo>
                      <a:pt x="72" y="25"/>
                    </a:lnTo>
                    <a:lnTo>
                      <a:pt x="74" y="32"/>
                    </a:lnTo>
                    <a:lnTo>
                      <a:pt x="76" y="43"/>
                    </a:lnTo>
                    <a:lnTo>
                      <a:pt x="77" y="59"/>
                    </a:lnTo>
                    <a:lnTo>
                      <a:pt x="76" y="78"/>
                    </a:lnTo>
                    <a:lnTo>
                      <a:pt x="73" y="92"/>
                    </a:lnTo>
                    <a:lnTo>
                      <a:pt x="67" y="104"/>
                    </a:lnTo>
                    <a:lnTo>
                      <a:pt x="59" y="113"/>
                    </a:lnTo>
                    <a:lnTo>
                      <a:pt x="50" y="117"/>
                    </a:lnTo>
                    <a:lnTo>
                      <a:pt x="38" y="118"/>
                    </a:lnTo>
                    <a:lnTo>
                      <a:pt x="28" y="117"/>
                    </a:lnTo>
                    <a:lnTo>
                      <a:pt x="19" y="114"/>
                    </a:lnTo>
                    <a:lnTo>
                      <a:pt x="13" y="107"/>
                    </a:lnTo>
                    <a:lnTo>
                      <a:pt x="6" y="96"/>
                    </a:lnTo>
                    <a:lnTo>
                      <a:pt x="1" y="79"/>
                    </a:lnTo>
                    <a:lnTo>
                      <a:pt x="0" y="59"/>
                    </a:lnTo>
                    <a:lnTo>
                      <a:pt x="1" y="41"/>
                    </a:lnTo>
                    <a:lnTo>
                      <a:pt x="5" y="25"/>
                    </a:lnTo>
                    <a:lnTo>
                      <a:pt x="10" y="14"/>
                    </a:lnTo>
                    <a:lnTo>
                      <a:pt x="17" y="7"/>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4" name="Line 4256"/>
              <p:cNvSpPr>
                <a:spLocks noChangeShapeType="1"/>
              </p:cNvSpPr>
              <p:nvPr/>
            </p:nvSpPr>
            <p:spPr bwMode="auto">
              <a:xfrm>
                <a:off x="4048" y="353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5" name="Line 4257"/>
              <p:cNvSpPr>
                <a:spLocks noChangeShapeType="1"/>
              </p:cNvSpPr>
              <p:nvPr/>
            </p:nvSpPr>
            <p:spPr bwMode="auto">
              <a:xfrm flipH="1">
                <a:off x="5546" y="353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6" name="Freeform 4258"/>
              <p:cNvSpPr>
                <a:spLocks/>
              </p:cNvSpPr>
              <p:nvPr/>
            </p:nvSpPr>
            <p:spPr bwMode="auto">
              <a:xfrm>
                <a:off x="3905" y="3511"/>
                <a:ext cx="38" cy="58"/>
              </a:xfrm>
              <a:custGeom>
                <a:avLst/>
                <a:gdLst>
                  <a:gd name="T0" fmla="*/ 39 w 75"/>
                  <a:gd name="T1" fmla="*/ 0 h 118"/>
                  <a:gd name="T2" fmla="*/ 53 w 75"/>
                  <a:gd name="T3" fmla="*/ 3 h 118"/>
                  <a:gd name="T4" fmla="*/ 64 w 75"/>
                  <a:gd name="T5" fmla="*/ 10 h 118"/>
                  <a:gd name="T6" fmla="*/ 72 w 75"/>
                  <a:gd name="T7" fmla="*/ 20 h 118"/>
                  <a:gd name="T8" fmla="*/ 74 w 75"/>
                  <a:gd name="T9" fmla="*/ 33 h 118"/>
                  <a:gd name="T10" fmla="*/ 73 w 75"/>
                  <a:gd name="T11" fmla="*/ 39 h 118"/>
                  <a:gd name="T12" fmla="*/ 72 w 75"/>
                  <a:gd name="T13" fmla="*/ 47 h 118"/>
                  <a:gd name="T14" fmla="*/ 68 w 75"/>
                  <a:gd name="T15" fmla="*/ 54 h 118"/>
                  <a:gd name="T16" fmla="*/ 63 w 75"/>
                  <a:gd name="T17" fmla="*/ 61 h 118"/>
                  <a:gd name="T18" fmla="*/ 54 w 75"/>
                  <a:gd name="T19" fmla="*/ 70 h 118"/>
                  <a:gd name="T20" fmla="*/ 42 w 75"/>
                  <a:gd name="T21" fmla="*/ 81 h 118"/>
                  <a:gd name="T22" fmla="*/ 36 w 75"/>
                  <a:gd name="T23" fmla="*/ 85 h 118"/>
                  <a:gd name="T24" fmla="*/ 32 w 75"/>
                  <a:gd name="T25" fmla="*/ 90 h 118"/>
                  <a:gd name="T26" fmla="*/ 29 w 75"/>
                  <a:gd name="T27" fmla="*/ 93 h 118"/>
                  <a:gd name="T28" fmla="*/ 25 w 75"/>
                  <a:gd name="T29" fmla="*/ 95 h 118"/>
                  <a:gd name="T30" fmla="*/ 22 w 75"/>
                  <a:gd name="T31" fmla="*/ 99 h 118"/>
                  <a:gd name="T32" fmla="*/ 20 w 75"/>
                  <a:gd name="T33" fmla="*/ 103 h 118"/>
                  <a:gd name="T34" fmla="*/ 75 w 75"/>
                  <a:gd name="T35" fmla="*/ 103 h 118"/>
                  <a:gd name="T36" fmla="*/ 75 w 75"/>
                  <a:gd name="T37" fmla="*/ 118 h 118"/>
                  <a:gd name="T38" fmla="*/ 0 w 75"/>
                  <a:gd name="T39" fmla="*/ 118 h 118"/>
                  <a:gd name="T40" fmla="*/ 0 w 75"/>
                  <a:gd name="T41" fmla="*/ 112 h 118"/>
                  <a:gd name="T42" fmla="*/ 1 w 75"/>
                  <a:gd name="T43" fmla="*/ 107 h 118"/>
                  <a:gd name="T44" fmla="*/ 5 w 75"/>
                  <a:gd name="T45" fmla="*/ 100 h 118"/>
                  <a:gd name="T46" fmla="*/ 10 w 75"/>
                  <a:gd name="T47" fmla="*/ 91 h 118"/>
                  <a:gd name="T48" fmla="*/ 17 w 75"/>
                  <a:gd name="T49" fmla="*/ 83 h 118"/>
                  <a:gd name="T50" fmla="*/ 27 w 75"/>
                  <a:gd name="T51" fmla="*/ 74 h 118"/>
                  <a:gd name="T52" fmla="*/ 39 w 75"/>
                  <a:gd name="T53" fmla="*/ 64 h 118"/>
                  <a:gd name="T54" fmla="*/ 48 w 75"/>
                  <a:gd name="T55" fmla="*/ 56 h 118"/>
                  <a:gd name="T56" fmla="*/ 53 w 75"/>
                  <a:gd name="T57" fmla="*/ 49 h 118"/>
                  <a:gd name="T58" fmla="*/ 56 w 75"/>
                  <a:gd name="T59" fmla="*/ 44 h 118"/>
                  <a:gd name="T60" fmla="*/ 59 w 75"/>
                  <a:gd name="T61" fmla="*/ 38 h 118"/>
                  <a:gd name="T62" fmla="*/ 59 w 75"/>
                  <a:gd name="T63" fmla="*/ 33 h 118"/>
                  <a:gd name="T64" fmla="*/ 59 w 75"/>
                  <a:gd name="T65" fmla="*/ 28 h 118"/>
                  <a:gd name="T66" fmla="*/ 56 w 75"/>
                  <a:gd name="T67" fmla="*/ 24 h 118"/>
                  <a:gd name="T68" fmla="*/ 53 w 75"/>
                  <a:gd name="T69" fmla="*/ 19 h 118"/>
                  <a:gd name="T70" fmla="*/ 49 w 75"/>
                  <a:gd name="T71" fmla="*/ 17 h 118"/>
                  <a:gd name="T72" fmla="*/ 44 w 75"/>
                  <a:gd name="T73" fmla="*/ 15 h 118"/>
                  <a:gd name="T74" fmla="*/ 39 w 75"/>
                  <a:gd name="T75" fmla="*/ 15 h 118"/>
                  <a:gd name="T76" fmla="*/ 32 w 75"/>
                  <a:gd name="T77" fmla="*/ 15 h 118"/>
                  <a:gd name="T78" fmla="*/ 26 w 75"/>
                  <a:gd name="T79" fmla="*/ 17 h 118"/>
                  <a:gd name="T80" fmla="*/ 23 w 75"/>
                  <a:gd name="T81" fmla="*/ 19 h 118"/>
                  <a:gd name="T82" fmla="*/ 20 w 75"/>
                  <a:gd name="T83" fmla="*/ 24 h 118"/>
                  <a:gd name="T84" fmla="*/ 17 w 75"/>
                  <a:gd name="T85" fmla="*/ 28 h 118"/>
                  <a:gd name="T86" fmla="*/ 16 w 75"/>
                  <a:gd name="T87" fmla="*/ 35 h 118"/>
                  <a:gd name="T88" fmla="*/ 2 w 75"/>
                  <a:gd name="T89" fmla="*/ 33 h 118"/>
                  <a:gd name="T90" fmla="*/ 5 w 75"/>
                  <a:gd name="T91" fmla="*/ 19 h 118"/>
                  <a:gd name="T92" fmla="*/ 13 w 75"/>
                  <a:gd name="T93" fmla="*/ 9 h 118"/>
                  <a:gd name="T94" fmla="*/ 24 w 75"/>
                  <a:gd name="T95" fmla="*/ 3 h 118"/>
                  <a:gd name="T96" fmla="*/ 39 w 75"/>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8">
                    <a:moveTo>
                      <a:pt x="39" y="0"/>
                    </a:moveTo>
                    <a:lnTo>
                      <a:pt x="53" y="3"/>
                    </a:lnTo>
                    <a:lnTo>
                      <a:pt x="64" y="10"/>
                    </a:lnTo>
                    <a:lnTo>
                      <a:pt x="72" y="20"/>
                    </a:lnTo>
                    <a:lnTo>
                      <a:pt x="74" y="33"/>
                    </a:lnTo>
                    <a:lnTo>
                      <a:pt x="73" y="39"/>
                    </a:lnTo>
                    <a:lnTo>
                      <a:pt x="72" y="47"/>
                    </a:lnTo>
                    <a:lnTo>
                      <a:pt x="68" y="54"/>
                    </a:lnTo>
                    <a:lnTo>
                      <a:pt x="63" y="61"/>
                    </a:lnTo>
                    <a:lnTo>
                      <a:pt x="54" y="70"/>
                    </a:lnTo>
                    <a:lnTo>
                      <a:pt x="42" y="81"/>
                    </a:lnTo>
                    <a:lnTo>
                      <a:pt x="36" y="85"/>
                    </a:lnTo>
                    <a:lnTo>
                      <a:pt x="32" y="90"/>
                    </a:lnTo>
                    <a:lnTo>
                      <a:pt x="29" y="93"/>
                    </a:lnTo>
                    <a:lnTo>
                      <a:pt x="25" y="95"/>
                    </a:lnTo>
                    <a:lnTo>
                      <a:pt x="22" y="99"/>
                    </a:lnTo>
                    <a:lnTo>
                      <a:pt x="20" y="103"/>
                    </a:lnTo>
                    <a:lnTo>
                      <a:pt x="75" y="103"/>
                    </a:lnTo>
                    <a:lnTo>
                      <a:pt x="75" y="118"/>
                    </a:lnTo>
                    <a:lnTo>
                      <a:pt x="0" y="118"/>
                    </a:lnTo>
                    <a:lnTo>
                      <a:pt x="0" y="112"/>
                    </a:lnTo>
                    <a:lnTo>
                      <a:pt x="1" y="107"/>
                    </a:lnTo>
                    <a:lnTo>
                      <a:pt x="5" y="100"/>
                    </a:lnTo>
                    <a:lnTo>
                      <a:pt x="10" y="91"/>
                    </a:lnTo>
                    <a:lnTo>
                      <a:pt x="17" y="83"/>
                    </a:lnTo>
                    <a:lnTo>
                      <a:pt x="27" y="74"/>
                    </a:lnTo>
                    <a:lnTo>
                      <a:pt x="39" y="64"/>
                    </a:lnTo>
                    <a:lnTo>
                      <a:pt x="48" y="56"/>
                    </a:lnTo>
                    <a:lnTo>
                      <a:pt x="53" y="49"/>
                    </a:lnTo>
                    <a:lnTo>
                      <a:pt x="56" y="44"/>
                    </a:lnTo>
                    <a:lnTo>
                      <a:pt x="59" y="38"/>
                    </a:lnTo>
                    <a:lnTo>
                      <a:pt x="59" y="33"/>
                    </a:lnTo>
                    <a:lnTo>
                      <a:pt x="59" y="28"/>
                    </a:lnTo>
                    <a:lnTo>
                      <a:pt x="56" y="24"/>
                    </a:lnTo>
                    <a:lnTo>
                      <a:pt x="53" y="19"/>
                    </a:lnTo>
                    <a:lnTo>
                      <a:pt x="49" y="17"/>
                    </a:lnTo>
                    <a:lnTo>
                      <a:pt x="44" y="15"/>
                    </a:lnTo>
                    <a:lnTo>
                      <a:pt x="39" y="15"/>
                    </a:lnTo>
                    <a:lnTo>
                      <a:pt x="32" y="15"/>
                    </a:lnTo>
                    <a:lnTo>
                      <a:pt x="26" y="17"/>
                    </a:lnTo>
                    <a:lnTo>
                      <a:pt x="23" y="19"/>
                    </a:lnTo>
                    <a:lnTo>
                      <a:pt x="20" y="24"/>
                    </a:lnTo>
                    <a:lnTo>
                      <a:pt x="17" y="28"/>
                    </a:lnTo>
                    <a:lnTo>
                      <a:pt x="16" y="35"/>
                    </a:lnTo>
                    <a:lnTo>
                      <a:pt x="2" y="33"/>
                    </a:lnTo>
                    <a:lnTo>
                      <a:pt x="5" y="19"/>
                    </a:lnTo>
                    <a:lnTo>
                      <a:pt x="13" y="9"/>
                    </a:lnTo>
                    <a:lnTo>
                      <a:pt x="24" y="3"/>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7" name="Freeform 4259"/>
              <p:cNvSpPr>
                <a:spLocks noEditPoints="1"/>
              </p:cNvSpPr>
              <p:nvPr/>
            </p:nvSpPr>
            <p:spPr bwMode="auto">
              <a:xfrm>
                <a:off x="3950" y="3511"/>
                <a:ext cx="38" cy="59"/>
              </a:xfrm>
              <a:custGeom>
                <a:avLst/>
                <a:gdLst>
                  <a:gd name="T0" fmla="*/ 32 w 77"/>
                  <a:gd name="T1" fmla="*/ 56 h 120"/>
                  <a:gd name="T2" fmla="*/ 22 w 77"/>
                  <a:gd name="T3" fmla="*/ 62 h 120"/>
                  <a:gd name="T4" fmla="*/ 17 w 77"/>
                  <a:gd name="T5" fmla="*/ 70 h 120"/>
                  <a:gd name="T6" fmla="*/ 14 w 77"/>
                  <a:gd name="T7" fmla="*/ 80 h 120"/>
                  <a:gd name="T8" fmla="*/ 18 w 77"/>
                  <a:gd name="T9" fmla="*/ 93 h 120"/>
                  <a:gd name="T10" fmla="*/ 23 w 77"/>
                  <a:gd name="T11" fmla="*/ 100 h 120"/>
                  <a:gd name="T12" fmla="*/ 30 w 77"/>
                  <a:gd name="T13" fmla="*/ 104 h 120"/>
                  <a:gd name="T14" fmla="*/ 39 w 77"/>
                  <a:gd name="T15" fmla="*/ 106 h 120"/>
                  <a:gd name="T16" fmla="*/ 49 w 77"/>
                  <a:gd name="T17" fmla="*/ 104 h 120"/>
                  <a:gd name="T18" fmla="*/ 56 w 77"/>
                  <a:gd name="T19" fmla="*/ 99 h 120"/>
                  <a:gd name="T20" fmla="*/ 62 w 77"/>
                  <a:gd name="T21" fmla="*/ 80 h 120"/>
                  <a:gd name="T22" fmla="*/ 56 w 77"/>
                  <a:gd name="T23" fmla="*/ 62 h 120"/>
                  <a:gd name="T24" fmla="*/ 49 w 77"/>
                  <a:gd name="T25" fmla="*/ 56 h 120"/>
                  <a:gd name="T26" fmla="*/ 39 w 77"/>
                  <a:gd name="T27" fmla="*/ 55 h 120"/>
                  <a:gd name="T28" fmla="*/ 55 w 77"/>
                  <a:gd name="T29" fmla="*/ 3 h 120"/>
                  <a:gd name="T30" fmla="*/ 72 w 77"/>
                  <a:gd name="T31" fmla="*/ 18 h 120"/>
                  <a:gd name="T32" fmla="*/ 60 w 77"/>
                  <a:gd name="T33" fmla="*/ 33 h 120"/>
                  <a:gd name="T34" fmla="*/ 57 w 77"/>
                  <a:gd name="T35" fmla="*/ 24 h 120"/>
                  <a:gd name="T36" fmla="*/ 51 w 77"/>
                  <a:gd name="T37" fmla="*/ 17 h 120"/>
                  <a:gd name="T38" fmla="*/ 41 w 77"/>
                  <a:gd name="T39" fmla="*/ 15 h 120"/>
                  <a:gd name="T40" fmla="*/ 28 w 77"/>
                  <a:gd name="T41" fmla="*/ 18 h 120"/>
                  <a:gd name="T42" fmla="*/ 21 w 77"/>
                  <a:gd name="T43" fmla="*/ 26 h 120"/>
                  <a:gd name="T44" fmla="*/ 16 w 77"/>
                  <a:gd name="T45" fmla="*/ 42 h 120"/>
                  <a:gd name="T46" fmla="*/ 19 w 77"/>
                  <a:gd name="T47" fmla="*/ 52 h 120"/>
                  <a:gd name="T48" fmla="*/ 28 w 77"/>
                  <a:gd name="T49" fmla="*/ 45 h 120"/>
                  <a:gd name="T50" fmla="*/ 38 w 77"/>
                  <a:gd name="T51" fmla="*/ 42 h 120"/>
                  <a:gd name="T52" fmla="*/ 57 w 77"/>
                  <a:gd name="T53" fmla="*/ 44 h 120"/>
                  <a:gd name="T54" fmla="*/ 75 w 77"/>
                  <a:gd name="T55" fmla="*/ 64 h 120"/>
                  <a:gd name="T56" fmla="*/ 76 w 77"/>
                  <a:gd name="T57" fmla="*/ 90 h 120"/>
                  <a:gd name="T58" fmla="*/ 69 w 77"/>
                  <a:gd name="T59" fmla="*/ 105 h 120"/>
                  <a:gd name="T60" fmla="*/ 59 w 77"/>
                  <a:gd name="T61" fmla="*/ 114 h 120"/>
                  <a:gd name="T62" fmla="*/ 40 w 77"/>
                  <a:gd name="T63" fmla="*/ 120 h 120"/>
                  <a:gd name="T64" fmla="*/ 19 w 77"/>
                  <a:gd name="T65" fmla="*/ 113 h 120"/>
                  <a:gd name="T66" fmla="*/ 4 w 77"/>
                  <a:gd name="T67" fmla="*/ 95 h 120"/>
                  <a:gd name="T68" fmla="*/ 0 w 77"/>
                  <a:gd name="T69" fmla="*/ 63 h 120"/>
                  <a:gd name="T70" fmla="*/ 6 w 77"/>
                  <a:gd name="T71" fmla="*/ 26 h 120"/>
                  <a:gd name="T72" fmla="*/ 20 w 77"/>
                  <a:gd name="T73" fmla="*/ 7 h 120"/>
                  <a:gd name="T74" fmla="*/ 42 w 77"/>
                  <a:gd name="T7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120">
                    <a:moveTo>
                      <a:pt x="39" y="55"/>
                    </a:moveTo>
                    <a:lnTo>
                      <a:pt x="32" y="56"/>
                    </a:lnTo>
                    <a:lnTo>
                      <a:pt x="27" y="58"/>
                    </a:lnTo>
                    <a:lnTo>
                      <a:pt x="22" y="62"/>
                    </a:lnTo>
                    <a:lnTo>
                      <a:pt x="19" y="65"/>
                    </a:lnTo>
                    <a:lnTo>
                      <a:pt x="17" y="70"/>
                    </a:lnTo>
                    <a:lnTo>
                      <a:pt x="16" y="74"/>
                    </a:lnTo>
                    <a:lnTo>
                      <a:pt x="14" y="80"/>
                    </a:lnTo>
                    <a:lnTo>
                      <a:pt x="16" y="86"/>
                    </a:lnTo>
                    <a:lnTo>
                      <a:pt x="18" y="93"/>
                    </a:lnTo>
                    <a:lnTo>
                      <a:pt x="20" y="96"/>
                    </a:lnTo>
                    <a:lnTo>
                      <a:pt x="23" y="100"/>
                    </a:lnTo>
                    <a:lnTo>
                      <a:pt x="27" y="103"/>
                    </a:lnTo>
                    <a:lnTo>
                      <a:pt x="30" y="104"/>
                    </a:lnTo>
                    <a:lnTo>
                      <a:pt x="35" y="105"/>
                    </a:lnTo>
                    <a:lnTo>
                      <a:pt x="39" y="106"/>
                    </a:lnTo>
                    <a:lnTo>
                      <a:pt x="45" y="105"/>
                    </a:lnTo>
                    <a:lnTo>
                      <a:pt x="49" y="104"/>
                    </a:lnTo>
                    <a:lnTo>
                      <a:pt x="52" y="102"/>
                    </a:lnTo>
                    <a:lnTo>
                      <a:pt x="56" y="99"/>
                    </a:lnTo>
                    <a:lnTo>
                      <a:pt x="60" y="91"/>
                    </a:lnTo>
                    <a:lnTo>
                      <a:pt x="62" y="80"/>
                    </a:lnTo>
                    <a:lnTo>
                      <a:pt x="60" y="70"/>
                    </a:lnTo>
                    <a:lnTo>
                      <a:pt x="56" y="62"/>
                    </a:lnTo>
                    <a:lnTo>
                      <a:pt x="52" y="58"/>
                    </a:lnTo>
                    <a:lnTo>
                      <a:pt x="49" y="56"/>
                    </a:lnTo>
                    <a:lnTo>
                      <a:pt x="43" y="55"/>
                    </a:lnTo>
                    <a:lnTo>
                      <a:pt x="39" y="55"/>
                    </a:lnTo>
                    <a:close/>
                    <a:moveTo>
                      <a:pt x="42" y="0"/>
                    </a:moveTo>
                    <a:lnTo>
                      <a:pt x="55" y="3"/>
                    </a:lnTo>
                    <a:lnTo>
                      <a:pt x="65" y="9"/>
                    </a:lnTo>
                    <a:lnTo>
                      <a:pt x="72" y="18"/>
                    </a:lnTo>
                    <a:lnTo>
                      <a:pt x="76" y="32"/>
                    </a:lnTo>
                    <a:lnTo>
                      <a:pt x="60" y="33"/>
                    </a:lnTo>
                    <a:lnTo>
                      <a:pt x="59" y="28"/>
                    </a:lnTo>
                    <a:lnTo>
                      <a:pt x="57" y="24"/>
                    </a:lnTo>
                    <a:lnTo>
                      <a:pt x="56" y="20"/>
                    </a:lnTo>
                    <a:lnTo>
                      <a:pt x="51" y="17"/>
                    </a:lnTo>
                    <a:lnTo>
                      <a:pt x="47" y="15"/>
                    </a:lnTo>
                    <a:lnTo>
                      <a:pt x="41" y="15"/>
                    </a:lnTo>
                    <a:lnTo>
                      <a:pt x="35" y="15"/>
                    </a:lnTo>
                    <a:lnTo>
                      <a:pt x="28" y="18"/>
                    </a:lnTo>
                    <a:lnTo>
                      <a:pt x="24" y="22"/>
                    </a:lnTo>
                    <a:lnTo>
                      <a:pt x="21" y="26"/>
                    </a:lnTo>
                    <a:lnTo>
                      <a:pt x="19" y="30"/>
                    </a:lnTo>
                    <a:lnTo>
                      <a:pt x="16" y="42"/>
                    </a:lnTo>
                    <a:lnTo>
                      <a:pt x="14" y="57"/>
                    </a:lnTo>
                    <a:lnTo>
                      <a:pt x="19" y="52"/>
                    </a:lnTo>
                    <a:lnTo>
                      <a:pt x="22" y="48"/>
                    </a:lnTo>
                    <a:lnTo>
                      <a:pt x="28" y="45"/>
                    </a:lnTo>
                    <a:lnTo>
                      <a:pt x="32" y="43"/>
                    </a:lnTo>
                    <a:lnTo>
                      <a:pt x="38" y="42"/>
                    </a:lnTo>
                    <a:lnTo>
                      <a:pt x="43" y="42"/>
                    </a:lnTo>
                    <a:lnTo>
                      <a:pt x="57" y="44"/>
                    </a:lnTo>
                    <a:lnTo>
                      <a:pt x="67" y="52"/>
                    </a:lnTo>
                    <a:lnTo>
                      <a:pt x="75" y="64"/>
                    </a:lnTo>
                    <a:lnTo>
                      <a:pt x="77" y="80"/>
                    </a:lnTo>
                    <a:lnTo>
                      <a:pt x="76" y="90"/>
                    </a:lnTo>
                    <a:lnTo>
                      <a:pt x="72" y="100"/>
                    </a:lnTo>
                    <a:lnTo>
                      <a:pt x="69" y="105"/>
                    </a:lnTo>
                    <a:lnTo>
                      <a:pt x="65" y="111"/>
                    </a:lnTo>
                    <a:lnTo>
                      <a:pt x="59" y="114"/>
                    </a:lnTo>
                    <a:lnTo>
                      <a:pt x="50" y="119"/>
                    </a:lnTo>
                    <a:lnTo>
                      <a:pt x="40" y="120"/>
                    </a:lnTo>
                    <a:lnTo>
                      <a:pt x="29" y="118"/>
                    </a:lnTo>
                    <a:lnTo>
                      <a:pt x="19" y="113"/>
                    </a:lnTo>
                    <a:lnTo>
                      <a:pt x="11" y="106"/>
                    </a:lnTo>
                    <a:lnTo>
                      <a:pt x="4" y="95"/>
                    </a:lnTo>
                    <a:lnTo>
                      <a:pt x="1" y="82"/>
                    </a:lnTo>
                    <a:lnTo>
                      <a:pt x="0" y="63"/>
                    </a:lnTo>
                    <a:lnTo>
                      <a:pt x="1" y="43"/>
                    </a:lnTo>
                    <a:lnTo>
                      <a:pt x="6" y="26"/>
                    </a:lnTo>
                    <a:lnTo>
                      <a:pt x="12" y="14"/>
                    </a:lnTo>
                    <a:lnTo>
                      <a:pt x="20" y="7"/>
                    </a:lnTo>
                    <a:lnTo>
                      <a:pt x="30" y="3"/>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8" name="Freeform 4260"/>
              <p:cNvSpPr>
                <a:spLocks noEditPoints="1"/>
              </p:cNvSpPr>
              <p:nvPr/>
            </p:nvSpPr>
            <p:spPr bwMode="auto">
              <a:xfrm>
                <a:off x="3996" y="3511"/>
                <a:ext cx="38" cy="59"/>
              </a:xfrm>
              <a:custGeom>
                <a:avLst/>
                <a:gdLst>
                  <a:gd name="T0" fmla="*/ 38 w 76"/>
                  <a:gd name="T1" fmla="*/ 15 h 120"/>
                  <a:gd name="T2" fmla="*/ 34 w 76"/>
                  <a:gd name="T3" fmla="*/ 15 h 120"/>
                  <a:gd name="T4" fmla="*/ 29 w 76"/>
                  <a:gd name="T5" fmla="*/ 16 h 120"/>
                  <a:gd name="T6" fmla="*/ 25 w 76"/>
                  <a:gd name="T7" fmla="*/ 19 h 120"/>
                  <a:gd name="T8" fmla="*/ 22 w 76"/>
                  <a:gd name="T9" fmla="*/ 23 h 120"/>
                  <a:gd name="T10" fmla="*/ 18 w 76"/>
                  <a:gd name="T11" fmla="*/ 32 h 120"/>
                  <a:gd name="T12" fmla="*/ 16 w 76"/>
                  <a:gd name="T13" fmla="*/ 44 h 120"/>
                  <a:gd name="T14" fmla="*/ 15 w 76"/>
                  <a:gd name="T15" fmla="*/ 61 h 120"/>
                  <a:gd name="T16" fmla="*/ 16 w 76"/>
                  <a:gd name="T17" fmla="*/ 77 h 120"/>
                  <a:gd name="T18" fmla="*/ 18 w 76"/>
                  <a:gd name="T19" fmla="*/ 90 h 120"/>
                  <a:gd name="T20" fmla="*/ 22 w 76"/>
                  <a:gd name="T21" fmla="*/ 97 h 120"/>
                  <a:gd name="T22" fmla="*/ 25 w 76"/>
                  <a:gd name="T23" fmla="*/ 101 h 120"/>
                  <a:gd name="T24" fmla="*/ 29 w 76"/>
                  <a:gd name="T25" fmla="*/ 104 h 120"/>
                  <a:gd name="T26" fmla="*/ 34 w 76"/>
                  <a:gd name="T27" fmla="*/ 105 h 120"/>
                  <a:gd name="T28" fmla="*/ 38 w 76"/>
                  <a:gd name="T29" fmla="*/ 106 h 120"/>
                  <a:gd name="T30" fmla="*/ 43 w 76"/>
                  <a:gd name="T31" fmla="*/ 105 h 120"/>
                  <a:gd name="T32" fmla="*/ 47 w 76"/>
                  <a:gd name="T33" fmla="*/ 104 h 120"/>
                  <a:gd name="T34" fmla="*/ 51 w 76"/>
                  <a:gd name="T35" fmla="*/ 101 h 120"/>
                  <a:gd name="T36" fmla="*/ 54 w 76"/>
                  <a:gd name="T37" fmla="*/ 97 h 120"/>
                  <a:gd name="T38" fmla="*/ 59 w 76"/>
                  <a:gd name="T39" fmla="*/ 90 h 120"/>
                  <a:gd name="T40" fmla="*/ 61 w 76"/>
                  <a:gd name="T41" fmla="*/ 77 h 120"/>
                  <a:gd name="T42" fmla="*/ 61 w 76"/>
                  <a:gd name="T43" fmla="*/ 61 h 120"/>
                  <a:gd name="T44" fmla="*/ 61 w 76"/>
                  <a:gd name="T45" fmla="*/ 44 h 120"/>
                  <a:gd name="T46" fmla="*/ 59 w 76"/>
                  <a:gd name="T47" fmla="*/ 32 h 120"/>
                  <a:gd name="T48" fmla="*/ 55 w 76"/>
                  <a:gd name="T49" fmla="*/ 24 h 120"/>
                  <a:gd name="T50" fmla="*/ 52 w 76"/>
                  <a:gd name="T51" fmla="*/ 19 h 120"/>
                  <a:gd name="T52" fmla="*/ 47 w 76"/>
                  <a:gd name="T53" fmla="*/ 17 h 120"/>
                  <a:gd name="T54" fmla="*/ 43 w 76"/>
                  <a:gd name="T55" fmla="*/ 15 h 120"/>
                  <a:gd name="T56" fmla="*/ 38 w 76"/>
                  <a:gd name="T57" fmla="*/ 15 h 120"/>
                  <a:gd name="T58" fmla="*/ 38 w 76"/>
                  <a:gd name="T59" fmla="*/ 0 h 120"/>
                  <a:gd name="T60" fmla="*/ 44 w 76"/>
                  <a:gd name="T61" fmla="*/ 1 h 120"/>
                  <a:gd name="T62" fmla="*/ 50 w 76"/>
                  <a:gd name="T63" fmla="*/ 3 h 120"/>
                  <a:gd name="T64" fmla="*/ 55 w 76"/>
                  <a:gd name="T65" fmla="*/ 5 h 120"/>
                  <a:gd name="T66" fmla="*/ 60 w 76"/>
                  <a:gd name="T67" fmla="*/ 7 h 120"/>
                  <a:gd name="T68" fmla="*/ 64 w 76"/>
                  <a:gd name="T69" fmla="*/ 12 h 120"/>
                  <a:gd name="T70" fmla="*/ 67 w 76"/>
                  <a:gd name="T71" fmla="*/ 15 h 120"/>
                  <a:gd name="T72" fmla="*/ 70 w 76"/>
                  <a:gd name="T73" fmla="*/ 20 h 120"/>
                  <a:gd name="T74" fmla="*/ 72 w 76"/>
                  <a:gd name="T75" fmla="*/ 26 h 120"/>
                  <a:gd name="T76" fmla="*/ 74 w 76"/>
                  <a:gd name="T77" fmla="*/ 33 h 120"/>
                  <a:gd name="T78" fmla="*/ 75 w 76"/>
                  <a:gd name="T79" fmla="*/ 45 h 120"/>
                  <a:gd name="T80" fmla="*/ 76 w 76"/>
                  <a:gd name="T81" fmla="*/ 61 h 120"/>
                  <a:gd name="T82" fmla="*/ 75 w 76"/>
                  <a:gd name="T83" fmla="*/ 78 h 120"/>
                  <a:gd name="T84" fmla="*/ 72 w 76"/>
                  <a:gd name="T85" fmla="*/ 94 h 120"/>
                  <a:gd name="T86" fmla="*/ 66 w 76"/>
                  <a:gd name="T87" fmla="*/ 105 h 120"/>
                  <a:gd name="T88" fmla="*/ 60 w 76"/>
                  <a:gd name="T89" fmla="*/ 113 h 120"/>
                  <a:gd name="T90" fmla="*/ 50 w 76"/>
                  <a:gd name="T91" fmla="*/ 118 h 120"/>
                  <a:gd name="T92" fmla="*/ 38 w 76"/>
                  <a:gd name="T93" fmla="*/ 120 h 120"/>
                  <a:gd name="T94" fmla="*/ 27 w 76"/>
                  <a:gd name="T95" fmla="*/ 119 h 120"/>
                  <a:gd name="T96" fmla="*/ 19 w 76"/>
                  <a:gd name="T97" fmla="*/ 114 h 120"/>
                  <a:gd name="T98" fmla="*/ 12 w 76"/>
                  <a:gd name="T99" fmla="*/ 109 h 120"/>
                  <a:gd name="T100" fmla="*/ 5 w 76"/>
                  <a:gd name="T101" fmla="*/ 96 h 120"/>
                  <a:gd name="T102" fmla="*/ 2 w 76"/>
                  <a:gd name="T103" fmla="*/ 80 h 120"/>
                  <a:gd name="T104" fmla="*/ 0 w 76"/>
                  <a:gd name="T105" fmla="*/ 61 h 120"/>
                  <a:gd name="T106" fmla="*/ 2 w 76"/>
                  <a:gd name="T107" fmla="*/ 42 h 120"/>
                  <a:gd name="T108" fmla="*/ 4 w 76"/>
                  <a:gd name="T109" fmla="*/ 26 h 120"/>
                  <a:gd name="T110" fmla="*/ 9 w 76"/>
                  <a:gd name="T111" fmla="*/ 15 h 120"/>
                  <a:gd name="T112" fmla="*/ 17 w 76"/>
                  <a:gd name="T113" fmla="*/ 7 h 120"/>
                  <a:gd name="T114" fmla="*/ 26 w 76"/>
                  <a:gd name="T115" fmla="*/ 3 h 120"/>
                  <a:gd name="T116" fmla="*/ 38 w 76"/>
                  <a:gd name="T1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20">
                    <a:moveTo>
                      <a:pt x="38" y="15"/>
                    </a:moveTo>
                    <a:lnTo>
                      <a:pt x="34" y="15"/>
                    </a:lnTo>
                    <a:lnTo>
                      <a:pt x="29" y="16"/>
                    </a:lnTo>
                    <a:lnTo>
                      <a:pt x="25" y="19"/>
                    </a:lnTo>
                    <a:lnTo>
                      <a:pt x="22" y="23"/>
                    </a:lnTo>
                    <a:lnTo>
                      <a:pt x="18" y="32"/>
                    </a:lnTo>
                    <a:lnTo>
                      <a:pt x="16" y="44"/>
                    </a:lnTo>
                    <a:lnTo>
                      <a:pt x="15" y="61"/>
                    </a:lnTo>
                    <a:lnTo>
                      <a:pt x="16" y="77"/>
                    </a:lnTo>
                    <a:lnTo>
                      <a:pt x="18" y="90"/>
                    </a:lnTo>
                    <a:lnTo>
                      <a:pt x="22" y="97"/>
                    </a:lnTo>
                    <a:lnTo>
                      <a:pt x="25" y="101"/>
                    </a:lnTo>
                    <a:lnTo>
                      <a:pt x="29" y="104"/>
                    </a:lnTo>
                    <a:lnTo>
                      <a:pt x="34" y="105"/>
                    </a:lnTo>
                    <a:lnTo>
                      <a:pt x="38" y="106"/>
                    </a:lnTo>
                    <a:lnTo>
                      <a:pt x="43" y="105"/>
                    </a:lnTo>
                    <a:lnTo>
                      <a:pt x="47" y="104"/>
                    </a:lnTo>
                    <a:lnTo>
                      <a:pt x="51" y="101"/>
                    </a:lnTo>
                    <a:lnTo>
                      <a:pt x="54" y="97"/>
                    </a:lnTo>
                    <a:lnTo>
                      <a:pt x="59" y="90"/>
                    </a:lnTo>
                    <a:lnTo>
                      <a:pt x="61" y="77"/>
                    </a:lnTo>
                    <a:lnTo>
                      <a:pt x="61" y="61"/>
                    </a:lnTo>
                    <a:lnTo>
                      <a:pt x="61" y="44"/>
                    </a:lnTo>
                    <a:lnTo>
                      <a:pt x="59" y="32"/>
                    </a:lnTo>
                    <a:lnTo>
                      <a:pt x="55" y="24"/>
                    </a:lnTo>
                    <a:lnTo>
                      <a:pt x="52" y="19"/>
                    </a:lnTo>
                    <a:lnTo>
                      <a:pt x="47" y="17"/>
                    </a:lnTo>
                    <a:lnTo>
                      <a:pt x="43" y="15"/>
                    </a:lnTo>
                    <a:lnTo>
                      <a:pt x="38" y="15"/>
                    </a:lnTo>
                    <a:close/>
                    <a:moveTo>
                      <a:pt x="38" y="0"/>
                    </a:moveTo>
                    <a:lnTo>
                      <a:pt x="44" y="1"/>
                    </a:lnTo>
                    <a:lnTo>
                      <a:pt x="50" y="3"/>
                    </a:lnTo>
                    <a:lnTo>
                      <a:pt x="55" y="5"/>
                    </a:lnTo>
                    <a:lnTo>
                      <a:pt x="60" y="7"/>
                    </a:lnTo>
                    <a:lnTo>
                      <a:pt x="64" y="12"/>
                    </a:lnTo>
                    <a:lnTo>
                      <a:pt x="67" y="15"/>
                    </a:lnTo>
                    <a:lnTo>
                      <a:pt x="70" y="20"/>
                    </a:lnTo>
                    <a:lnTo>
                      <a:pt x="72" y="26"/>
                    </a:lnTo>
                    <a:lnTo>
                      <a:pt x="74" y="33"/>
                    </a:lnTo>
                    <a:lnTo>
                      <a:pt x="75" y="45"/>
                    </a:lnTo>
                    <a:lnTo>
                      <a:pt x="76" y="61"/>
                    </a:lnTo>
                    <a:lnTo>
                      <a:pt x="75" y="78"/>
                    </a:lnTo>
                    <a:lnTo>
                      <a:pt x="72" y="94"/>
                    </a:lnTo>
                    <a:lnTo>
                      <a:pt x="66" y="105"/>
                    </a:lnTo>
                    <a:lnTo>
                      <a:pt x="60" y="113"/>
                    </a:lnTo>
                    <a:lnTo>
                      <a:pt x="50" y="118"/>
                    </a:lnTo>
                    <a:lnTo>
                      <a:pt x="38" y="120"/>
                    </a:lnTo>
                    <a:lnTo>
                      <a:pt x="27" y="119"/>
                    </a:lnTo>
                    <a:lnTo>
                      <a:pt x="19" y="114"/>
                    </a:lnTo>
                    <a:lnTo>
                      <a:pt x="12" y="109"/>
                    </a:lnTo>
                    <a:lnTo>
                      <a:pt x="5" y="96"/>
                    </a:lnTo>
                    <a:lnTo>
                      <a:pt x="2" y="80"/>
                    </a:lnTo>
                    <a:lnTo>
                      <a:pt x="0" y="61"/>
                    </a:lnTo>
                    <a:lnTo>
                      <a:pt x="2" y="42"/>
                    </a:lnTo>
                    <a:lnTo>
                      <a:pt x="4" y="26"/>
                    </a:lnTo>
                    <a:lnTo>
                      <a:pt x="9" y="15"/>
                    </a:lnTo>
                    <a:lnTo>
                      <a:pt x="17" y="7"/>
                    </a:lnTo>
                    <a:lnTo>
                      <a:pt x="26" y="3"/>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9" name="Line 4261"/>
              <p:cNvSpPr>
                <a:spLocks noChangeShapeType="1"/>
              </p:cNvSpPr>
              <p:nvPr/>
            </p:nvSpPr>
            <p:spPr bwMode="auto">
              <a:xfrm>
                <a:off x="4048" y="334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0" name="Line 4262"/>
              <p:cNvSpPr>
                <a:spLocks noChangeShapeType="1"/>
              </p:cNvSpPr>
              <p:nvPr/>
            </p:nvSpPr>
            <p:spPr bwMode="auto">
              <a:xfrm flipH="1">
                <a:off x="5546" y="334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1" name="Freeform 4263"/>
              <p:cNvSpPr>
                <a:spLocks/>
              </p:cNvSpPr>
              <p:nvPr/>
            </p:nvSpPr>
            <p:spPr bwMode="auto">
              <a:xfrm>
                <a:off x="3905" y="3315"/>
                <a:ext cx="38" cy="58"/>
              </a:xfrm>
              <a:custGeom>
                <a:avLst/>
                <a:gdLst>
                  <a:gd name="T0" fmla="*/ 39 w 75"/>
                  <a:gd name="T1" fmla="*/ 0 h 117"/>
                  <a:gd name="T2" fmla="*/ 53 w 75"/>
                  <a:gd name="T3" fmla="*/ 2 h 117"/>
                  <a:gd name="T4" fmla="*/ 64 w 75"/>
                  <a:gd name="T5" fmla="*/ 9 h 117"/>
                  <a:gd name="T6" fmla="*/ 72 w 75"/>
                  <a:gd name="T7" fmla="*/ 19 h 117"/>
                  <a:gd name="T8" fmla="*/ 74 w 75"/>
                  <a:gd name="T9" fmla="*/ 32 h 117"/>
                  <a:gd name="T10" fmla="*/ 73 w 75"/>
                  <a:gd name="T11" fmla="*/ 39 h 117"/>
                  <a:gd name="T12" fmla="*/ 72 w 75"/>
                  <a:gd name="T13" fmla="*/ 45 h 117"/>
                  <a:gd name="T14" fmla="*/ 68 w 75"/>
                  <a:gd name="T15" fmla="*/ 52 h 117"/>
                  <a:gd name="T16" fmla="*/ 63 w 75"/>
                  <a:gd name="T17" fmla="*/ 60 h 117"/>
                  <a:gd name="T18" fmla="*/ 54 w 75"/>
                  <a:gd name="T19" fmla="*/ 69 h 117"/>
                  <a:gd name="T20" fmla="*/ 42 w 75"/>
                  <a:gd name="T21" fmla="*/ 80 h 117"/>
                  <a:gd name="T22" fmla="*/ 36 w 75"/>
                  <a:gd name="T23" fmla="*/ 85 h 117"/>
                  <a:gd name="T24" fmla="*/ 32 w 75"/>
                  <a:gd name="T25" fmla="*/ 89 h 117"/>
                  <a:gd name="T26" fmla="*/ 29 w 75"/>
                  <a:gd name="T27" fmla="*/ 91 h 117"/>
                  <a:gd name="T28" fmla="*/ 25 w 75"/>
                  <a:gd name="T29" fmla="*/ 93 h 117"/>
                  <a:gd name="T30" fmla="*/ 22 w 75"/>
                  <a:gd name="T31" fmla="*/ 98 h 117"/>
                  <a:gd name="T32" fmla="*/ 20 w 75"/>
                  <a:gd name="T33" fmla="*/ 101 h 117"/>
                  <a:gd name="T34" fmla="*/ 75 w 75"/>
                  <a:gd name="T35" fmla="*/ 101 h 117"/>
                  <a:gd name="T36" fmla="*/ 75 w 75"/>
                  <a:gd name="T37" fmla="*/ 117 h 117"/>
                  <a:gd name="T38" fmla="*/ 0 w 75"/>
                  <a:gd name="T39" fmla="*/ 117 h 117"/>
                  <a:gd name="T40" fmla="*/ 0 w 75"/>
                  <a:gd name="T41" fmla="*/ 111 h 117"/>
                  <a:gd name="T42" fmla="*/ 1 w 75"/>
                  <a:gd name="T43" fmla="*/ 106 h 117"/>
                  <a:gd name="T44" fmla="*/ 5 w 75"/>
                  <a:gd name="T45" fmla="*/ 98 h 117"/>
                  <a:gd name="T46" fmla="*/ 10 w 75"/>
                  <a:gd name="T47" fmla="*/ 90 h 117"/>
                  <a:gd name="T48" fmla="*/ 17 w 75"/>
                  <a:gd name="T49" fmla="*/ 82 h 117"/>
                  <a:gd name="T50" fmla="*/ 27 w 75"/>
                  <a:gd name="T51" fmla="*/ 72 h 117"/>
                  <a:gd name="T52" fmla="*/ 39 w 75"/>
                  <a:gd name="T53" fmla="*/ 63 h 117"/>
                  <a:gd name="T54" fmla="*/ 48 w 75"/>
                  <a:gd name="T55" fmla="*/ 54 h 117"/>
                  <a:gd name="T56" fmla="*/ 53 w 75"/>
                  <a:gd name="T57" fmla="*/ 49 h 117"/>
                  <a:gd name="T58" fmla="*/ 56 w 75"/>
                  <a:gd name="T59" fmla="*/ 43 h 117"/>
                  <a:gd name="T60" fmla="*/ 59 w 75"/>
                  <a:gd name="T61" fmla="*/ 38 h 117"/>
                  <a:gd name="T62" fmla="*/ 59 w 75"/>
                  <a:gd name="T63" fmla="*/ 32 h 117"/>
                  <a:gd name="T64" fmla="*/ 59 w 75"/>
                  <a:gd name="T65" fmla="*/ 27 h 117"/>
                  <a:gd name="T66" fmla="*/ 56 w 75"/>
                  <a:gd name="T67" fmla="*/ 22 h 117"/>
                  <a:gd name="T68" fmla="*/ 53 w 75"/>
                  <a:gd name="T69" fmla="*/ 19 h 117"/>
                  <a:gd name="T70" fmla="*/ 49 w 75"/>
                  <a:gd name="T71" fmla="*/ 15 h 117"/>
                  <a:gd name="T72" fmla="*/ 44 w 75"/>
                  <a:gd name="T73" fmla="*/ 14 h 117"/>
                  <a:gd name="T74" fmla="*/ 39 w 75"/>
                  <a:gd name="T75" fmla="*/ 13 h 117"/>
                  <a:gd name="T76" fmla="*/ 32 w 75"/>
                  <a:gd name="T77" fmla="*/ 14 h 117"/>
                  <a:gd name="T78" fmla="*/ 26 w 75"/>
                  <a:gd name="T79" fmla="*/ 15 h 117"/>
                  <a:gd name="T80" fmla="*/ 23 w 75"/>
                  <a:gd name="T81" fmla="*/ 19 h 117"/>
                  <a:gd name="T82" fmla="*/ 20 w 75"/>
                  <a:gd name="T83" fmla="*/ 23 h 117"/>
                  <a:gd name="T84" fmla="*/ 17 w 75"/>
                  <a:gd name="T85" fmla="*/ 28 h 117"/>
                  <a:gd name="T86" fmla="*/ 16 w 75"/>
                  <a:gd name="T87" fmla="*/ 33 h 117"/>
                  <a:gd name="T88" fmla="*/ 2 w 75"/>
                  <a:gd name="T89" fmla="*/ 32 h 117"/>
                  <a:gd name="T90" fmla="*/ 5 w 75"/>
                  <a:gd name="T91" fmla="*/ 18 h 117"/>
                  <a:gd name="T92" fmla="*/ 13 w 75"/>
                  <a:gd name="T93" fmla="*/ 8 h 117"/>
                  <a:gd name="T94" fmla="*/ 24 w 75"/>
                  <a:gd name="T95" fmla="*/ 2 h 117"/>
                  <a:gd name="T96" fmla="*/ 39 w 75"/>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7">
                    <a:moveTo>
                      <a:pt x="39" y="0"/>
                    </a:moveTo>
                    <a:lnTo>
                      <a:pt x="53" y="2"/>
                    </a:lnTo>
                    <a:lnTo>
                      <a:pt x="64" y="9"/>
                    </a:lnTo>
                    <a:lnTo>
                      <a:pt x="72" y="19"/>
                    </a:lnTo>
                    <a:lnTo>
                      <a:pt x="74" y="32"/>
                    </a:lnTo>
                    <a:lnTo>
                      <a:pt x="73" y="39"/>
                    </a:lnTo>
                    <a:lnTo>
                      <a:pt x="72" y="45"/>
                    </a:lnTo>
                    <a:lnTo>
                      <a:pt x="68" y="52"/>
                    </a:lnTo>
                    <a:lnTo>
                      <a:pt x="63" y="60"/>
                    </a:lnTo>
                    <a:lnTo>
                      <a:pt x="54" y="69"/>
                    </a:lnTo>
                    <a:lnTo>
                      <a:pt x="42" y="80"/>
                    </a:lnTo>
                    <a:lnTo>
                      <a:pt x="36" y="85"/>
                    </a:lnTo>
                    <a:lnTo>
                      <a:pt x="32" y="89"/>
                    </a:lnTo>
                    <a:lnTo>
                      <a:pt x="29" y="91"/>
                    </a:lnTo>
                    <a:lnTo>
                      <a:pt x="25" y="93"/>
                    </a:lnTo>
                    <a:lnTo>
                      <a:pt x="22" y="98"/>
                    </a:lnTo>
                    <a:lnTo>
                      <a:pt x="20" y="101"/>
                    </a:lnTo>
                    <a:lnTo>
                      <a:pt x="75" y="101"/>
                    </a:lnTo>
                    <a:lnTo>
                      <a:pt x="75" y="117"/>
                    </a:lnTo>
                    <a:lnTo>
                      <a:pt x="0" y="117"/>
                    </a:lnTo>
                    <a:lnTo>
                      <a:pt x="0" y="111"/>
                    </a:lnTo>
                    <a:lnTo>
                      <a:pt x="1" y="106"/>
                    </a:lnTo>
                    <a:lnTo>
                      <a:pt x="5" y="98"/>
                    </a:lnTo>
                    <a:lnTo>
                      <a:pt x="10" y="90"/>
                    </a:lnTo>
                    <a:lnTo>
                      <a:pt x="17" y="82"/>
                    </a:lnTo>
                    <a:lnTo>
                      <a:pt x="27" y="72"/>
                    </a:lnTo>
                    <a:lnTo>
                      <a:pt x="39" y="63"/>
                    </a:lnTo>
                    <a:lnTo>
                      <a:pt x="48" y="54"/>
                    </a:lnTo>
                    <a:lnTo>
                      <a:pt x="53" y="49"/>
                    </a:lnTo>
                    <a:lnTo>
                      <a:pt x="56" y="43"/>
                    </a:lnTo>
                    <a:lnTo>
                      <a:pt x="59" y="38"/>
                    </a:lnTo>
                    <a:lnTo>
                      <a:pt x="59" y="32"/>
                    </a:lnTo>
                    <a:lnTo>
                      <a:pt x="59" y="27"/>
                    </a:lnTo>
                    <a:lnTo>
                      <a:pt x="56" y="22"/>
                    </a:lnTo>
                    <a:lnTo>
                      <a:pt x="53" y="19"/>
                    </a:lnTo>
                    <a:lnTo>
                      <a:pt x="49" y="15"/>
                    </a:lnTo>
                    <a:lnTo>
                      <a:pt x="44" y="14"/>
                    </a:lnTo>
                    <a:lnTo>
                      <a:pt x="39" y="13"/>
                    </a:lnTo>
                    <a:lnTo>
                      <a:pt x="32" y="14"/>
                    </a:lnTo>
                    <a:lnTo>
                      <a:pt x="26" y="15"/>
                    </a:lnTo>
                    <a:lnTo>
                      <a:pt x="23" y="19"/>
                    </a:lnTo>
                    <a:lnTo>
                      <a:pt x="20" y="23"/>
                    </a:lnTo>
                    <a:lnTo>
                      <a:pt x="17" y="28"/>
                    </a:lnTo>
                    <a:lnTo>
                      <a:pt x="16" y="33"/>
                    </a:lnTo>
                    <a:lnTo>
                      <a:pt x="2" y="32"/>
                    </a:lnTo>
                    <a:lnTo>
                      <a:pt x="5" y="18"/>
                    </a:lnTo>
                    <a:lnTo>
                      <a:pt x="13" y="8"/>
                    </a:lnTo>
                    <a:lnTo>
                      <a:pt x="24"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2" name="Freeform 4264"/>
              <p:cNvSpPr>
                <a:spLocks/>
              </p:cNvSpPr>
              <p:nvPr/>
            </p:nvSpPr>
            <p:spPr bwMode="auto">
              <a:xfrm>
                <a:off x="3952" y="3315"/>
                <a:ext cx="36" cy="58"/>
              </a:xfrm>
              <a:custGeom>
                <a:avLst/>
                <a:gdLst>
                  <a:gd name="T0" fmla="*/ 0 w 74"/>
                  <a:gd name="T1" fmla="*/ 0 h 116"/>
                  <a:gd name="T2" fmla="*/ 74 w 74"/>
                  <a:gd name="T3" fmla="*/ 0 h 116"/>
                  <a:gd name="T4" fmla="*/ 74 w 74"/>
                  <a:gd name="T5" fmla="*/ 12 h 116"/>
                  <a:gd name="T6" fmla="*/ 64 w 74"/>
                  <a:gd name="T7" fmla="*/ 27 h 116"/>
                  <a:gd name="T8" fmla="*/ 54 w 74"/>
                  <a:gd name="T9" fmla="*/ 44 h 116"/>
                  <a:gd name="T10" fmla="*/ 44 w 74"/>
                  <a:gd name="T11" fmla="*/ 63 h 116"/>
                  <a:gd name="T12" fmla="*/ 37 w 74"/>
                  <a:gd name="T13" fmla="*/ 84 h 116"/>
                  <a:gd name="T14" fmla="*/ 34 w 74"/>
                  <a:gd name="T15" fmla="*/ 99 h 116"/>
                  <a:gd name="T16" fmla="*/ 33 w 74"/>
                  <a:gd name="T17" fmla="*/ 116 h 116"/>
                  <a:gd name="T18" fmla="*/ 17 w 74"/>
                  <a:gd name="T19" fmla="*/ 116 h 116"/>
                  <a:gd name="T20" fmla="*/ 18 w 74"/>
                  <a:gd name="T21" fmla="*/ 100 h 116"/>
                  <a:gd name="T22" fmla="*/ 23 w 74"/>
                  <a:gd name="T23" fmla="*/ 82 h 116"/>
                  <a:gd name="T24" fmla="*/ 29 w 74"/>
                  <a:gd name="T25" fmla="*/ 63 h 116"/>
                  <a:gd name="T26" fmla="*/ 38 w 74"/>
                  <a:gd name="T27" fmla="*/ 46 h 116"/>
                  <a:gd name="T28" fmla="*/ 48 w 74"/>
                  <a:gd name="T29" fmla="*/ 29 h 116"/>
                  <a:gd name="T30" fmla="*/ 59 w 74"/>
                  <a:gd name="T31" fmla="*/ 15 h 116"/>
                  <a:gd name="T32" fmla="*/ 0 w 74"/>
                  <a:gd name="T33" fmla="*/ 15 h 116"/>
                  <a:gd name="T34" fmla="*/ 0 w 74"/>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16">
                    <a:moveTo>
                      <a:pt x="0" y="0"/>
                    </a:moveTo>
                    <a:lnTo>
                      <a:pt x="74" y="0"/>
                    </a:lnTo>
                    <a:lnTo>
                      <a:pt x="74" y="12"/>
                    </a:lnTo>
                    <a:lnTo>
                      <a:pt x="64" y="27"/>
                    </a:lnTo>
                    <a:lnTo>
                      <a:pt x="54" y="44"/>
                    </a:lnTo>
                    <a:lnTo>
                      <a:pt x="44" y="63"/>
                    </a:lnTo>
                    <a:lnTo>
                      <a:pt x="37" y="84"/>
                    </a:lnTo>
                    <a:lnTo>
                      <a:pt x="34" y="99"/>
                    </a:lnTo>
                    <a:lnTo>
                      <a:pt x="33" y="116"/>
                    </a:lnTo>
                    <a:lnTo>
                      <a:pt x="17" y="116"/>
                    </a:lnTo>
                    <a:lnTo>
                      <a:pt x="18" y="100"/>
                    </a:lnTo>
                    <a:lnTo>
                      <a:pt x="23" y="82"/>
                    </a:lnTo>
                    <a:lnTo>
                      <a:pt x="29" y="63"/>
                    </a:lnTo>
                    <a:lnTo>
                      <a:pt x="38" y="46"/>
                    </a:lnTo>
                    <a:lnTo>
                      <a:pt x="48" y="29"/>
                    </a:lnTo>
                    <a:lnTo>
                      <a:pt x="59"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3" name="Freeform 4265"/>
              <p:cNvSpPr>
                <a:spLocks noEditPoints="1"/>
              </p:cNvSpPr>
              <p:nvPr/>
            </p:nvSpPr>
            <p:spPr bwMode="auto">
              <a:xfrm>
                <a:off x="3996" y="3315"/>
                <a:ext cx="38" cy="59"/>
              </a:xfrm>
              <a:custGeom>
                <a:avLst/>
                <a:gdLst>
                  <a:gd name="T0" fmla="*/ 38 w 76"/>
                  <a:gd name="T1" fmla="*/ 13 h 118"/>
                  <a:gd name="T2" fmla="*/ 34 w 76"/>
                  <a:gd name="T3" fmla="*/ 13 h 118"/>
                  <a:gd name="T4" fmla="*/ 29 w 76"/>
                  <a:gd name="T5" fmla="*/ 15 h 118"/>
                  <a:gd name="T6" fmla="*/ 25 w 76"/>
                  <a:gd name="T7" fmla="*/ 18 h 118"/>
                  <a:gd name="T8" fmla="*/ 22 w 76"/>
                  <a:gd name="T9" fmla="*/ 21 h 118"/>
                  <a:gd name="T10" fmla="*/ 18 w 76"/>
                  <a:gd name="T11" fmla="*/ 30 h 118"/>
                  <a:gd name="T12" fmla="*/ 16 w 76"/>
                  <a:gd name="T13" fmla="*/ 42 h 118"/>
                  <a:gd name="T14" fmla="*/ 15 w 76"/>
                  <a:gd name="T15" fmla="*/ 59 h 118"/>
                  <a:gd name="T16" fmla="*/ 16 w 76"/>
                  <a:gd name="T17" fmla="*/ 76 h 118"/>
                  <a:gd name="T18" fmla="*/ 18 w 76"/>
                  <a:gd name="T19" fmla="*/ 88 h 118"/>
                  <a:gd name="T20" fmla="*/ 22 w 76"/>
                  <a:gd name="T21" fmla="*/ 96 h 118"/>
                  <a:gd name="T22" fmla="*/ 25 w 76"/>
                  <a:gd name="T23" fmla="*/ 100 h 118"/>
                  <a:gd name="T24" fmla="*/ 29 w 76"/>
                  <a:gd name="T25" fmla="*/ 102 h 118"/>
                  <a:gd name="T26" fmla="*/ 34 w 76"/>
                  <a:gd name="T27" fmla="*/ 105 h 118"/>
                  <a:gd name="T28" fmla="*/ 38 w 76"/>
                  <a:gd name="T29" fmla="*/ 105 h 118"/>
                  <a:gd name="T30" fmla="*/ 43 w 76"/>
                  <a:gd name="T31" fmla="*/ 105 h 118"/>
                  <a:gd name="T32" fmla="*/ 47 w 76"/>
                  <a:gd name="T33" fmla="*/ 102 h 118"/>
                  <a:gd name="T34" fmla="*/ 51 w 76"/>
                  <a:gd name="T35" fmla="*/ 100 h 118"/>
                  <a:gd name="T36" fmla="*/ 54 w 76"/>
                  <a:gd name="T37" fmla="*/ 96 h 118"/>
                  <a:gd name="T38" fmla="*/ 59 w 76"/>
                  <a:gd name="T39" fmla="*/ 88 h 118"/>
                  <a:gd name="T40" fmla="*/ 61 w 76"/>
                  <a:gd name="T41" fmla="*/ 76 h 118"/>
                  <a:gd name="T42" fmla="*/ 61 w 76"/>
                  <a:gd name="T43" fmla="*/ 59 h 118"/>
                  <a:gd name="T44" fmla="*/ 61 w 76"/>
                  <a:gd name="T45" fmla="*/ 42 h 118"/>
                  <a:gd name="T46" fmla="*/ 59 w 76"/>
                  <a:gd name="T47" fmla="*/ 30 h 118"/>
                  <a:gd name="T48" fmla="*/ 55 w 76"/>
                  <a:gd name="T49" fmla="*/ 22 h 118"/>
                  <a:gd name="T50" fmla="*/ 52 w 76"/>
                  <a:gd name="T51" fmla="*/ 19 h 118"/>
                  <a:gd name="T52" fmla="*/ 47 w 76"/>
                  <a:gd name="T53" fmla="*/ 15 h 118"/>
                  <a:gd name="T54" fmla="*/ 43 w 76"/>
                  <a:gd name="T55" fmla="*/ 14 h 118"/>
                  <a:gd name="T56" fmla="*/ 38 w 76"/>
                  <a:gd name="T57" fmla="*/ 13 h 118"/>
                  <a:gd name="T58" fmla="*/ 38 w 76"/>
                  <a:gd name="T59" fmla="*/ 0 h 118"/>
                  <a:gd name="T60" fmla="*/ 44 w 76"/>
                  <a:gd name="T61" fmla="*/ 0 h 118"/>
                  <a:gd name="T62" fmla="*/ 50 w 76"/>
                  <a:gd name="T63" fmla="*/ 1 h 118"/>
                  <a:gd name="T64" fmla="*/ 55 w 76"/>
                  <a:gd name="T65" fmla="*/ 3 h 118"/>
                  <a:gd name="T66" fmla="*/ 60 w 76"/>
                  <a:gd name="T67" fmla="*/ 6 h 118"/>
                  <a:gd name="T68" fmla="*/ 64 w 76"/>
                  <a:gd name="T69" fmla="*/ 10 h 118"/>
                  <a:gd name="T70" fmla="*/ 67 w 76"/>
                  <a:gd name="T71" fmla="*/ 14 h 118"/>
                  <a:gd name="T72" fmla="*/ 70 w 76"/>
                  <a:gd name="T73" fmla="*/ 20 h 118"/>
                  <a:gd name="T74" fmla="*/ 72 w 76"/>
                  <a:gd name="T75" fmla="*/ 25 h 118"/>
                  <a:gd name="T76" fmla="*/ 74 w 76"/>
                  <a:gd name="T77" fmla="*/ 31 h 118"/>
                  <a:gd name="T78" fmla="*/ 75 w 76"/>
                  <a:gd name="T79" fmla="*/ 43 h 118"/>
                  <a:gd name="T80" fmla="*/ 76 w 76"/>
                  <a:gd name="T81" fmla="*/ 59 h 118"/>
                  <a:gd name="T82" fmla="*/ 75 w 76"/>
                  <a:gd name="T83" fmla="*/ 78 h 118"/>
                  <a:gd name="T84" fmla="*/ 72 w 76"/>
                  <a:gd name="T85" fmla="*/ 92 h 118"/>
                  <a:gd name="T86" fmla="*/ 66 w 76"/>
                  <a:gd name="T87" fmla="*/ 104 h 118"/>
                  <a:gd name="T88" fmla="*/ 60 w 76"/>
                  <a:gd name="T89" fmla="*/ 111 h 118"/>
                  <a:gd name="T90" fmla="*/ 50 w 76"/>
                  <a:gd name="T91" fmla="*/ 117 h 118"/>
                  <a:gd name="T92" fmla="*/ 38 w 76"/>
                  <a:gd name="T93" fmla="*/ 118 h 118"/>
                  <a:gd name="T94" fmla="*/ 27 w 76"/>
                  <a:gd name="T95" fmla="*/ 117 h 118"/>
                  <a:gd name="T96" fmla="*/ 19 w 76"/>
                  <a:gd name="T97" fmla="*/ 114 h 118"/>
                  <a:gd name="T98" fmla="*/ 12 w 76"/>
                  <a:gd name="T99" fmla="*/ 107 h 118"/>
                  <a:gd name="T100" fmla="*/ 5 w 76"/>
                  <a:gd name="T101" fmla="*/ 95 h 118"/>
                  <a:gd name="T102" fmla="*/ 2 w 76"/>
                  <a:gd name="T103" fmla="*/ 79 h 118"/>
                  <a:gd name="T104" fmla="*/ 0 w 76"/>
                  <a:gd name="T105" fmla="*/ 59 h 118"/>
                  <a:gd name="T106" fmla="*/ 2 w 76"/>
                  <a:gd name="T107" fmla="*/ 40 h 118"/>
                  <a:gd name="T108" fmla="*/ 4 w 76"/>
                  <a:gd name="T109" fmla="*/ 25 h 118"/>
                  <a:gd name="T110" fmla="*/ 9 w 76"/>
                  <a:gd name="T111" fmla="*/ 14 h 118"/>
                  <a:gd name="T112" fmla="*/ 17 w 76"/>
                  <a:gd name="T113" fmla="*/ 6 h 118"/>
                  <a:gd name="T114" fmla="*/ 26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3"/>
                    </a:lnTo>
                    <a:lnTo>
                      <a:pt x="29" y="15"/>
                    </a:lnTo>
                    <a:lnTo>
                      <a:pt x="25" y="18"/>
                    </a:lnTo>
                    <a:lnTo>
                      <a:pt x="22" y="21"/>
                    </a:lnTo>
                    <a:lnTo>
                      <a:pt x="18" y="30"/>
                    </a:lnTo>
                    <a:lnTo>
                      <a:pt x="16" y="42"/>
                    </a:lnTo>
                    <a:lnTo>
                      <a:pt x="15" y="59"/>
                    </a:lnTo>
                    <a:lnTo>
                      <a:pt x="16" y="76"/>
                    </a:lnTo>
                    <a:lnTo>
                      <a:pt x="18" y="88"/>
                    </a:lnTo>
                    <a:lnTo>
                      <a:pt x="22" y="96"/>
                    </a:lnTo>
                    <a:lnTo>
                      <a:pt x="25" y="100"/>
                    </a:lnTo>
                    <a:lnTo>
                      <a:pt x="29" y="102"/>
                    </a:lnTo>
                    <a:lnTo>
                      <a:pt x="34" y="105"/>
                    </a:lnTo>
                    <a:lnTo>
                      <a:pt x="38" y="105"/>
                    </a:lnTo>
                    <a:lnTo>
                      <a:pt x="43" y="105"/>
                    </a:lnTo>
                    <a:lnTo>
                      <a:pt x="47" y="102"/>
                    </a:lnTo>
                    <a:lnTo>
                      <a:pt x="51" y="100"/>
                    </a:lnTo>
                    <a:lnTo>
                      <a:pt x="54" y="96"/>
                    </a:lnTo>
                    <a:lnTo>
                      <a:pt x="59" y="88"/>
                    </a:lnTo>
                    <a:lnTo>
                      <a:pt x="61" y="76"/>
                    </a:lnTo>
                    <a:lnTo>
                      <a:pt x="61" y="59"/>
                    </a:lnTo>
                    <a:lnTo>
                      <a:pt x="61" y="42"/>
                    </a:lnTo>
                    <a:lnTo>
                      <a:pt x="59" y="30"/>
                    </a:lnTo>
                    <a:lnTo>
                      <a:pt x="55" y="22"/>
                    </a:lnTo>
                    <a:lnTo>
                      <a:pt x="52" y="19"/>
                    </a:lnTo>
                    <a:lnTo>
                      <a:pt x="47" y="15"/>
                    </a:lnTo>
                    <a:lnTo>
                      <a:pt x="43" y="14"/>
                    </a:lnTo>
                    <a:lnTo>
                      <a:pt x="38" y="13"/>
                    </a:lnTo>
                    <a:close/>
                    <a:moveTo>
                      <a:pt x="38" y="0"/>
                    </a:moveTo>
                    <a:lnTo>
                      <a:pt x="44" y="0"/>
                    </a:lnTo>
                    <a:lnTo>
                      <a:pt x="50" y="1"/>
                    </a:lnTo>
                    <a:lnTo>
                      <a:pt x="55" y="3"/>
                    </a:lnTo>
                    <a:lnTo>
                      <a:pt x="60" y="6"/>
                    </a:lnTo>
                    <a:lnTo>
                      <a:pt x="64" y="10"/>
                    </a:lnTo>
                    <a:lnTo>
                      <a:pt x="67" y="14"/>
                    </a:lnTo>
                    <a:lnTo>
                      <a:pt x="70" y="20"/>
                    </a:lnTo>
                    <a:lnTo>
                      <a:pt x="72" y="25"/>
                    </a:lnTo>
                    <a:lnTo>
                      <a:pt x="74" y="31"/>
                    </a:lnTo>
                    <a:lnTo>
                      <a:pt x="75" y="43"/>
                    </a:lnTo>
                    <a:lnTo>
                      <a:pt x="76" y="59"/>
                    </a:lnTo>
                    <a:lnTo>
                      <a:pt x="75" y="78"/>
                    </a:lnTo>
                    <a:lnTo>
                      <a:pt x="72" y="92"/>
                    </a:lnTo>
                    <a:lnTo>
                      <a:pt x="66" y="104"/>
                    </a:lnTo>
                    <a:lnTo>
                      <a:pt x="60" y="111"/>
                    </a:lnTo>
                    <a:lnTo>
                      <a:pt x="50" y="117"/>
                    </a:lnTo>
                    <a:lnTo>
                      <a:pt x="38" y="118"/>
                    </a:lnTo>
                    <a:lnTo>
                      <a:pt x="27" y="117"/>
                    </a:lnTo>
                    <a:lnTo>
                      <a:pt x="19" y="114"/>
                    </a:lnTo>
                    <a:lnTo>
                      <a:pt x="12" y="107"/>
                    </a:lnTo>
                    <a:lnTo>
                      <a:pt x="5" y="95"/>
                    </a:lnTo>
                    <a:lnTo>
                      <a:pt x="2" y="79"/>
                    </a:lnTo>
                    <a:lnTo>
                      <a:pt x="0" y="59"/>
                    </a:lnTo>
                    <a:lnTo>
                      <a:pt x="2" y="40"/>
                    </a:lnTo>
                    <a:lnTo>
                      <a:pt x="4" y="25"/>
                    </a:lnTo>
                    <a:lnTo>
                      <a:pt x="9" y="14"/>
                    </a:lnTo>
                    <a:lnTo>
                      <a:pt x="17" y="6"/>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4" name="Line 4266"/>
              <p:cNvSpPr>
                <a:spLocks noChangeShapeType="1"/>
              </p:cNvSpPr>
              <p:nvPr/>
            </p:nvSpPr>
            <p:spPr bwMode="auto">
              <a:xfrm>
                <a:off x="4048" y="3147"/>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5" name="Line 4267"/>
              <p:cNvSpPr>
                <a:spLocks noChangeShapeType="1"/>
              </p:cNvSpPr>
              <p:nvPr/>
            </p:nvSpPr>
            <p:spPr bwMode="auto">
              <a:xfrm flipH="1">
                <a:off x="5546" y="3147"/>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6" name="Freeform 4268"/>
              <p:cNvSpPr>
                <a:spLocks/>
              </p:cNvSpPr>
              <p:nvPr/>
            </p:nvSpPr>
            <p:spPr bwMode="auto">
              <a:xfrm>
                <a:off x="3905" y="3118"/>
                <a:ext cx="38" cy="59"/>
              </a:xfrm>
              <a:custGeom>
                <a:avLst/>
                <a:gdLst>
                  <a:gd name="T0" fmla="*/ 39 w 75"/>
                  <a:gd name="T1" fmla="*/ 0 h 117"/>
                  <a:gd name="T2" fmla="*/ 53 w 75"/>
                  <a:gd name="T3" fmla="*/ 2 h 117"/>
                  <a:gd name="T4" fmla="*/ 64 w 75"/>
                  <a:gd name="T5" fmla="*/ 10 h 117"/>
                  <a:gd name="T6" fmla="*/ 72 w 75"/>
                  <a:gd name="T7" fmla="*/ 20 h 117"/>
                  <a:gd name="T8" fmla="*/ 74 w 75"/>
                  <a:gd name="T9" fmla="*/ 32 h 117"/>
                  <a:gd name="T10" fmla="*/ 73 w 75"/>
                  <a:gd name="T11" fmla="*/ 39 h 117"/>
                  <a:gd name="T12" fmla="*/ 72 w 75"/>
                  <a:gd name="T13" fmla="*/ 47 h 117"/>
                  <a:gd name="T14" fmla="*/ 68 w 75"/>
                  <a:gd name="T15" fmla="*/ 54 h 117"/>
                  <a:gd name="T16" fmla="*/ 63 w 75"/>
                  <a:gd name="T17" fmla="*/ 60 h 117"/>
                  <a:gd name="T18" fmla="*/ 54 w 75"/>
                  <a:gd name="T19" fmla="*/ 69 h 117"/>
                  <a:gd name="T20" fmla="*/ 42 w 75"/>
                  <a:gd name="T21" fmla="*/ 80 h 117"/>
                  <a:gd name="T22" fmla="*/ 36 w 75"/>
                  <a:gd name="T23" fmla="*/ 86 h 117"/>
                  <a:gd name="T24" fmla="*/ 32 w 75"/>
                  <a:gd name="T25" fmla="*/ 89 h 117"/>
                  <a:gd name="T26" fmla="*/ 29 w 75"/>
                  <a:gd name="T27" fmla="*/ 93 h 117"/>
                  <a:gd name="T28" fmla="*/ 25 w 75"/>
                  <a:gd name="T29" fmla="*/ 95 h 117"/>
                  <a:gd name="T30" fmla="*/ 22 w 75"/>
                  <a:gd name="T31" fmla="*/ 98 h 117"/>
                  <a:gd name="T32" fmla="*/ 20 w 75"/>
                  <a:gd name="T33" fmla="*/ 103 h 117"/>
                  <a:gd name="T34" fmla="*/ 75 w 75"/>
                  <a:gd name="T35" fmla="*/ 103 h 117"/>
                  <a:gd name="T36" fmla="*/ 75 w 75"/>
                  <a:gd name="T37" fmla="*/ 117 h 117"/>
                  <a:gd name="T38" fmla="*/ 0 w 75"/>
                  <a:gd name="T39" fmla="*/ 117 h 117"/>
                  <a:gd name="T40" fmla="*/ 0 w 75"/>
                  <a:gd name="T41" fmla="*/ 112 h 117"/>
                  <a:gd name="T42" fmla="*/ 1 w 75"/>
                  <a:gd name="T43" fmla="*/ 107 h 117"/>
                  <a:gd name="T44" fmla="*/ 5 w 75"/>
                  <a:gd name="T45" fmla="*/ 99 h 117"/>
                  <a:gd name="T46" fmla="*/ 10 w 75"/>
                  <a:gd name="T47" fmla="*/ 90 h 117"/>
                  <a:gd name="T48" fmla="*/ 17 w 75"/>
                  <a:gd name="T49" fmla="*/ 83 h 117"/>
                  <a:gd name="T50" fmla="*/ 27 w 75"/>
                  <a:gd name="T51" fmla="*/ 74 h 117"/>
                  <a:gd name="T52" fmla="*/ 39 w 75"/>
                  <a:gd name="T53" fmla="*/ 64 h 117"/>
                  <a:gd name="T54" fmla="*/ 48 w 75"/>
                  <a:gd name="T55" fmla="*/ 56 h 117"/>
                  <a:gd name="T56" fmla="*/ 53 w 75"/>
                  <a:gd name="T57" fmla="*/ 49 h 117"/>
                  <a:gd name="T58" fmla="*/ 56 w 75"/>
                  <a:gd name="T59" fmla="*/ 44 h 117"/>
                  <a:gd name="T60" fmla="*/ 59 w 75"/>
                  <a:gd name="T61" fmla="*/ 38 h 117"/>
                  <a:gd name="T62" fmla="*/ 59 w 75"/>
                  <a:gd name="T63" fmla="*/ 32 h 117"/>
                  <a:gd name="T64" fmla="*/ 59 w 75"/>
                  <a:gd name="T65" fmla="*/ 28 h 117"/>
                  <a:gd name="T66" fmla="*/ 56 w 75"/>
                  <a:gd name="T67" fmla="*/ 23 h 117"/>
                  <a:gd name="T68" fmla="*/ 53 w 75"/>
                  <a:gd name="T69" fmla="*/ 19 h 117"/>
                  <a:gd name="T70" fmla="*/ 49 w 75"/>
                  <a:gd name="T71" fmla="*/ 17 h 117"/>
                  <a:gd name="T72" fmla="*/ 44 w 75"/>
                  <a:gd name="T73" fmla="*/ 14 h 117"/>
                  <a:gd name="T74" fmla="*/ 39 w 75"/>
                  <a:gd name="T75" fmla="*/ 14 h 117"/>
                  <a:gd name="T76" fmla="*/ 32 w 75"/>
                  <a:gd name="T77" fmla="*/ 14 h 117"/>
                  <a:gd name="T78" fmla="*/ 26 w 75"/>
                  <a:gd name="T79" fmla="*/ 17 h 117"/>
                  <a:gd name="T80" fmla="*/ 23 w 75"/>
                  <a:gd name="T81" fmla="*/ 19 h 117"/>
                  <a:gd name="T82" fmla="*/ 20 w 75"/>
                  <a:gd name="T83" fmla="*/ 23 h 117"/>
                  <a:gd name="T84" fmla="*/ 17 w 75"/>
                  <a:gd name="T85" fmla="*/ 29 h 117"/>
                  <a:gd name="T86" fmla="*/ 16 w 75"/>
                  <a:gd name="T87" fmla="*/ 35 h 117"/>
                  <a:gd name="T88" fmla="*/ 2 w 75"/>
                  <a:gd name="T89" fmla="*/ 32 h 117"/>
                  <a:gd name="T90" fmla="*/ 5 w 75"/>
                  <a:gd name="T91" fmla="*/ 19 h 117"/>
                  <a:gd name="T92" fmla="*/ 13 w 75"/>
                  <a:gd name="T93" fmla="*/ 9 h 117"/>
                  <a:gd name="T94" fmla="*/ 24 w 75"/>
                  <a:gd name="T95" fmla="*/ 2 h 117"/>
                  <a:gd name="T96" fmla="*/ 39 w 75"/>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7">
                    <a:moveTo>
                      <a:pt x="39" y="0"/>
                    </a:moveTo>
                    <a:lnTo>
                      <a:pt x="53" y="2"/>
                    </a:lnTo>
                    <a:lnTo>
                      <a:pt x="64" y="10"/>
                    </a:lnTo>
                    <a:lnTo>
                      <a:pt x="72" y="20"/>
                    </a:lnTo>
                    <a:lnTo>
                      <a:pt x="74" y="32"/>
                    </a:lnTo>
                    <a:lnTo>
                      <a:pt x="73" y="39"/>
                    </a:lnTo>
                    <a:lnTo>
                      <a:pt x="72" y="47"/>
                    </a:lnTo>
                    <a:lnTo>
                      <a:pt x="68" y="54"/>
                    </a:lnTo>
                    <a:lnTo>
                      <a:pt x="63" y="60"/>
                    </a:lnTo>
                    <a:lnTo>
                      <a:pt x="54" y="69"/>
                    </a:lnTo>
                    <a:lnTo>
                      <a:pt x="42" y="80"/>
                    </a:lnTo>
                    <a:lnTo>
                      <a:pt x="36" y="86"/>
                    </a:lnTo>
                    <a:lnTo>
                      <a:pt x="32" y="89"/>
                    </a:lnTo>
                    <a:lnTo>
                      <a:pt x="29" y="93"/>
                    </a:lnTo>
                    <a:lnTo>
                      <a:pt x="25" y="95"/>
                    </a:lnTo>
                    <a:lnTo>
                      <a:pt x="22" y="98"/>
                    </a:lnTo>
                    <a:lnTo>
                      <a:pt x="20" y="103"/>
                    </a:lnTo>
                    <a:lnTo>
                      <a:pt x="75" y="103"/>
                    </a:lnTo>
                    <a:lnTo>
                      <a:pt x="75" y="117"/>
                    </a:lnTo>
                    <a:lnTo>
                      <a:pt x="0" y="117"/>
                    </a:lnTo>
                    <a:lnTo>
                      <a:pt x="0" y="112"/>
                    </a:lnTo>
                    <a:lnTo>
                      <a:pt x="1" y="107"/>
                    </a:lnTo>
                    <a:lnTo>
                      <a:pt x="5" y="99"/>
                    </a:lnTo>
                    <a:lnTo>
                      <a:pt x="10" y="90"/>
                    </a:lnTo>
                    <a:lnTo>
                      <a:pt x="17" y="83"/>
                    </a:lnTo>
                    <a:lnTo>
                      <a:pt x="27" y="74"/>
                    </a:lnTo>
                    <a:lnTo>
                      <a:pt x="39" y="64"/>
                    </a:lnTo>
                    <a:lnTo>
                      <a:pt x="48" y="56"/>
                    </a:lnTo>
                    <a:lnTo>
                      <a:pt x="53" y="49"/>
                    </a:lnTo>
                    <a:lnTo>
                      <a:pt x="56" y="44"/>
                    </a:lnTo>
                    <a:lnTo>
                      <a:pt x="59" y="38"/>
                    </a:lnTo>
                    <a:lnTo>
                      <a:pt x="59" y="32"/>
                    </a:lnTo>
                    <a:lnTo>
                      <a:pt x="59" y="28"/>
                    </a:lnTo>
                    <a:lnTo>
                      <a:pt x="56" y="23"/>
                    </a:lnTo>
                    <a:lnTo>
                      <a:pt x="53" y="19"/>
                    </a:lnTo>
                    <a:lnTo>
                      <a:pt x="49" y="17"/>
                    </a:lnTo>
                    <a:lnTo>
                      <a:pt x="44" y="14"/>
                    </a:lnTo>
                    <a:lnTo>
                      <a:pt x="39" y="14"/>
                    </a:lnTo>
                    <a:lnTo>
                      <a:pt x="32" y="14"/>
                    </a:lnTo>
                    <a:lnTo>
                      <a:pt x="26" y="17"/>
                    </a:lnTo>
                    <a:lnTo>
                      <a:pt x="23" y="19"/>
                    </a:lnTo>
                    <a:lnTo>
                      <a:pt x="20" y="23"/>
                    </a:lnTo>
                    <a:lnTo>
                      <a:pt x="17" y="29"/>
                    </a:lnTo>
                    <a:lnTo>
                      <a:pt x="16" y="35"/>
                    </a:lnTo>
                    <a:lnTo>
                      <a:pt x="2" y="32"/>
                    </a:lnTo>
                    <a:lnTo>
                      <a:pt x="5" y="19"/>
                    </a:lnTo>
                    <a:lnTo>
                      <a:pt x="13" y="9"/>
                    </a:lnTo>
                    <a:lnTo>
                      <a:pt x="24"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7" name="Freeform 4269"/>
              <p:cNvSpPr>
                <a:spLocks noEditPoints="1"/>
              </p:cNvSpPr>
              <p:nvPr/>
            </p:nvSpPr>
            <p:spPr bwMode="auto">
              <a:xfrm>
                <a:off x="3951" y="3118"/>
                <a:ext cx="37" cy="60"/>
              </a:xfrm>
              <a:custGeom>
                <a:avLst/>
                <a:gdLst>
                  <a:gd name="T0" fmla="*/ 32 w 75"/>
                  <a:gd name="T1" fmla="*/ 60 h 119"/>
                  <a:gd name="T2" fmla="*/ 25 w 75"/>
                  <a:gd name="T3" fmla="*/ 64 h 119"/>
                  <a:gd name="T4" fmla="*/ 18 w 75"/>
                  <a:gd name="T5" fmla="*/ 71 h 119"/>
                  <a:gd name="T6" fmla="*/ 16 w 75"/>
                  <a:gd name="T7" fmla="*/ 83 h 119"/>
                  <a:gd name="T8" fmla="*/ 18 w 75"/>
                  <a:gd name="T9" fmla="*/ 94 h 119"/>
                  <a:gd name="T10" fmla="*/ 22 w 75"/>
                  <a:gd name="T11" fmla="*/ 100 h 119"/>
                  <a:gd name="T12" fmla="*/ 31 w 75"/>
                  <a:gd name="T13" fmla="*/ 105 h 119"/>
                  <a:gd name="T14" fmla="*/ 42 w 75"/>
                  <a:gd name="T15" fmla="*/ 105 h 119"/>
                  <a:gd name="T16" fmla="*/ 50 w 75"/>
                  <a:gd name="T17" fmla="*/ 102 h 119"/>
                  <a:gd name="T18" fmla="*/ 57 w 75"/>
                  <a:gd name="T19" fmla="*/ 95 h 119"/>
                  <a:gd name="T20" fmla="*/ 59 w 75"/>
                  <a:gd name="T21" fmla="*/ 83 h 119"/>
                  <a:gd name="T22" fmla="*/ 57 w 75"/>
                  <a:gd name="T23" fmla="*/ 71 h 119"/>
                  <a:gd name="T24" fmla="*/ 50 w 75"/>
                  <a:gd name="T25" fmla="*/ 64 h 119"/>
                  <a:gd name="T26" fmla="*/ 42 w 75"/>
                  <a:gd name="T27" fmla="*/ 60 h 119"/>
                  <a:gd name="T28" fmla="*/ 38 w 75"/>
                  <a:gd name="T29" fmla="*/ 14 h 119"/>
                  <a:gd name="T30" fmla="*/ 28 w 75"/>
                  <a:gd name="T31" fmla="*/ 16 h 119"/>
                  <a:gd name="T32" fmla="*/ 21 w 75"/>
                  <a:gd name="T33" fmla="*/ 22 h 119"/>
                  <a:gd name="T34" fmla="*/ 19 w 75"/>
                  <a:gd name="T35" fmla="*/ 30 h 119"/>
                  <a:gd name="T36" fmla="*/ 21 w 75"/>
                  <a:gd name="T37" fmla="*/ 38 h 119"/>
                  <a:gd name="T38" fmla="*/ 27 w 75"/>
                  <a:gd name="T39" fmla="*/ 45 h 119"/>
                  <a:gd name="T40" fmla="*/ 38 w 75"/>
                  <a:gd name="T41" fmla="*/ 46 h 119"/>
                  <a:gd name="T42" fmla="*/ 48 w 75"/>
                  <a:gd name="T43" fmla="*/ 45 h 119"/>
                  <a:gd name="T44" fmla="*/ 54 w 75"/>
                  <a:gd name="T45" fmla="*/ 38 h 119"/>
                  <a:gd name="T46" fmla="*/ 56 w 75"/>
                  <a:gd name="T47" fmla="*/ 30 h 119"/>
                  <a:gd name="T48" fmla="*/ 54 w 75"/>
                  <a:gd name="T49" fmla="*/ 22 h 119"/>
                  <a:gd name="T50" fmla="*/ 48 w 75"/>
                  <a:gd name="T51" fmla="*/ 16 h 119"/>
                  <a:gd name="T52" fmla="*/ 38 w 75"/>
                  <a:gd name="T53" fmla="*/ 14 h 119"/>
                  <a:gd name="T54" fmla="*/ 51 w 75"/>
                  <a:gd name="T55" fmla="*/ 2 h 119"/>
                  <a:gd name="T56" fmla="*/ 69 w 75"/>
                  <a:gd name="T57" fmla="*/ 19 h 119"/>
                  <a:gd name="T58" fmla="*/ 70 w 75"/>
                  <a:gd name="T59" fmla="*/ 35 h 119"/>
                  <a:gd name="T60" fmla="*/ 67 w 75"/>
                  <a:gd name="T61" fmla="*/ 44 h 119"/>
                  <a:gd name="T62" fmla="*/ 59 w 75"/>
                  <a:gd name="T63" fmla="*/ 50 h 119"/>
                  <a:gd name="T64" fmla="*/ 60 w 75"/>
                  <a:gd name="T65" fmla="*/ 56 h 119"/>
                  <a:gd name="T66" fmla="*/ 69 w 75"/>
                  <a:gd name="T67" fmla="*/ 64 h 119"/>
                  <a:gd name="T68" fmla="*/ 75 w 75"/>
                  <a:gd name="T69" fmla="*/ 83 h 119"/>
                  <a:gd name="T70" fmla="*/ 65 w 75"/>
                  <a:gd name="T71" fmla="*/ 108 h 119"/>
                  <a:gd name="T72" fmla="*/ 38 w 75"/>
                  <a:gd name="T73" fmla="*/ 119 h 119"/>
                  <a:gd name="T74" fmla="*/ 10 w 75"/>
                  <a:gd name="T75" fmla="*/ 108 h 119"/>
                  <a:gd name="T76" fmla="*/ 0 w 75"/>
                  <a:gd name="T77" fmla="*/ 83 h 119"/>
                  <a:gd name="T78" fmla="*/ 6 w 75"/>
                  <a:gd name="T79" fmla="*/ 64 h 119"/>
                  <a:gd name="T80" fmla="*/ 16 w 75"/>
                  <a:gd name="T81" fmla="*/ 55 h 119"/>
                  <a:gd name="T82" fmla="*/ 16 w 75"/>
                  <a:gd name="T83" fmla="*/ 50 h 119"/>
                  <a:gd name="T84" fmla="*/ 8 w 75"/>
                  <a:gd name="T85" fmla="*/ 44 h 119"/>
                  <a:gd name="T86" fmla="*/ 5 w 75"/>
                  <a:gd name="T87" fmla="*/ 35 h 119"/>
                  <a:gd name="T88" fmla="*/ 6 w 75"/>
                  <a:gd name="T89" fmla="*/ 18 h 119"/>
                  <a:gd name="T90" fmla="*/ 23 w 75"/>
                  <a:gd name="T9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19">
                    <a:moveTo>
                      <a:pt x="37" y="60"/>
                    </a:moveTo>
                    <a:lnTo>
                      <a:pt x="32" y="60"/>
                    </a:lnTo>
                    <a:lnTo>
                      <a:pt x="28" y="61"/>
                    </a:lnTo>
                    <a:lnTo>
                      <a:pt x="25" y="64"/>
                    </a:lnTo>
                    <a:lnTo>
                      <a:pt x="21" y="66"/>
                    </a:lnTo>
                    <a:lnTo>
                      <a:pt x="18" y="71"/>
                    </a:lnTo>
                    <a:lnTo>
                      <a:pt x="16" y="76"/>
                    </a:lnTo>
                    <a:lnTo>
                      <a:pt x="16" y="83"/>
                    </a:lnTo>
                    <a:lnTo>
                      <a:pt x="16" y="88"/>
                    </a:lnTo>
                    <a:lnTo>
                      <a:pt x="18" y="94"/>
                    </a:lnTo>
                    <a:lnTo>
                      <a:pt x="20" y="97"/>
                    </a:lnTo>
                    <a:lnTo>
                      <a:pt x="22" y="100"/>
                    </a:lnTo>
                    <a:lnTo>
                      <a:pt x="26" y="103"/>
                    </a:lnTo>
                    <a:lnTo>
                      <a:pt x="31" y="105"/>
                    </a:lnTo>
                    <a:lnTo>
                      <a:pt x="38" y="106"/>
                    </a:lnTo>
                    <a:lnTo>
                      <a:pt x="42" y="105"/>
                    </a:lnTo>
                    <a:lnTo>
                      <a:pt x="47" y="104"/>
                    </a:lnTo>
                    <a:lnTo>
                      <a:pt x="50" y="102"/>
                    </a:lnTo>
                    <a:lnTo>
                      <a:pt x="54" y="99"/>
                    </a:lnTo>
                    <a:lnTo>
                      <a:pt x="57" y="95"/>
                    </a:lnTo>
                    <a:lnTo>
                      <a:pt x="59" y="89"/>
                    </a:lnTo>
                    <a:lnTo>
                      <a:pt x="59" y="83"/>
                    </a:lnTo>
                    <a:lnTo>
                      <a:pt x="59" y="77"/>
                    </a:lnTo>
                    <a:lnTo>
                      <a:pt x="57" y="71"/>
                    </a:lnTo>
                    <a:lnTo>
                      <a:pt x="54" y="66"/>
                    </a:lnTo>
                    <a:lnTo>
                      <a:pt x="50" y="64"/>
                    </a:lnTo>
                    <a:lnTo>
                      <a:pt x="47" y="61"/>
                    </a:lnTo>
                    <a:lnTo>
                      <a:pt x="42" y="60"/>
                    </a:lnTo>
                    <a:lnTo>
                      <a:pt x="37" y="60"/>
                    </a:lnTo>
                    <a:close/>
                    <a:moveTo>
                      <a:pt x="38" y="14"/>
                    </a:moveTo>
                    <a:lnTo>
                      <a:pt x="32" y="14"/>
                    </a:lnTo>
                    <a:lnTo>
                      <a:pt x="28" y="16"/>
                    </a:lnTo>
                    <a:lnTo>
                      <a:pt x="23" y="19"/>
                    </a:lnTo>
                    <a:lnTo>
                      <a:pt x="21" y="22"/>
                    </a:lnTo>
                    <a:lnTo>
                      <a:pt x="19" y="26"/>
                    </a:lnTo>
                    <a:lnTo>
                      <a:pt x="19" y="30"/>
                    </a:lnTo>
                    <a:lnTo>
                      <a:pt x="19" y="35"/>
                    </a:lnTo>
                    <a:lnTo>
                      <a:pt x="21" y="38"/>
                    </a:lnTo>
                    <a:lnTo>
                      <a:pt x="23" y="41"/>
                    </a:lnTo>
                    <a:lnTo>
                      <a:pt x="27" y="45"/>
                    </a:lnTo>
                    <a:lnTo>
                      <a:pt x="32" y="46"/>
                    </a:lnTo>
                    <a:lnTo>
                      <a:pt x="38" y="46"/>
                    </a:lnTo>
                    <a:lnTo>
                      <a:pt x="44" y="46"/>
                    </a:lnTo>
                    <a:lnTo>
                      <a:pt x="48" y="45"/>
                    </a:lnTo>
                    <a:lnTo>
                      <a:pt x="51" y="41"/>
                    </a:lnTo>
                    <a:lnTo>
                      <a:pt x="54" y="38"/>
                    </a:lnTo>
                    <a:lnTo>
                      <a:pt x="56" y="35"/>
                    </a:lnTo>
                    <a:lnTo>
                      <a:pt x="56" y="30"/>
                    </a:lnTo>
                    <a:lnTo>
                      <a:pt x="56" y="26"/>
                    </a:lnTo>
                    <a:lnTo>
                      <a:pt x="54" y="22"/>
                    </a:lnTo>
                    <a:lnTo>
                      <a:pt x="51" y="19"/>
                    </a:lnTo>
                    <a:lnTo>
                      <a:pt x="48" y="16"/>
                    </a:lnTo>
                    <a:lnTo>
                      <a:pt x="42" y="14"/>
                    </a:lnTo>
                    <a:lnTo>
                      <a:pt x="38" y="14"/>
                    </a:lnTo>
                    <a:close/>
                    <a:moveTo>
                      <a:pt x="37" y="0"/>
                    </a:moveTo>
                    <a:lnTo>
                      <a:pt x="51" y="2"/>
                    </a:lnTo>
                    <a:lnTo>
                      <a:pt x="63" y="9"/>
                    </a:lnTo>
                    <a:lnTo>
                      <a:pt x="69" y="19"/>
                    </a:lnTo>
                    <a:lnTo>
                      <a:pt x="71" y="30"/>
                    </a:lnTo>
                    <a:lnTo>
                      <a:pt x="70" y="35"/>
                    </a:lnTo>
                    <a:lnTo>
                      <a:pt x="69" y="39"/>
                    </a:lnTo>
                    <a:lnTo>
                      <a:pt x="67" y="44"/>
                    </a:lnTo>
                    <a:lnTo>
                      <a:pt x="64" y="47"/>
                    </a:lnTo>
                    <a:lnTo>
                      <a:pt x="59" y="50"/>
                    </a:lnTo>
                    <a:lnTo>
                      <a:pt x="54" y="52"/>
                    </a:lnTo>
                    <a:lnTo>
                      <a:pt x="60" y="56"/>
                    </a:lnTo>
                    <a:lnTo>
                      <a:pt x="65" y="59"/>
                    </a:lnTo>
                    <a:lnTo>
                      <a:pt x="69" y="64"/>
                    </a:lnTo>
                    <a:lnTo>
                      <a:pt x="74" y="73"/>
                    </a:lnTo>
                    <a:lnTo>
                      <a:pt x="75" y="83"/>
                    </a:lnTo>
                    <a:lnTo>
                      <a:pt x="73" y="97"/>
                    </a:lnTo>
                    <a:lnTo>
                      <a:pt x="65" y="108"/>
                    </a:lnTo>
                    <a:lnTo>
                      <a:pt x="53" y="116"/>
                    </a:lnTo>
                    <a:lnTo>
                      <a:pt x="38" y="119"/>
                    </a:lnTo>
                    <a:lnTo>
                      <a:pt x="22" y="116"/>
                    </a:lnTo>
                    <a:lnTo>
                      <a:pt x="10" y="108"/>
                    </a:lnTo>
                    <a:lnTo>
                      <a:pt x="2" y="97"/>
                    </a:lnTo>
                    <a:lnTo>
                      <a:pt x="0" y="83"/>
                    </a:lnTo>
                    <a:lnTo>
                      <a:pt x="1" y="73"/>
                    </a:lnTo>
                    <a:lnTo>
                      <a:pt x="6" y="64"/>
                    </a:lnTo>
                    <a:lnTo>
                      <a:pt x="10" y="59"/>
                    </a:lnTo>
                    <a:lnTo>
                      <a:pt x="16" y="55"/>
                    </a:lnTo>
                    <a:lnTo>
                      <a:pt x="21" y="52"/>
                    </a:lnTo>
                    <a:lnTo>
                      <a:pt x="16" y="50"/>
                    </a:lnTo>
                    <a:lnTo>
                      <a:pt x="11" y="47"/>
                    </a:lnTo>
                    <a:lnTo>
                      <a:pt x="8" y="44"/>
                    </a:lnTo>
                    <a:lnTo>
                      <a:pt x="6" y="39"/>
                    </a:lnTo>
                    <a:lnTo>
                      <a:pt x="5" y="35"/>
                    </a:lnTo>
                    <a:lnTo>
                      <a:pt x="3" y="30"/>
                    </a:lnTo>
                    <a:lnTo>
                      <a:pt x="6" y="18"/>
                    </a:lnTo>
                    <a:lnTo>
                      <a:pt x="12" y="9"/>
                    </a:lnTo>
                    <a:lnTo>
                      <a:pt x="23"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8" name="Freeform 4270"/>
              <p:cNvSpPr>
                <a:spLocks noEditPoints="1"/>
              </p:cNvSpPr>
              <p:nvPr/>
            </p:nvSpPr>
            <p:spPr bwMode="auto">
              <a:xfrm>
                <a:off x="3996" y="3118"/>
                <a:ext cx="38" cy="60"/>
              </a:xfrm>
              <a:custGeom>
                <a:avLst/>
                <a:gdLst>
                  <a:gd name="T0" fmla="*/ 38 w 76"/>
                  <a:gd name="T1" fmla="*/ 14 h 119"/>
                  <a:gd name="T2" fmla="*/ 34 w 76"/>
                  <a:gd name="T3" fmla="*/ 14 h 119"/>
                  <a:gd name="T4" fmla="*/ 29 w 76"/>
                  <a:gd name="T5" fmla="*/ 16 h 119"/>
                  <a:gd name="T6" fmla="*/ 25 w 76"/>
                  <a:gd name="T7" fmla="*/ 19 h 119"/>
                  <a:gd name="T8" fmla="*/ 22 w 76"/>
                  <a:gd name="T9" fmla="*/ 22 h 119"/>
                  <a:gd name="T10" fmla="*/ 18 w 76"/>
                  <a:gd name="T11" fmla="*/ 31 h 119"/>
                  <a:gd name="T12" fmla="*/ 16 w 76"/>
                  <a:gd name="T13" fmla="*/ 44 h 119"/>
                  <a:gd name="T14" fmla="*/ 15 w 76"/>
                  <a:gd name="T15" fmla="*/ 60 h 119"/>
                  <a:gd name="T16" fmla="*/ 16 w 76"/>
                  <a:gd name="T17" fmla="*/ 77 h 119"/>
                  <a:gd name="T18" fmla="*/ 18 w 76"/>
                  <a:gd name="T19" fmla="*/ 89 h 119"/>
                  <a:gd name="T20" fmla="*/ 22 w 76"/>
                  <a:gd name="T21" fmla="*/ 97 h 119"/>
                  <a:gd name="T22" fmla="*/ 25 w 76"/>
                  <a:gd name="T23" fmla="*/ 100 h 119"/>
                  <a:gd name="T24" fmla="*/ 29 w 76"/>
                  <a:gd name="T25" fmla="*/ 104 h 119"/>
                  <a:gd name="T26" fmla="*/ 34 w 76"/>
                  <a:gd name="T27" fmla="*/ 105 h 119"/>
                  <a:gd name="T28" fmla="*/ 38 w 76"/>
                  <a:gd name="T29" fmla="*/ 106 h 119"/>
                  <a:gd name="T30" fmla="*/ 43 w 76"/>
                  <a:gd name="T31" fmla="*/ 105 h 119"/>
                  <a:gd name="T32" fmla="*/ 47 w 76"/>
                  <a:gd name="T33" fmla="*/ 104 h 119"/>
                  <a:gd name="T34" fmla="*/ 51 w 76"/>
                  <a:gd name="T35" fmla="*/ 100 h 119"/>
                  <a:gd name="T36" fmla="*/ 54 w 76"/>
                  <a:gd name="T37" fmla="*/ 97 h 119"/>
                  <a:gd name="T38" fmla="*/ 59 w 76"/>
                  <a:gd name="T39" fmla="*/ 89 h 119"/>
                  <a:gd name="T40" fmla="*/ 61 w 76"/>
                  <a:gd name="T41" fmla="*/ 77 h 119"/>
                  <a:gd name="T42" fmla="*/ 61 w 76"/>
                  <a:gd name="T43" fmla="*/ 60 h 119"/>
                  <a:gd name="T44" fmla="*/ 61 w 76"/>
                  <a:gd name="T45" fmla="*/ 44 h 119"/>
                  <a:gd name="T46" fmla="*/ 59 w 76"/>
                  <a:gd name="T47" fmla="*/ 31 h 119"/>
                  <a:gd name="T48" fmla="*/ 55 w 76"/>
                  <a:gd name="T49" fmla="*/ 23 h 119"/>
                  <a:gd name="T50" fmla="*/ 52 w 76"/>
                  <a:gd name="T51" fmla="*/ 19 h 119"/>
                  <a:gd name="T52" fmla="*/ 47 w 76"/>
                  <a:gd name="T53" fmla="*/ 17 h 119"/>
                  <a:gd name="T54" fmla="*/ 43 w 76"/>
                  <a:gd name="T55" fmla="*/ 14 h 119"/>
                  <a:gd name="T56" fmla="*/ 38 w 76"/>
                  <a:gd name="T57" fmla="*/ 14 h 119"/>
                  <a:gd name="T58" fmla="*/ 38 w 76"/>
                  <a:gd name="T59" fmla="*/ 0 h 119"/>
                  <a:gd name="T60" fmla="*/ 44 w 76"/>
                  <a:gd name="T61" fmla="*/ 1 h 119"/>
                  <a:gd name="T62" fmla="*/ 50 w 76"/>
                  <a:gd name="T63" fmla="*/ 2 h 119"/>
                  <a:gd name="T64" fmla="*/ 55 w 76"/>
                  <a:gd name="T65" fmla="*/ 4 h 119"/>
                  <a:gd name="T66" fmla="*/ 60 w 76"/>
                  <a:gd name="T67" fmla="*/ 7 h 119"/>
                  <a:gd name="T68" fmla="*/ 64 w 76"/>
                  <a:gd name="T69" fmla="*/ 11 h 119"/>
                  <a:gd name="T70" fmla="*/ 67 w 76"/>
                  <a:gd name="T71" fmla="*/ 16 h 119"/>
                  <a:gd name="T72" fmla="*/ 70 w 76"/>
                  <a:gd name="T73" fmla="*/ 20 h 119"/>
                  <a:gd name="T74" fmla="*/ 72 w 76"/>
                  <a:gd name="T75" fmla="*/ 26 h 119"/>
                  <a:gd name="T76" fmla="*/ 74 w 76"/>
                  <a:gd name="T77" fmla="*/ 32 h 119"/>
                  <a:gd name="T78" fmla="*/ 75 w 76"/>
                  <a:gd name="T79" fmla="*/ 45 h 119"/>
                  <a:gd name="T80" fmla="*/ 76 w 76"/>
                  <a:gd name="T81" fmla="*/ 60 h 119"/>
                  <a:gd name="T82" fmla="*/ 75 w 76"/>
                  <a:gd name="T83" fmla="*/ 78 h 119"/>
                  <a:gd name="T84" fmla="*/ 72 w 76"/>
                  <a:gd name="T85" fmla="*/ 94 h 119"/>
                  <a:gd name="T86" fmla="*/ 66 w 76"/>
                  <a:gd name="T87" fmla="*/ 105 h 119"/>
                  <a:gd name="T88" fmla="*/ 60 w 76"/>
                  <a:gd name="T89" fmla="*/ 113 h 119"/>
                  <a:gd name="T90" fmla="*/ 50 w 76"/>
                  <a:gd name="T91" fmla="*/ 117 h 119"/>
                  <a:gd name="T92" fmla="*/ 38 w 76"/>
                  <a:gd name="T93" fmla="*/ 119 h 119"/>
                  <a:gd name="T94" fmla="*/ 27 w 76"/>
                  <a:gd name="T95" fmla="*/ 118 h 119"/>
                  <a:gd name="T96" fmla="*/ 19 w 76"/>
                  <a:gd name="T97" fmla="*/ 114 h 119"/>
                  <a:gd name="T98" fmla="*/ 12 w 76"/>
                  <a:gd name="T99" fmla="*/ 108 h 119"/>
                  <a:gd name="T100" fmla="*/ 5 w 76"/>
                  <a:gd name="T101" fmla="*/ 96 h 119"/>
                  <a:gd name="T102" fmla="*/ 2 w 76"/>
                  <a:gd name="T103" fmla="*/ 79 h 119"/>
                  <a:gd name="T104" fmla="*/ 0 w 76"/>
                  <a:gd name="T105" fmla="*/ 60 h 119"/>
                  <a:gd name="T106" fmla="*/ 2 w 76"/>
                  <a:gd name="T107" fmla="*/ 41 h 119"/>
                  <a:gd name="T108" fmla="*/ 4 w 76"/>
                  <a:gd name="T109" fmla="*/ 27 h 119"/>
                  <a:gd name="T110" fmla="*/ 9 w 76"/>
                  <a:gd name="T111" fmla="*/ 14 h 119"/>
                  <a:gd name="T112" fmla="*/ 17 w 76"/>
                  <a:gd name="T113" fmla="*/ 7 h 119"/>
                  <a:gd name="T114" fmla="*/ 26 w 76"/>
                  <a:gd name="T115" fmla="*/ 2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4"/>
                    </a:lnTo>
                    <a:lnTo>
                      <a:pt x="29" y="16"/>
                    </a:lnTo>
                    <a:lnTo>
                      <a:pt x="25" y="19"/>
                    </a:lnTo>
                    <a:lnTo>
                      <a:pt x="22" y="22"/>
                    </a:lnTo>
                    <a:lnTo>
                      <a:pt x="18" y="31"/>
                    </a:lnTo>
                    <a:lnTo>
                      <a:pt x="16" y="44"/>
                    </a:lnTo>
                    <a:lnTo>
                      <a:pt x="15" y="60"/>
                    </a:lnTo>
                    <a:lnTo>
                      <a:pt x="16" y="77"/>
                    </a:lnTo>
                    <a:lnTo>
                      <a:pt x="18" y="89"/>
                    </a:lnTo>
                    <a:lnTo>
                      <a:pt x="22" y="97"/>
                    </a:lnTo>
                    <a:lnTo>
                      <a:pt x="25" y="100"/>
                    </a:lnTo>
                    <a:lnTo>
                      <a:pt x="29" y="104"/>
                    </a:lnTo>
                    <a:lnTo>
                      <a:pt x="34" y="105"/>
                    </a:lnTo>
                    <a:lnTo>
                      <a:pt x="38" y="106"/>
                    </a:lnTo>
                    <a:lnTo>
                      <a:pt x="43" y="105"/>
                    </a:lnTo>
                    <a:lnTo>
                      <a:pt x="47" y="104"/>
                    </a:lnTo>
                    <a:lnTo>
                      <a:pt x="51" y="100"/>
                    </a:lnTo>
                    <a:lnTo>
                      <a:pt x="54" y="97"/>
                    </a:lnTo>
                    <a:lnTo>
                      <a:pt x="59" y="89"/>
                    </a:lnTo>
                    <a:lnTo>
                      <a:pt x="61" y="77"/>
                    </a:lnTo>
                    <a:lnTo>
                      <a:pt x="61" y="60"/>
                    </a:lnTo>
                    <a:lnTo>
                      <a:pt x="61" y="44"/>
                    </a:lnTo>
                    <a:lnTo>
                      <a:pt x="59" y="31"/>
                    </a:lnTo>
                    <a:lnTo>
                      <a:pt x="55" y="23"/>
                    </a:lnTo>
                    <a:lnTo>
                      <a:pt x="52" y="19"/>
                    </a:lnTo>
                    <a:lnTo>
                      <a:pt x="47" y="17"/>
                    </a:lnTo>
                    <a:lnTo>
                      <a:pt x="43" y="14"/>
                    </a:lnTo>
                    <a:lnTo>
                      <a:pt x="38" y="14"/>
                    </a:lnTo>
                    <a:close/>
                    <a:moveTo>
                      <a:pt x="38" y="0"/>
                    </a:moveTo>
                    <a:lnTo>
                      <a:pt x="44" y="1"/>
                    </a:lnTo>
                    <a:lnTo>
                      <a:pt x="50" y="2"/>
                    </a:lnTo>
                    <a:lnTo>
                      <a:pt x="55" y="4"/>
                    </a:lnTo>
                    <a:lnTo>
                      <a:pt x="60" y="7"/>
                    </a:lnTo>
                    <a:lnTo>
                      <a:pt x="64" y="11"/>
                    </a:lnTo>
                    <a:lnTo>
                      <a:pt x="67" y="16"/>
                    </a:lnTo>
                    <a:lnTo>
                      <a:pt x="70" y="20"/>
                    </a:lnTo>
                    <a:lnTo>
                      <a:pt x="72" y="26"/>
                    </a:lnTo>
                    <a:lnTo>
                      <a:pt x="74" y="32"/>
                    </a:lnTo>
                    <a:lnTo>
                      <a:pt x="75" y="45"/>
                    </a:lnTo>
                    <a:lnTo>
                      <a:pt x="76" y="60"/>
                    </a:lnTo>
                    <a:lnTo>
                      <a:pt x="75" y="78"/>
                    </a:lnTo>
                    <a:lnTo>
                      <a:pt x="72" y="94"/>
                    </a:lnTo>
                    <a:lnTo>
                      <a:pt x="66" y="105"/>
                    </a:lnTo>
                    <a:lnTo>
                      <a:pt x="60" y="113"/>
                    </a:lnTo>
                    <a:lnTo>
                      <a:pt x="50" y="117"/>
                    </a:lnTo>
                    <a:lnTo>
                      <a:pt x="38" y="119"/>
                    </a:lnTo>
                    <a:lnTo>
                      <a:pt x="27" y="118"/>
                    </a:lnTo>
                    <a:lnTo>
                      <a:pt x="19" y="114"/>
                    </a:lnTo>
                    <a:lnTo>
                      <a:pt x="12" y="108"/>
                    </a:lnTo>
                    <a:lnTo>
                      <a:pt x="5" y="96"/>
                    </a:lnTo>
                    <a:lnTo>
                      <a:pt x="2" y="79"/>
                    </a:lnTo>
                    <a:lnTo>
                      <a:pt x="0" y="60"/>
                    </a:lnTo>
                    <a:lnTo>
                      <a:pt x="2" y="41"/>
                    </a:lnTo>
                    <a:lnTo>
                      <a:pt x="4" y="27"/>
                    </a:lnTo>
                    <a:lnTo>
                      <a:pt x="9" y="14"/>
                    </a:lnTo>
                    <a:lnTo>
                      <a:pt x="17"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9" name="Line 4271"/>
              <p:cNvSpPr>
                <a:spLocks noChangeShapeType="1"/>
              </p:cNvSpPr>
              <p:nvPr/>
            </p:nvSpPr>
            <p:spPr bwMode="auto">
              <a:xfrm>
                <a:off x="4048" y="2951"/>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0" name="Line 4272"/>
              <p:cNvSpPr>
                <a:spLocks noChangeShapeType="1"/>
              </p:cNvSpPr>
              <p:nvPr/>
            </p:nvSpPr>
            <p:spPr bwMode="auto">
              <a:xfrm flipH="1">
                <a:off x="5546" y="2951"/>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1" name="Freeform 4273"/>
              <p:cNvSpPr>
                <a:spLocks/>
              </p:cNvSpPr>
              <p:nvPr/>
            </p:nvSpPr>
            <p:spPr bwMode="auto">
              <a:xfrm>
                <a:off x="3905" y="2923"/>
                <a:ext cx="38" cy="58"/>
              </a:xfrm>
              <a:custGeom>
                <a:avLst/>
                <a:gdLst>
                  <a:gd name="T0" fmla="*/ 39 w 75"/>
                  <a:gd name="T1" fmla="*/ 0 h 118"/>
                  <a:gd name="T2" fmla="*/ 53 w 75"/>
                  <a:gd name="T3" fmla="*/ 3 h 118"/>
                  <a:gd name="T4" fmla="*/ 64 w 75"/>
                  <a:gd name="T5" fmla="*/ 9 h 118"/>
                  <a:gd name="T6" fmla="*/ 72 w 75"/>
                  <a:gd name="T7" fmla="*/ 20 h 118"/>
                  <a:gd name="T8" fmla="*/ 74 w 75"/>
                  <a:gd name="T9" fmla="*/ 33 h 118"/>
                  <a:gd name="T10" fmla="*/ 73 w 75"/>
                  <a:gd name="T11" fmla="*/ 39 h 118"/>
                  <a:gd name="T12" fmla="*/ 72 w 75"/>
                  <a:gd name="T13" fmla="*/ 46 h 118"/>
                  <a:gd name="T14" fmla="*/ 68 w 75"/>
                  <a:gd name="T15" fmla="*/ 53 h 118"/>
                  <a:gd name="T16" fmla="*/ 63 w 75"/>
                  <a:gd name="T17" fmla="*/ 61 h 118"/>
                  <a:gd name="T18" fmla="*/ 54 w 75"/>
                  <a:gd name="T19" fmla="*/ 70 h 118"/>
                  <a:gd name="T20" fmla="*/ 42 w 75"/>
                  <a:gd name="T21" fmla="*/ 81 h 118"/>
                  <a:gd name="T22" fmla="*/ 36 w 75"/>
                  <a:gd name="T23" fmla="*/ 85 h 118"/>
                  <a:gd name="T24" fmla="*/ 32 w 75"/>
                  <a:gd name="T25" fmla="*/ 90 h 118"/>
                  <a:gd name="T26" fmla="*/ 29 w 75"/>
                  <a:gd name="T27" fmla="*/ 92 h 118"/>
                  <a:gd name="T28" fmla="*/ 25 w 75"/>
                  <a:gd name="T29" fmla="*/ 94 h 118"/>
                  <a:gd name="T30" fmla="*/ 22 w 75"/>
                  <a:gd name="T31" fmla="*/ 99 h 118"/>
                  <a:gd name="T32" fmla="*/ 20 w 75"/>
                  <a:gd name="T33" fmla="*/ 102 h 118"/>
                  <a:gd name="T34" fmla="*/ 75 w 75"/>
                  <a:gd name="T35" fmla="*/ 102 h 118"/>
                  <a:gd name="T36" fmla="*/ 75 w 75"/>
                  <a:gd name="T37" fmla="*/ 118 h 118"/>
                  <a:gd name="T38" fmla="*/ 0 w 75"/>
                  <a:gd name="T39" fmla="*/ 118 h 118"/>
                  <a:gd name="T40" fmla="*/ 0 w 75"/>
                  <a:gd name="T41" fmla="*/ 112 h 118"/>
                  <a:gd name="T42" fmla="*/ 1 w 75"/>
                  <a:gd name="T43" fmla="*/ 106 h 118"/>
                  <a:gd name="T44" fmla="*/ 5 w 75"/>
                  <a:gd name="T45" fmla="*/ 99 h 118"/>
                  <a:gd name="T46" fmla="*/ 10 w 75"/>
                  <a:gd name="T47" fmla="*/ 91 h 118"/>
                  <a:gd name="T48" fmla="*/ 17 w 75"/>
                  <a:gd name="T49" fmla="*/ 83 h 118"/>
                  <a:gd name="T50" fmla="*/ 27 w 75"/>
                  <a:gd name="T51" fmla="*/ 73 h 118"/>
                  <a:gd name="T52" fmla="*/ 39 w 75"/>
                  <a:gd name="T53" fmla="*/ 64 h 118"/>
                  <a:gd name="T54" fmla="*/ 48 w 75"/>
                  <a:gd name="T55" fmla="*/ 55 h 118"/>
                  <a:gd name="T56" fmla="*/ 53 w 75"/>
                  <a:gd name="T57" fmla="*/ 49 h 118"/>
                  <a:gd name="T58" fmla="*/ 56 w 75"/>
                  <a:gd name="T59" fmla="*/ 44 h 118"/>
                  <a:gd name="T60" fmla="*/ 59 w 75"/>
                  <a:gd name="T61" fmla="*/ 38 h 118"/>
                  <a:gd name="T62" fmla="*/ 59 w 75"/>
                  <a:gd name="T63" fmla="*/ 33 h 118"/>
                  <a:gd name="T64" fmla="*/ 59 w 75"/>
                  <a:gd name="T65" fmla="*/ 27 h 118"/>
                  <a:gd name="T66" fmla="*/ 56 w 75"/>
                  <a:gd name="T67" fmla="*/ 23 h 118"/>
                  <a:gd name="T68" fmla="*/ 53 w 75"/>
                  <a:gd name="T69" fmla="*/ 19 h 118"/>
                  <a:gd name="T70" fmla="*/ 49 w 75"/>
                  <a:gd name="T71" fmla="*/ 16 h 118"/>
                  <a:gd name="T72" fmla="*/ 44 w 75"/>
                  <a:gd name="T73" fmla="*/ 15 h 118"/>
                  <a:gd name="T74" fmla="*/ 39 w 75"/>
                  <a:gd name="T75" fmla="*/ 14 h 118"/>
                  <a:gd name="T76" fmla="*/ 32 w 75"/>
                  <a:gd name="T77" fmla="*/ 15 h 118"/>
                  <a:gd name="T78" fmla="*/ 26 w 75"/>
                  <a:gd name="T79" fmla="*/ 16 h 118"/>
                  <a:gd name="T80" fmla="*/ 23 w 75"/>
                  <a:gd name="T81" fmla="*/ 19 h 118"/>
                  <a:gd name="T82" fmla="*/ 20 w 75"/>
                  <a:gd name="T83" fmla="*/ 24 h 118"/>
                  <a:gd name="T84" fmla="*/ 17 w 75"/>
                  <a:gd name="T85" fmla="*/ 28 h 118"/>
                  <a:gd name="T86" fmla="*/ 16 w 75"/>
                  <a:gd name="T87" fmla="*/ 34 h 118"/>
                  <a:gd name="T88" fmla="*/ 2 w 75"/>
                  <a:gd name="T89" fmla="*/ 33 h 118"/>
                  <a:gd name="T90" fmla="*/ 5 w 75"/>
                  <a:gd name="T91" fmla="*/ 18 h 118"/>
                  <a:gd name="T92" fmla="*/ 13 w 75"/>
                  <a:gd name="T93" fmla="*/ 8 h 118"/>
                  <a:gd name="T94" fmla="*/ 24 w 75"/>
                  <a:gd name="T95" fmla="*/ 3 h 118"/>
                  <a:gd name="T96" fmla="*/ 39 w 75"/>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8">
                    <a:moveTo>
                      <a:pt x="39" y="0"/>
                    </a:moveTo>
                    <a:lnTo>
                      <a:pt x="53" y="3"/>
                    </a:lnTo>
                    <a:lnTo>
                      <a:pt x="64" y="9"/>
                    </a:lnTo>
                    <a:lnTo>
                      <a:pt x="72" y="20"/>
                    </a:lnTo>
                    <a:lnTo>
                      <a:pt x="74" y="33"/>
                    </a:lnTo>
                    <a:lnTo>
                      <a:pt x="73" y="39"/>
                    </a:lnTo>
                    <a:lnTo>
                      <a:pt x="72" y="46"/>
                    </a:lnTo>
                    <a:lnTo>
                      <a:pt x="68" y="53"/>
                    </a:lnTo>
                    <a:lnTo>
                      <a:pt x="63" y="61"/>
                    </a:lnTo>
                    <a:lnTo>
                      <a:pt x="54" y="70"/>
                    </a:lnTo>
                    <a:lnTo>
                      <a:pt x="42" y="81"/>
                    </a:lnTo>
                    <a:lnTo>
                      <a:pt x="36" y="85"/>
                    </a:lnTo>
                    <a:lnTo>
                      <a:pt x="32" y="90"/>
                    </a:lnTo>
                    <a:lnTo>
                      <a:pt x="29" y="92"/>
                    </a:lnTo>
                    <a:lnTo>
                      <a:pt x="25" y="94"/>
                    </a:lnTo>
                    <a:lnTo>
                      <a:pt x="22" y="99"/>
                    </a:lnTo>
                    <a:lnTo>
                      <a:pt x="20" y="102"/>
                    </a:lnTo>
                    <a:lnTo>
                      <a:pt x="75" y="102"/>
                    </a:lnTo>
                    <a:lnTo>
                      <a:pt x="75" y="118"/>
                    </a:lnTo>
                    <a:lnTo>
                      <a:pt x="0" y="118"/>
                    </a:lnTo>
                    <a:lnTo>
                      <a:pt x="0" y="112"/>
                    </a:lnTo>
                    <a:lnTo>
                      <a:pt x="1" y="106"/>
                    </a:lnTo>
                    <a:lnTo>
                      <a:pt x="5" y="99"/>
                    </a:lnTo>
                    <a:lnTo>
                      <a:pt x="10" y="91"/>
                    </a:lnTo>
                    <a:lnTo>
                      <a:pt x="17" y="83"/>
                    </a:lnTo>
                    <a:lnTo>
                      <a:pt x="27" y="73"/>
                    </a:lnTo>
                    <a:lnTo>
                      <a:pt x="39" y="64"/>
                    </a:lnTo>
                    <a:lnTo>
                      <a:pt x="48" y="55"/>
                    </a:lnTo>
                    <a:lnTo>
                      <a:pt x="53" y="49"/>
                    </a:lnTo>
                    <a:lnTo>
                      <a:pt x="56" y="44"/>
                    </a:lnTo>
                    <a:lnTo>
                      <a:pt x="59" y="38"/>
                    </a:lnTo>
                    <a:lnTo>
                      <a:pt x="59" y="33"/>
                    </a:lnTo>
                    <a:lnTo>
                      <a:pt x="59" y="27"/>
                    </a:lnTo>
                    <a:lnTo>
                      <a:pt x="56" y="23"/>
                    </a:lnTo>
                    <a:lnTo>
                      <a:pt x="53" y="19"/>
                    </a:lnTo>
                    <a:lnTo>
                      <a:pt x="49" y="16"/>
                    </a:lnTo>
                    <a:lnTo>
                      <a:pt x="44" y="15"/>
                    </a:lnTo>
                    <a:lnTo>
                      <a:pt x="39" y="14"/>
                    </a:lnTo>
                    <a:lnTo>
                      <a:pt x="32" y="15"/>
                    </a:lnTo>
                    <a:lnTo>
                      <a:pt x="26" y="16"/>
                    </a:lnTo>
                    <a:lnTo>
                      <a:pt x="23" y="19"/>
                    </a:lnTo>
                    <a:lnTo>
                      <a:pt x="20" y="24"/>
                    </a:lnTo>
                    <a:lnTo>
                      <a:pt x="17" y="28"/>
                    </a:lnTo>
                    <a:lnTo>
                      <a:pt x="16" y="34"/>
                    </a:lnTo>
                    <a:lnTo>
                      <a:pt x="2" y="33"/>
                    </a:lnTo>
                    <a:lnTo>
                      <a:pt x="5" y="18"/>
                    </a:lnTo>
                    <a:lnTo>
                      <a:pt x="13" y="8"/>
                    </a:lnTo>
                    <a:lnTo>
                      <a:pt x="24" y="3"/>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2" name="Freeform 4274"/>
              <p:cNvSpPr>
                <a:spLocks noEditPoints="1"/>
              </p:cNvSpPr>
              <p:nvPr/>
            </p:nvSpPr>
            <p:spPr bwMode="auto">
              <a:xfrm>
                <a:off x="3951" y="2923"/>
                <a:ext cx="37" cy="59"/>
              </a:xfrm>
              <a:custGeom>
                <a:avLst/>
                <a:gdLst>
                  <a:gd name="T0" fmla="*/ 34 w 76"/>
                  <a:gd name="T1" fmla="*/ 15 h 119"/>
                  <a:gd name="T2" fmla="*/ 26 w 76"/>
                  <a:gd name="T3" fmla="*/ 18 h 119"/>
                  <a:gd name="T4" fmla="*/ 17 w 76"/>
                  <a:gd name="T5" fmla="*/ 29 h 119"/>
                  <a:gd name="T6" fmla="*/ 16 w 76"/>
                  <a:gd name="T7" fmla="*/ 46 h 119"/>
                  <a:gd name="T8" fmla="*/ 19 w 76"/>
                  <a:gd name="T9" fmla="*/ 54 h 119"/>
                  <a:gd name="T10" fmla="*/ 25 w 76"/>
                  <a:gd name="T11" fmla="*/ 61 h 119"/>
                  <a:gd name="T12" fmla="*/ 34 w 76"/>
                  <a:gd name="T13" fmla="*/ 64 h 119"/>
                  <a:gd name="T14" fmla="*/ 44 w 76"/>
                  <a:gd name="T15" fmla="*/ 64 h 119"/>
                  <a:gd name="T16" fmla="*/ 51 w 76"/>
                  <a:gd name="T17" fmla="*/ 61 h 119"/>
                  <a:gd name="T18" fmla="*/ 59 w 76"/>
                  <a:gd name="T19" fmla="*/ 51 h 119"/>
                  <a:gd name="T20" fmla="*/ 59 w 76"/>
                  <a:gd name="T21" fmla="*/ 29 h 119"/>
                  <a:gd name="T22" fmla="*/ 51 w 76"/>
                  <a:gd name="T23" fmla="*/ 18 h 119"/>
                  <a:gd name="T24" fmla="*/ 44 w 76"/>
                  <a:gd name="T25" fmla="*/ 14 h 119"/>
                  <a:gd name="T26" fmla="*/ 37 w 76"/>
                  <a:gd name="T27" fmla="*/ 0 h 119"/>
                  <a:gd name="T28" fmla="*/ 57 w 76"/>
                  <a:gd name="T29" fmla="*/ 6 h 119"/>
                  <a:gd name="T30" fmla="*/ 68 w 76"/>
                  <a:gd name="T31" fmla="*/ 17 h 119"/>
                  <a:gd name="T32" fmla="*/ 75 w 76"/>
                  <a:gd name="T33" fmla="*/ 37 h 119"/>
                  <a:gd name="T34" fmla="*/ 75 w 76"/>
                  <a:gd name="T35" fmla="*/ 76 h 119"/>
                  <a:gd name="T36" fmla="*/ 66 w 76"/>
                  <a:gd name="T37" fmla="*/ 104 h 119"/>
                  <a:gd name="T38" fmla="*/ 47 w 76"/>
                  <a:gd name="T39" fmla="*/ 118 h 119"/>
                  <a:gd name="T40" fmla="*/ 22 w 76"/>
                  <a:gd name="T41" fmla="*/ 118 h 119"/>
                  <a:gd name="T42" fmla="*/ 6 w 76"/>
                  <a:gd name="T43" fmla="*/ 102 h 119"/>
                  <a:gd name="T44" fmla="*/ 17 w 76"/>
                  <a:gd name="T45" fmla="*/ 86 h 119"/>
                  <a:gd name="T46" fmla="*/ 21 w 76"/>
                  <a:gd name="T47" fmla="*/ 97 h 119"/>
                  <a:gd name="T48" fmla="*/ 27 w 76"/>
                  <a:gd name="T49" fmla="*/ 103 h 119"/>
                  <a:gd name="T50" fmla="*/ 36 w 76"/>
                  <a:gd name="T51" fmla="*/ 105 h 119"/>
                  <a:gd name="T52" fmla="*/ 47 w 76"/>
                  <a:gd name="T53" fmla="*/ 103 h 119"/>
                  <a:gd name="T54" fmla="*/ 55 w 76"/>
                  <a:gd name="T55" fmla="*/ 95 h 119"/>
                  <a:gd name="T56" fmla="*/ 59 w 76"/>
                  <a:gd name="T57" fmla="*/ 83 h 119"/>
                  <a:gd name="T58" fmla="*/ 61 w 76"/>
                  <a:gd name="T59" fmla="*/ 66 h 119"/>
                  <a:gd name="T60" fmla="*/ 58 w 76"/>
                  <a:gd name="T61" fmla="*/ 67 h 119"/>
                  <a:gd name="T62" fmla="*/ 50 w 76"/>
                  <a:gd name="T63" fmla="*/ 74 h 119"/>
                  <a:gd name="T64" fmla="*/ 39 w 76"/>
                  <a:gd name="T65" fmla="*/ 77 h 119"/>
                  <a:gd name="T66" fmla="*/ 21 w 76"/>
                  <a:gd name="T67" fmla="*/ 75 h 119"/>
                  <a:gd name="T68" fmla="*/ 2 w 76"/>
                  <a:gd name="T69" fmla="*/ 55 h 119"/>
                  <a:gd name="T70" fmla="*/ 2 w 76"/>
                  <a:gd name="T71" fmla="*/ 24 h 119"/>
                  <a:gd name="T72" fmla="*/ 22 w 76"/>
                  <a:gd name="T73"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9">
                    <a:moveTo>
                      <a:pt x="39" y="14"/>
                    </a:moveTo>
                    <a:lnTo>
                      <a:pt x="34" y="15"/>
                    </a:lnTo>
                    <a:lnTo>
                      <a:pt x="29" y="16"/>
                    </a:lnTo>
                    <a:lnTo>
                      <a:pt x="26" y="18"/>
                    </a:lnTo>
                    <a:lnTo>
                      <a:pt x="22" y="22"/>
                    </a:lnTo>
                    <a:lnTo>
                      <a:pt x="17" y="29"/>
                    </a:lnTo>
                    <a:lnTo>
                      <a:pt x="16" y="41"/>
                    </a:lnTo>
                    <a:lnTo>
                      <a:pt x="16" y="46"/>
                    </a:lnTo>
                    <a:lnTo>
                      <a:pt x="17" y="51"/>
                    </a:lnTo>
                    <a:lnTo>
                      <a:pt x="19" y="54"/>
                    </a:lnTo>
                    <a:lnTo>
                      <a:pt x="21" y="58"/>
                    </a:lnTo>
                    <a:lnTo>
                      <a:pt x="25" y="61"/>
                    </a:lnTo>
                    <a:lnTo>
                      <a:pt x="29" y="63"/>
                    </a:lnTo>
                    <a:lnTo>
                      <a:pt x="34" y="64"/>
                    </a:lnTo>
                    <a:lnTo>
                      <a:pt x="39" y="65"/>
                    </a:lnTo>
                    <a:lnTo>
                      <a:pt x="44" y="64"/>
                    </a:lnTo>
                    <a:lnTo>
                      <a:pt x="48" y="63"/>
                    </a:lnTo>
                    <a:lnTo>
                      <a:pt x="51" y="61"/>
                    </a:lnTo>
                    <a:lnTo>
                      <a:pt x="55" y="58"/>
                    </a:lnTo>
                    <a:lnTo>
                      <a:pt x="59" y="51"/>
                    </a:lnTo>
                    <a:lnTo>
                      <a:pt x="61" y="39"/>
                    </a:lnTo>
                    <a:lnTo>
                      <a:pt x="59" y="29"/>
                    </a:lnTo>
                    <a:lnTo>
                      <a:pt x="55" y="20"/>
                    </a:lnTo>
                    <a:lnTo>
                      <a:pt x="51" y="18"/>
                    </a:lnTo>
                    <a:lnTo>
                      <a:pt x="48" y="16"/>
                    </a:lnTo>
                    <a:lnTo>
                      <a:pt x="44" y="14"/>
                    </a:lnTo>
                    <a:lnTo>
                      <a:pt x="39" y="14"/>
                    </a:lnTo>
                    <a:close/>
                    <a:moveTo>
                      <a:pt x="37" y="0"/>
                    </a:moveTo>
                    <a:lnTo>
                      <a:pt x="48" y="1"/>
                    </a:lnTo>
                    <a:lnTo>
                      <a:pt x="57" y="6"/>
                    </a:lnTo>
                    <a:lnTo>
                      <a:pt x="64" y="12"/>
                    </a:lnTo>
                    <a:lnTo>
                      <a:pt x="68" y="17"/>
                    </a:lnTo>
                    <a:lnTo>
                      <a:pt x="71" y="24"/>
                    </a:lnTo>
                    <a:lnTo>
                      <a:pt x="75" y="37"/>
                    </a:lnTo>
                    <a:lnTo>
                      <a:pt x="76" y="56"/>
                    </a:lnTo>
                    <a:lnTo>
                      <a:pt x="75" y="76"/>
                    </a:lnTo>
                    <a:lnTo>
                      <a:pt x="71" y="92"/>
                    </a:lnTo>
                    <a:lnTo>
                      <a:pt x="66" y="104"/>
                    </a:lnTo>
                    <a:lnTo>
                      <a:pt x="57" y="112"/>
                    </a:lnTo>
                    <a:lnTo>
                      <a:pt x="47" y="118"/>
                    </a:lnTo>
                    <a:lnTo>
                      <a:pt x="35" y="119"/>
                    </a:lnTo>
                    <a:lnTo>
                      <a:pt x="22" y="118"/>
                    </a:lnTo>
                    <a:lnTo>
                      <a:pt x="12" y="111"/>
                    </a:lnTo>
                    <a:lnTo>
                      <a:pt x="6" y="102"/>
                    </a:lnTo>
                    <a:lnTo>
                      <a:pt x="2" y="89"/>
                    </a:lnTo>
                    <a:lnTo>
                      <a:pt x="17" y="86"/>
                    </a:lnTo>
                    <a:lnTo>
                      <a:pt x="19" y="93"/>
                    </a:lnTo>
                    <a:lnTo>
                      <a:pt x="21" y="97"/>
                    </a:lnTo>
                    <a:lnTo>
                      <a:pt x="23" y="101"/>
                    </a:lnTo>
                    <a:lnTo>
                      <a:pt x="27" y="103"/>
                    </a:lnTo>
                    <a:lnTo>
                      <a:pt x="31" y="105"/>
                    </a:lnTo>
                    <a:lnTo>
                      <a:pt x="36" y="105"/>
                    </a:lnTo>
                    <a:lnTo>
                      <a:pt x="41" y="105"/>
                    </a:lnTo>
                    <a:lnTo>
                      <a:pt x="47" y="103"/>
                    </a:lnTo>
                    <a:lnTo>
                      <a:pt x="51" y="100"/>
                    </a:lnTo>
                    <a:lnTo>
                      <a:pt x="55" y="95"/>
                    </a:lnTo>
                    <a:lnTo>
                      <a:pt x="57" y="90"/>
                    </a:lnTo>
                    <a:lnTo>
                      <a:pt x="59" y="83"/>
                    </a:lnTo>
                    <a:lnTo>
                      <a:pt x="60" y="74"/>
                    </a:lnTo>
                    <a:lnTo>
                      <a:pt x="61" y="66"/>
                    </a:lnTo>
                    <a:lnTo>
                      <a:pt x="61" y="63"/>
                    </a:lnTo>
                    <a:lnTo>
                      <a:pt x="58" y="67"/>
                    </a:lnTo>
                    <a:lnTo>
                      <a:pt x="55" y="71"/>
                    </a:lnTo>
                    <a:lnTo>
                      <a:pt x="50" y="74"/>
                    </a:lnTo>
                    <a:lnTo>
                      <a:pt x="45" y="76"/>
                    </a:lnTo>
                    <a:lnTo>
                      <a:pt x="39" y="77"/>
                    </a:lnTo>
                    <a:lnTo>
                      <a:pt x="34" y="78"/>
                    </a:lnTo>
                    <a:lnTo>
                      <a:pt x="21" y="75"/>
                    </a:lnTo>
                    <a:lnTo>
                      <a:pt x="10" y="67"/>
                    </a:lnTo>
                    <a:lnTo>
                      <a:pt x="2" y="55"/>
                    </a:lnTo>
                    <a:lnTo>
                      <a:pt x="0" y="39"/>
                    </a:lnTo>
                    <a:lnTo>
                      <a:pt x="2" y="24"/>
                    </a:lnTo>
                    <a:lnTo>
                      <a:pt x="10" y="12"/>
                    </a:lnTo>
                    <a:lnTo>
                      <a:pt x="22" y="3"/>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3" name="Freeform 4275"/>
              <p:cNvSpPr>
                <a:spLocks noEditPoints="1"/>
              </p:cNvSpPr>
              <p:nvPr/>
            </p:nvSpPr>
            <p:spPr bwMode="auto">
              <a:xfrm>
                <a:off x="3996" y="2923"/>
                <a:ext cx="38" cy="59"/>
              </a:xfrm>
              <a:custGeom>
                <a:avLst/>
                <a:gdLst>
                  <a:gd name="T0" fmla="*/ 38 w 76"/>
                  <a:gd name="T1" fmla="*/ 14 h 119"/>
                  <a:gd name="T2" fmla="*/ 34 w 76"/>
                  <a:gd name="T3" fmla="*/ 15 h 119"/>
                  <a:gd name="T4" fmla="*/ 29 w 76"/>
                  <a:gd name="T5" fmla="*/ 16 h 119"/>
                  <a:gd name="T6" fmla="*/ 25 w 76"/>
                  <a:gd name="T7" fmla="*/ 18 h 119"/>
                  <a:gd name="T8" fmla="*/ 22 w 76"/>
                  <a:gd name="T9" fmla="*/ 22 h 119"/>
                  <a:gd name="T10" fmla="*/ 18 w 76"/>
                  <a:gd name="T11" fmla="*/ 30 h 119"/>
                  <a:gd name="T12" fmla="*/ 16 w 76"/>
                  <a:gd name="T13" fmla="*/ 43 h 119"/>
                  <a:gd name="T14" fmla="*/ 15 w 76"/>
                  <a:gd name="T15" fmla="*/ 59 h 119"/>
                  <a:gd name="T16" fmla="*/ 16 w 76"/>
                  <a:gd name="T17" fmla="*/ 76 h 119"/>
                  <a:gd name="T18" fmla="*/ 18 w 76"/>
                  <a:gd name="T19" fmla="*/ 89 h 119"/>
                  <a:gd name="T20" fmla="*/ 22 w 76"/>
                  <a:gd name="T21" fmla="*/ 96 h 119"/>
                  <a:gd name="T22" fmla="*/ 25 w 76"/>
                  <a:gd name="T23" fmla="*/ 101 h 119"/>
                  <a:gd name="T24" fmla="*/ 29 w 76"/>
                  <a:gd name="T25" fmla="*/ 103 h 119"/>
                  <a:gd name="T26" fmla="*/ 34 w 76"/>
                  <a:gd name="T27" fmla="*/ 105 h 119"/>
                  <a:gd name="T28" fmla="*/ 38 w 76"/>
                  <a:gd name="T29" fmla="*/ 105 h 119"/>
                  <a:gd name="T30" fmla="*/ 43 w 76"/>
                  <a:gd name="T31" fmla="*/ 105 h 119"/>
                  <a:gd name="T32" fmla="*/ 47 w 76"/>
                  <a:gd name="T33" fmla="*/ 103 h 119"/>
                  <a:gd name="T34" fmla="*/ 51 w 76"/>
                  <a:gd name="T35" fmla="*/ 101 h 119"/>
                  <a:gd name="T36" fmla="*/ 54 w 76"/>
                  <a:gd name="T37" fmla="*/ 96 h 119"/>
                  <a:gd name="T38" fmla="*/ 59 w 76"/>
                  <a:gd name="T39" fmla="*/ 89 h 119"/>
                  <a:gd name="T40" fmla="*/ 61 w 76"/>
                  <a:gd name="T41" fmla="*/ 76 h 119"/>
                  <a:gd name="T42" fmla="*/ 61 w 76"/>
                  <a:gd name="T43" fmla="*/ 59 h 119"/>
                  <a:gd name="T44" fmla="*/ 61 w 76"/>
                  <a:gd name="T45" fmla="*/ 43 h 119"/>
                  <a:gd name="T46" fmla="*/ 59 w 76"/>
                  <a:gd name="T47" fmla="*/ 32 h 119"/>
                  <a:gd name="T48" fmla="*/ 55 w 76"/>
                  <a:gd name="T49" fmla="*/ 23 h 119"/>
                  <a:gd name="T50" fmla="*/ 52 w 76"/>
                  <a:gd name="T51" fmla="*/ 19 h 119"/>
                  <a:gd name="T52" fmla="*/ 47 w 76"/>
                  <a:gd name="T53" fmla="*/ 16 h 119"/>
                  <a:gd name="T54" fmla="*/ 43 w 76"/>
                  <a:gd name="T55" fmla="*/ 15 h 119"/>
                  <a:gd name="T56" fmla="*/ 38 w 76"/>
                  <a:gd name="T57" fmla="*/ 14 h 119"/>
                  <a:gd name="T58" fmla="*/ 38 w 76"/>
                  <a:gd name="T59" fmla="*/ 0 h 119"/>
                  <a:gd name="T60" fmla="*/ 44 w 76"/>
                  <a:gd name="T61" fmla="*/ 0 h 119"/>
                  <a:gd name="T62" fmla="*/ 50 w 76"/>
                  <a:gd name="T63" fmla="*/ 1 h 119"/>
                  <a:gd name="T64" fmla="*/ 55 w 76"/>
                  <a:gd name="T65" fmla="*/ 4 h 119"/>
                  <a:gd name="T66" fmla="*/ 60 w 76"/>
                  <a:gd name="T67" fmla="*/ 7 h 119"/>
                  <a:gd name="T68" fmla="*/ 64 w 76"/>
                  <a:gd name="T69" fmla="*/ 10 h 119"/>
                  <a:gd name="T70" fmla="*/ 67 w 76"/>
                  <a:gd name="T71" fmla="*/ 15 h 119"/>
                  <a:gd name="T72" fmla="*/ 70 w 76"/>
                  <a:gd name="T73" fmla="*/ 20 h 119"/>
                  <a:gd name="T74" fmla="*/ 72 w 76"/>
                  <a:gd name="T75" fmla="*/ 26 h 119"/>
                  <a:gd name="T76" fmla="*/ 74 w 76"/>
                  <a:gd name="T77" fmla="*/ 33 h 119"/>
                  <a:gd name="T78" fmla="*/ 75 w 76"/>
                  <a:gd name="T79" fmla="*/ 44 h 119"/>
                  <a:gd name="T80" fmla="*/ 76 w 76"/>
                  <a:gd name="T81" fmla="*/ 59 h 119"/>
                  <a:gd name="T82" fmla="*/ 75 w 76"/>
                  <a:gd name="T83" fmla="*/ 78 h 119"/>
                  <a:gd name="T84" fmla="*/ 72 w 76"/>
                  <a:gd name="T85" fmla="*/ 93 h 119"/>
                  <a:gd name="T86" fmla="*/ 66 w 76"/>
                  <a:gd name="T87" fmla="*/ 104 h 119"/>
                  <a:gd name="T88" fmla="*/ 60 w 76"/>
                  <a:gd name="T89" fmla="*/ 113 h 119"/>
                  <a:gd name="T90" fmla="*/ 50 w 76"/>
                  <a:gd name="T91" fmla="*/ 118 h 119"/>
                  <a:gd name="T92" fmla="*/ 38 w 76"/>
                  <a:gd name="T93" fmla="*/ 119 h 119"/>
                  <a:gd name="T94" fmla="*/ 27 w 76"/>
                  <a:gd name="T95" fmla="*/ 118 h 119"/>
                  <a:gd name="T96" fmla="*/ 19 w 76"/>
                  <a:gd name="T97" fmla="*/ 114 h 119"/>
                  <a:gd name="T98" fmla="*/ 12 w 76"/>
                  <a:gd name="T99" fmla="*/ 107 h 119"/>
                  <a:gd name="T100" fmla="*/ 5 w 76"/>
                  <a:gd name="T101" fmla="*/ 95 h 119"/>
                  <a:gd name="T102" fmla="*/ 2 w 76"/>
                  <a:gd name="T103" fmla="*/ 80 h 119"/>
                  <a:gd name="T104" fmla="*/ 0 w 76"/>
                  <a:gd name="T105" fmla="*/ 59 h 119"/>
                  <a:gd name="T106" fmla="*/ 2 w 76"/>
                  <a:gd name="T107" fmla="*/ 41 h 119"/>
                  <a:gd name="T108" fmla="*/ 4 w 76"/>
                  <a:gd name="T109" fmla="*/ 26 h 119"/>
                  <a:gd name="T110" fmla="*/ 9 w 76"/>
                  <a:gd name="T111" fmla="*/ 15 h 119"/>
                  <a:gd name="T112" fmla="*/ 17 w 76"/>
                  <a:gd name="T113" fmla="*/ 7 h 119"/>
                  <a:gd name="T114" fmla="*/ 26 w 76"/>
                  <a:gd name="T115" fmla="*/ 1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5"/>
                    </a:lnTo>
                    <a:lnTo>
                      <a:pt x="29" y="16"/>
                    </a:lnTo>
                    <a:lnTo>
                      <a:pt x="25" y="18"/>
                    </a:lnTo>
                    <a:lnTo>
                      <a:pt x="22" y="22"/>
                    </a:lnTo>
                    <a:lnTo>
                      <a:pt x="18" y="30"/>
                    </a:lnTo>
                    <a:lnTo>
                      <a:pt x="16" y="43"/>
                    </a:lnTo>
                    <a:lnTo>
                      <a:pt x="15" y="59"/>
                    </a:lnTo>
                    <a:lnTo>
                      <a:pt x="16" y="76"/>
                    </a:lnTo>
                    <a:lnTo>
                      <a:pt x="18" y="89"/>
                    </a:lnTo>
                    <a:lnTo>
                      <a:pt x="22" y="96"/>
                    </a:lnTo>
                    <a:lnTo>
                      <a:pt x="25" y="101"/>
                    </a:lnTo>
                    <a:lnTo>
                      <a:pt x="29" y="103"/>
                    </a:lnTo>
                    <a:lnTo>
                      <a:pt x="34" y="105"/>
                    </a:lnTo>
                    <a:lnTo>
                      <a:pt x="38" y="105"/>
                    </a:lnTo>
                    <a:lnTo>
                      <a:pt x="43" y="105"/>
                    </a:lnTo>
                    <a:lnTo>
                      <a:pt x="47" y="103"/>
                    </a:lnTo>
                    <a:lnTo>
                      <a:pt x="51" y="101"/>
                    </a:lnTo>
                    <a:lnTo>
                      <a:pt x="54" y="96"/>
                    </a:lnTo>
                    <a:lnTo>
                      <a:pt x="59" y="89"/>
                    </a:lnTo>
                    <a:lnTo>
                      <a:pt x="61" y="76"/>
                    </a:lnTo>
                    <a:lnTo>
                      <a:pt x="61" y="59"/>
                    </a:lnTo>
                    <a:lnTo>
                      <a:pt x="61" y="43"/>
                    </a:lnTo>
                    <a:lnTo>
                      <a:pt x="59" y="32"/>
                    </a:lnTo>
                    <a:lnTo>
                      <a:pt x="55" y="23"/>
                    </a:lnTo>
                    <a:lnTo>
                      <a:pt x="52" y="19"/>
                    </a:lnTo>
                    <a:lnTo>
                      <a:pt x="47" y="16"/>
                    </a:lnTo>
                    <a:lnTo>
                      <a:pt x="43" y="15"/>
                    </a:lnTo>
                    <a:lnTo>
                      <a:pt x="38" y="14"/>
                    </a:lnTo>
                    <a:close/>
                    <a:moveTo>
                      <a:pt x="38" y="0"/>
                    </a:moveTo>
                    <a:lnTo>
                      <a:pt x="44" y="0"/>
                    </a:lnTo>
                    <a:lnTo>
                      <a:pt x="50" y="1"/>
                    </a:lnTo>
                    <a:lnTo>
                      <a:pt x="55" y="4"/>
                    </a:lnTo>
                    <a:lnTo>
                      <a:pt x="60" y="7"/>
                    </a:lnTo>
                    <a:lnTo>
                      <a:pt x="64" y="10"/>
                    </a:lnTo>
                    <a:lnTo>
                      <a:pt x="67" y="15"/>
                    </a:lnTo>
                    <a:lnTo>
                      <a:pt x="70" y="20"/>
                    </a:lnTo>
                    <a:lnTo>
                      <a:pt x="72" y="26"/>
                    </a:lnTo>
                    <a:lnTo>
                      <a:pt x="74" y="33"/>
                    </a:lnTo>
                    <a:lnTo>
                      <a:pt x="75" y="44"/>
                    </a:lnTo>
                    <a:lnTo>
                      <a:pt x="76" y="59"/>
                    </a:lnTo>
                    <a:lnTo>
                      <a:pt x="75" y="78"/>
                    </a:lnTo>
                    <a:lnTo>
                      <a:pt x="72" y="93"/>
                    </a:lnTo>
                    <a:lnTo>
                      <a:pt x="66" y="104"/>
                    </a:lnTo>
                    <a:lnTo>
                      <a:pt x="60" y="113"/>
                    </a:lnTo>
                    <a:lnTo>
                      <a:pt x="50" y="118"/>
                    </a:lnTo>
                    <a:lnTo>
                      <a:pt x="38" y="119"/>
                    </a:lnTo>
                    <a:lnTo>
                      <a:pt x="27" y="118"/>
                    </a:lnTo>
                    <a:lnTo>
                      <a:pt x="19" y="114"/>
                    </a:lnTo>
                    <a:lnTo>
                      <a:pt x="12" y="107"/>
                    </a:lnTo>
                    <a:lnTo>
                      <a:pt x="5" y="95"/>
                    </a:lnTo>
                    <a:lnTo>
                      <a:pt x="2" y="80"/>
                    </a:lnTo>
                    <a:lnTo>
                      <a:pt x="0" y="59"/>
                    </a:lnTo>
                    <a:lnTo>
                      <a:pt x="2" y="41"/>
                    </a:lnTo>
                    <a:lnTo>
                      <a:pt x="4" y="26"/>
                    </a:lnTo>
                    <a:lnTo>
                      <a:pt x="9" y="15"/>
                    </a:lnTo>
                    <a:lnTo>
                      <a:pt x="17" y="7"/>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4" name="Line 4276"/>
              <p:cNvSpPr>
                <a:spLocks noChangeShapeType="1"/>
              </p:cNvSpPr>
              <p:nvPr/>
            </p:nvSpPr>
            <p:spPr bwMode="auto">
              <a:xfrm>
                <a:off x="4048" y="275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5" name="Line 4277"/>
              <p:cNvSpPr>
                <a:spLocks noChangeShapeType="1"/>
              </p:cNvSpPr>
              <p:nvPr/>
            </p:nvSpPr>
            <p:spPr bwMode="auto">
              <a:xfrm flipH="1">
                <a:off x="5546" y="275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6" name="Freeform 4278"/>
              <p:cNvSpPr>
                <a:spLocks/>
              </p:cNvSpPr>
              <p:nvPr/>
            </p:nvSpPr>
            <p:spPr bwMode="auto">
              <a:xfrm>
                <a:off x="3906" y="2726"/>
                <a:ext cx="38" cy="60"/>
              </a:xfrm>
              <a:custGeom>
                <a:avLst/>
                <a:gdLst>
                  <a:gd name="T0" fmla="*/ 41 w 76"/>
                  <a:gd name="T1" fmla="*/ 1 h 119"/>
                  <a:gd name="T2" fmla="*/ 52 w 76"/>
                  <a:gd name="T3" fmla="*/ 4 h 119"/>
                  <a:gd name="T4" fmla="*/ 61 w 76"/>
                  <a:gd name="T5" fmla="*/ 11 h 119"/>
                  <a:gd name="T6" fmla="*/ 67 w 76"/>
                  <a:gd name="T7" fmla="*/ 20 h 119"/>
                  <a:gd name="T8" fmla="*/ 69 w 76"/>
                  <a:gd name="T9" fmla="*/ 30 h 119"/>
                  <a:gd name="T10" fmla="*/ 67 w 76"/>
                  <a:gd name="T11" fmla="*/ 39 h 119"/>
                  <a:gd name="T12" fmla="*/ 61 w 76"/>
                  <a:gd name="T13" fmla="*/ 46 h 119"/>
                  <a:gd name="T14" fmla="*/ 52 w 76"/>
                  <a:gd name="T15" fmla="*/ 52 h 119"/>
                  <a:gd name="T16" fmla="*/ 64 w 76"/>
                  <a:gd name="T17" fmla="*/ 58 h 119"/>
                  <a:gd name="T18" fmla="*/ 75 w 76"/>
                  <a:gd name="T19" fmla="*/ 71 h 119"/>
                  <a:gd name="T20" fmla="*/ 72 w 76"/>
                  <a:gd name="T21" fmla="*/ 96 h 119"/>
                  <a:gd name="T22" fmla="*/ 52 w 76"/>
                  <a:gd name="T23" fmla="*/ 116 h 119"/>
                  <a:gd name="T24" fmla="*/ 22 w 76"/>
                  <a:gd name="T25" fmla="*/ 117 h 119"/>
                  <a:gd name="T26" fmla="*/ 3 w 76"/>
                  <a:gd name="T27" fmla="*/ 100 h 119"/>
                  <a:gd name="T28" fmla="*/ 14 w 76"/>
                  <a:gd name="T29" fmla="*/ 84 h 119"/>
                  <a:gd name="T30" fmla="*/ 19 w 76"/>
                  <a:gd name="T31" fmla="*/ 97 h 119"/>
                  <a:gd name="T32" fmla="*/ 27 w 76"/>
                  <a:gd name="T33" fmla="*/ 103 h 119"/>
                  <a:gd name="T34" fmla="*/ 37 w 76"/>
                  <a:gd name="T35" fmla="*/ 106 h 119"/>
                  <a:gd name="T36" fmla="*/ 47 w 76"/>
                  <a:gd name="T37" fmla="*/ 103 h 119"/>
                  <a:gd name="T38" fmla="*/ 54 w 76"/>
                  <a:gd name="T39" fmla="*/ 99 h 119"/>
                  <a:gd name="T40" fmla="*/ 60 w 76"/>
                  <a:gd name="T41" fmla="*/ 88 h 119"/>
                  <a:gd name="T42" fmla="*/ 60 w 76"/>
                  <a:gd name="T43" fmla="*/ 75 h 119"/>
                  <a:gd name="T44" fmla="*/ 54 w 76"/>
                  <a:gd name="T45" fmla="*/ 65 h 119"/>
                  <a:gd name="T46" fmla="*/ 44 w 76"/>
                  <a:gd name="T47" fmla="*/ 60 h 119"/>
                  <a:gd name="T48" fmla="*/ 33 w 76"/>
                  <a:gd name="T49" fmla="*/ 60 h 119"/>
                  <a:gd name="T50" fmla="*/ 30 w 76"/>
                  <a:gd name="T51" fmla="*/ 48 h 119"/>
                  <a:gd name="T52" fmla="*/ 38 w 76"/>
                  <a:gd name="T53" fmla="*/ 48 h 119"/>
                  <a:gd name="T54" fmla="*/ 47 w 76"/>
                  <a:gd name="T55" fmla="*/ 43 h 119"/>
                  <a:gd name="T56" fmla="*/ 52 w 76"/>
                  <a:gd name="T57" fmla="*/ 38 h 119"/>
                  <a:gd name="T58" fmla="*/ 53 w 76"/>
                  <a:gd name="T59" fmla="*/ 30 h 119"/>
                  <a:gd name="T60" fmla="*/ 51 w 76"/>
                  <a:gd name="T61" fmla="*/ 22 h 119"/>
                  <a:gd name="T62" fmla="*/ 46 w 76"/>
                  <a:gd name="T63" fmla="*/ 15 h 119"/>
                  <a:gd name="T64" fmla="*/ 35 w 76"/>
                  <a:gd name="T65" fmla="*/ 14 h 119"/>
                  <a:gd name="T66" fmla="*/ 27 w 76"/>
                  <a:gd name="T67" fmla="*/ 15 h 119"/>
                  <a:gd name="T68" fmla="*/ 20 w 76"/>
                  <a:gd name="T69" fmla="*/ 22 h 119"/>
                  <a:gd name="T70" fmla="*/ 16 w 76"/>
                  <a:gd name="T71" fmla="*/ 32 h 119"/>
                  <a:gd name="T72" fmla="*/ 5 w 76"/>
                  <a:gd name="T73" fmla="*/ 17 h 119"/>
                  <a:gd name="T74" fmla="*/ 23 w 76"/>
                  <a:gd name="T7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9">
                    <a:moveTo>
                      <a:pt x="35" y="0"/>
                    </a:moveTo>
                    <a:lnTo>
                      <a:pt x="41" y="1"/>
                    </a:lnTo>
                    <a:lnTo>
                      <a:pt x="48" y="2"/>
                    </a:lnTo>
                    <a:lnTo>
                      <a:pt x="52" y="4"/>
                    </a:lnTo>
                    <a:lnTo>
                      <a:pt x="58" y="7"/>
                    </a:lnTo>
                    <a:lnTo>
                      <a:pt x="61" y="11"/>
                    </a:lnTo>
                    <a:lnTo>
                      <a:pt x="64" y="15"/>
                    </a:lnTo>
                    <a:lnTo>
                      <a:pt x="67" y="20"/>
                    </a:lnTo>
                    <a:lnTo>
                      <a:pt x="68" y="24"/>
                    </a:lnTo>
                    <a:lnTo>
                      <a:pt x="69" y="30"/>
                    </a:lnTo>
                    <a:lnTo>
                      <a:pt x="68" y="34"/>
                    </a:lnTo>
                    <a:lnTo>
                      <a:pt x="67" y="39"/>
                    </a:lnTo>
                    <a:lnTo>
                      <a:pt x="64" y="43"/>
                    </a:lnTo>
                    <a:lnTo>
                      <a:pt x="61" y="46"/>
                    </a:lnTo>
                    <a:lnTo>
                      <a:pt x="58" y="50"/>
                    </a:lnTo>
                    <a:lnTo>
                      <a:pt x="52" y="52"/>
                    </a:lnTo>
                    <a:lnTo>
                      <a:pt x="59" y="54"/>
                    </a:lnTo>
                    <a:lnTo>
                      <a:pt x="64" y="58"/>
                    </a:lnTo>
                    <a:lnTo>
                      <a:pt x="69" y="62"/>
                    </a:lnTo>
                    <a:lnTo>
                      <a:pt x="75" y="71"/>
                    </a:lnTo>
                    <a:lnTo>
                      <a:pt x="76" y="82"/>
                    </a:lnTo>
                    <a:lnTo>
                      <a:pt x="72" y="96"/>
                    </a:lnTo>
                    <a:lnTo>
                      <a:pt x="64" y="108"/>
                    </a:lnTo>
                    <a:lnTo>
                      <a:pt x="52" y="116"/>
                    </a:lnTo>
                    <a:lnTo>
                      <a:pt x="37" y="119"/>
                    </a:lnTo>
                    <a:lnTo>
                      <a:pt x="22" y="117"/>
                    </a:lnTo>
                    <a:lnTo>
                      <a:pt x="11" y="110"/>
                    </a:lnTo>
                    <a:lnTo>
                      <a:pt x="3" y="100"/>
                    </a:lnTo>
                    <a:lnTo>
                      <a:pt x="0" y="87"/>
                    </a:lnTo>
                    <a:lnTo>
                      <a:pt x="14" y="84"/>
                    </a:lnTo>
                    <a:lnTo>
                      <a:pt x="16" y="91"/>
                    </a:lnTo>
                    <a:lnTo>
                      <a:pt x="19" y="97"/>
                    </a:lnTo>
                    <a:lnTo>
                      <a:pt x="22" y="100"/>
                    </a:lnTo>
                    <a:lnTo>
                      <a:pt x="27" y="103"/>
                    </a:lnTo>
                    <a:lnTo>
                      <a:pt x="31" y="105"/>
                    </a:lnTo>
                    <a:lnTo>
                      <a:pt x="37" y="106"/>
                    </a:lnTo>
                    <a:lnTo>
                      <a:pt x="42" y="105"/>
                    </a:lnTo>
                    <a:lnTo>
                      <a:pt x="47" y="103"/>
                    </a:lnTo>
                    <a:lnTo>
                      <a:pt x="50" y="101"/>
                    </a:lnTo>
                    <a:lnTo>
                      <a:pt x="54" y="99"/>
                    </a:lnTo>
                    <a:lnTo>
                      <a:pt x="58" y="93"/>
                    </a:lnTo>
                    <a:lnTo>
                      <a:pt x="60" y="88"/>
                    </a:lnTo>
                    <a:lnTo>
                      <a:pt x="60" y="82"/>
                    </a:lnTo>
                    <a:lnTo>
                      <a:pt x="60" y="75"/>
                    </a:lnTo>
                    <a:lnTo>
                      <a:pt x="58" y="70"/>
                    </a:lnTo>
                    <a:lnTo>
                      <a:pt x="54" y="65"/>
                    </a:lnTo>
                    <a:lnTo>
                      <a:pt x="50" y="62"/>
                    </a:lnTo>
                    <a:lnTo>
                      <a:pt x="44" y="60"/>
                    </a:lnTo>
                    <a:lnTo>
                      <a:pt x="38" y="60"/>
                    </a:lnTo>
                    <a:lnTo>
                      <a:pt x="33" y="60"/>
                    </a:lnTo>
                    <a:lnTo>
                      <a:pt x="28" y="61"/>
                    </a:lnTo>
                    <a:lnTo>
                      <a:pt x="30" y="48"/>
                    </a:lnTo>
                    <a:lnTo>
                      <a:pt x="32" y="48"/>
                    </a:lnTo>
                    <a:lnTo>
                      <a:pt x="38" y="48"/>
                    </a:lnTo>
                    <a:lnTo>
                      <a:pt x="42" y="45"/>
                    </a:lnTo>
                    <a:lnTo>
                      <a:pt x="47" y="43"/>
                    </a:lnTo>
                    <a:lnTo>
                      <a:pt x="50" y="41"/>
                    </a:lnTo>
                    <a:lnTo>
                      <a:pt x="52" y="38"/>
                    </a:lnTo>
                    <a:lnTo>
                      <a:pt x="53" y="34"/>
                    </a:lnTo>
                    <a:lnTo>
                      <a:pt x="53" y="30"/>
                    </a:lnTo>
                    <a:lnTo>
                      <a:pt x="53" y="25"/>
                    </a:lnTo>
                    <a:lnTo>
                      <a:pt x="51" y="22"/>
                    </a:lnTo>
                    <a:lnTo>
                      <a:pt x="49" y="19"/>
                    </a:lnTo>
                    <a:lnTo>
                      <a:pt x="46" y="15"/>
                    </a:lnTo>
                    <a:lnTo>
                      <a:pt x="41" y="14"/>
                    </a:lnTo>
                    <a:lnTo>
                      <a:pt x="35" y="14"/>
                    </a:lnTo>
                    <a:lnTo>
                      <a:pt x="31" y="14"/>
                    </a:lnTo>
                    <a:lnTo>
                      <a:pt x="27" y="15"/>
                    </a:lnTo>
                    <a:lnTo>
                      <a:pt x="23" y="19"/>
                    </a:lnTo>
                    <a:lnTo>
                      <a:pt x="20" y="22"/>
                    </a:lnTo>
                    <a:lnTo>
                      <a:pt x="18" y="26"/>
                    </a:lnTo>
                    <a:lnTo>
                      <a:pt x="16" y="32"/>
                    </a:lnTo>
                    <a:lnTo>
                      <a:pt x="1" y="31"/>
                    </a:lnTo>
                    <a:lnTo>
                      <a:pt x="5" y="17"/>
                    </a:lnTo>
                    <a:lnTo>
                      <a:pt x="13" y="9"/>
                    </a:lnTo>
                    <a:lnTo>
                      <a:pt x="23"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7" name="Freeform 4279"/>
              <p:cNvSpPr>
                <a:spLocks noEditPoints="1"/>
              </p:cNvSpPr>
              <p:nvPr/>
            </p:nvSpPr>
            <p:spPr bwMode="auto">
              <a:xfrm>
                <a:off x="3951" y="2726"/>
                <a:ext cx="37" cy="60"/>
              </a:xfrm>
              <a:custGeom>
                <a:avLst/>
                <a:gdLst>
                  <a:gd name="T0" fmla="*/ 38 w 76"/>
                  <a:gd name="T1" fmla="*/ 14 h 119"/>
                  <a:gd name="T2" fmla="*/ 34 w 76"/>
                  <a:gd name="T3" fmla="*/ 14 h 119"/>
                  <a:gd name="T4" fmla="*/ 29 w 76"/>
                  <a:gd name="T5" fmla="*/ 15 h 119"/>
                  <a:gd name="T6" fmla="*/ 26 w 76"/>
                  <a:gd name="T7" fmla="*/ 19 h 119"/>
                  <a:gd name="T8" fmla="*/ 22 w 76"/>
                  <a:gd name="T9" fmla="*/ 22 h 119"/>
                  <a:gd name="T10" fmla="*/ 19 w 76"/>
                  <a:gd name="T11" fmla="*/ 31 h 119"/>
                  <a:gd name="T12" fmla="*/ 16 w 76"/>
                  <a:gd name="T13" fmla="*/ 43 h 119"/>
                  <a:gd name="T14" fmla="*/ 16 w 76"/>
                  <a:gd name="T15" fmla="*/ 60 h 119"/>
                  <a:gd name="T16" fmla="*/ 16 w 76"/>
                  <a:gd name="T17" fmla="*/ 77 h 119"/>
                  <a:gd name="T18" fmla="*/ 18 w 76"/>
                  <a:gd name="T19" fmla="*/ 89 h 119"/>
                  <a:gd name="T20" fmla="*/ 22 w 76"/>
                  <a:gd name="T21" fmla="*/ 97 h 119"/>
                  <a:gd name="T22" fmla="*/ 26 w 76"/>
                  <a:gd name="T23" fmla="*/ 100 h 119"/>
                  <a:gd name="T24" fmla="*/ 29 w 76"/>
                  <a:gd name="T25" fmla="*/ 103 h 119"/>
                  <a:gd name="T26" fmla="*/ 34 w 76"/>
                  <a:gd name="T27" fmla="*/ 105 h 119"/>
                  <a:gd name="T28" fmla="*/ 38 w 76"/>
                  <a:gd name="T29" fmla="*/ 106 h 119"/>
                  <a:gd name="T30" fmla="*/ 42 w 76"/>
                  <a:gd name="T31" fmla="*/ 105 h 119"/>
                  <a:gd name="T32" fmla="*/ 47 w 76"/>
                  <a:gd name="T33" fmla="*/ 103 h 119"/>
                  <a:gd name="T34" fmla="*/ 51 w 76"/>
                  <a:gd name="T35" fmla="*/ 100 h 119"/>
                  <a:gd name="T36" fmla="*/ 55 w 76"/>
                  <a:gd name="T37" fmla="*/ 97 h 119"/>
                  <a:gd name="T38" fmla="*/ 58 w 76"/>
                  <a:gd name="T39" fmla="*/ 89 h 119"/>
                  <a:gd name="T40" fmla="*/ 60 w 76"/>
                  <a:gd name="T41" fmla="*/ 77 h 119"/>
                  <a:gd name="T42" fmla="*/ 61 w 76"/>
                  <a:gd name="T43" fmla="*/ 60 h 119"/>
                  <a:gd name="T44" fmla="*/ 60 w 76"/>
                  <a:gd name="T45" fmla="*/ 43 h 119"/>
                  <a:gd name="T46" fmla="*/ 58 w 76"/>
                  <a:gd name="T47" fmla="*/ 31 h 119"/>
                  <a:gd name="T48" fmla="*/ 55 w 76"/>
                  <a:gd name="T49" fmla="*/ 23 h 119"/>
                  <a:gd name="T50" fmla="*/ 51 w 76"/>
                  <a:gd name="T51" fmla="*/ 19 h 119"/>
                  <a:gd name="T52" fmla="*/ 47 w 76"/>
                  <a:gd name="T53" fmla="*/ 16 h 119"/>
                  <a:gd name="T54" fmla="*/ 44 w 76"/>
                  <a:gd name="T55" fmla="*/ 14 h 119"/>
                  <a:gd name="T56" fmla="*/ 38 w 76"/>
                  <a:gd name="T57" fmla="*/ 14 h 119"/>
                  <a:gd name="T58" fmla="*/ 38 w 76"/>
                  <a:gd name="T59" fmla="*/ 0 h 119"/>
                  <a:gd name="T60" fmla="*/ 45 w 76"/>
                  <a:gd name="T61" fmla="*/ 1 h 119"/>
                  <a:gd name="T62" fmla="*/ 50 w 76"/>
                  <a:gd name="T63" fmla="*/ 2 h 119"/>
                  <a:gd name="T64" fmla="*/ 55 w 76"/>
                  <a:gd name="T65" fmla="*/ 4 h 119"/>
                  <a:gd name="T66" fmla="*/ 60 w 76"/>
                  <a:gd name="T67" fmla="*/ 6 h 119"/>
                  <a:gd name="T68" fmla="*/ 64 w 76"/>
                  <a:gd name="T69" fmla="*/ 11 h 119"/>
                  <a:gd name="T70" fmla="*/ 67 w 76"/>
                  <a:gd name="T71" fmla="*/ 15 h 119"/>
                  <a:gd name="T72" fmla="*/ 69 w 76"/>
                  <a:gd name="T73" fmla="*/ 20 h 119"/>
                  <a:gd name="T74" fmla="*/ 71 w 76"/>
                  <a:gd name="T75" fmla="*/ 25 h 119"/>
                  <a:gd name="T76" fmla="*/ 74 w 76"/>
                  <a:gd name="T77" fmla="*/ 32 h 119"/>
                  <a:gd name="T78" fmla="*/ 76 w 76"/>
                  <a:gd name="T79" fmla="*/ 44 h 119"/>
                  <a:gd name="T80" fmla="*/ 76 w 76"/>
                  <a:gd name="T81" fmla="*/ 60 h 119"/>
                  <a:gd name="T82" fmla="*/ 76 w 76"/>
                  <a:gd name="T83" fmla="*/ 78 h 119"/>
                  <a:gd name="T84" fmla="*/ 73 w 76"/>
                  <a:gd name="T85" fmla="*/ 93 h 119"/>
                  <a:gd name="T86" fmla="*/ 67 w 76"/>
                  <a:gd name="T87" fmla="*/ 105 h 119"/>
                  <a:gd name="T88" fmla="*/ 59 w 76"/>
                  <a:gd name="T89" fmla="*/ 112 h 119"/>
                  <a:gd name="T90" fmla="*/ 50 w 76"/>
                  <a:gd name="T91" fmla="*/ 117 h 119"/>
                  <a:gd name="T92" fmla="*/ 38 w 76"/>
                  <a:gd name="T93" fmla="*/ 119 h 119"/>
                  <a:gd name="T94" fmla="*/ 28 w 76"/>
                  <a:gd name="T95" fmla="*/ 118 h 119"/>
                  <a:gd name="T96" fmla="*/ 19 w 76"/>
                  <a:gd name="T97" fmla="*/ 113 h 119"/>
                  <a:gd name="T98" fmla="*/ 11 w 76"/>
                  <a:gd name="T99" fmla="*/ 108 h 119"/>
                  <a:gd name="T100" fmla="*/ 6 w 76"/>
                  <a:gd name="T101" fmla="*/ 96 h 119"/>
                  <a:gd name="T102" fmla="*/ 1 w 76"/>
                  <a:gd name="T103" fmla="*/ 80 h 119"/>
                  <a:gd name="T104" fmla="*/ 0 w 76"/>
                  <a:gd name="T105" fmla="*/ 60 h 119"/>
                  <a:gd name="T106" fmla="*/ 1 w 76"/>
                  <a:gd name="T107" fmla="*/ 41 h 119"/>
                  <a:gd name="T108" fmla="*/ 5 w 76"/>
                  <a:gd name="T109" fmla="*/ 26 h 119"/>
                  <a:gd name="T110" fmla="*/ 10 w 76"/>
                  <a:gd name="T111" fmla="*/ 14 h 119"/>
                  <a:gd name="T112" fmla="*/ 17 w 76"/>
                  <a:gd name="T113" fmla="*/ 6 h 119"/>
                  <a:gd name="T114" fmla="*/ 27 w 76"/>
                  <a:gd name="T115" fmla="*/ 2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4"/>
                    </a:lnTo>
                    <a:lnTo>
                      <a:pt x="29" y="15"/>
                    </a:lnTo>
                    <a:lnTo>
                      <a:pt x="26" y="19"/>
                    </a:lnTo>
                    <a:lnTo>
                      <a:pt x="22" y="22"/>
                    </a:lnTo>
                    <a:lnTo>
                      <a:pt x="19" y="31"/>
                    </a:lnTo>
                    <a:lnTo>
                      <a:pt x="16" y="43"/>
                    </a:lnTo>
                    <a:lnTo>
                      <a:pt x="16" y="60"/>
                    </a:lnTo>
                    <a:lnTo>
                      <a:pt x="16" y="77"/>
                    </a:lnTo>
                    <a:lnTo>
                      <a:pt x="18" y="89"/>
                    </a:lnTo>
                    <a:lnTo>
                      <a:pt x="22" y="97"/>
                    </a:lnTo>
                    <a:lnTo>
                      <a:pt x="26" y="100"/>
                    </a:lnTo>
                    <a:lnTo>
                      <a:pt x="29" y="103"/>
                    </a:lnTo>
                    <a:lnTo>
                      <a:pt x="34" y="105"/>
                    </a:lnTo>
                    <a:lnTo>
                      <a:pt x="38" y="106"/>
                    </a:lnTo>
                    <a:lnTo>
                      <a:pt x="42" y="105"/>
                    </a:lnTo>
                    <a:lnTo>
                      <a:pt x="47" y="103"/>
                    </a:lnTo>
                    <a:lnTo>
                      <a:pt x="51" y="100"/>
                    </a:lnTo>
                    <a:lnTo>
                      <a:pt x="55" y="97"/>
                    </a:lnTo>
                    <a:lnTo>
                      <a:pt x="58" y="89"/>
                    </a:lnTo>
                    <a:lnTo>
                      <a:pt x="60" y="77"/>
                    </a:lnTo>
                    <a:lnTo>
                      <a:pt x="61" y="60"/>
                    </a:lnTo>
                    <a:lnTo>
                      <a:pt x="60" y="43"/>
                    </a:lnTo>
                    <a:lnTo>
                      <a:pt x="58" y="31"/>
                    </a:lnTo>
                    <a:lnTo>
                      <a:pt x="55" y="23"/>
                    </a:lnTo>
                    <a:lnTo>
                      <a:pt x="51" y="19"/>
                    </a:lnTo>
                    <a:lnTo>
                      <a:pt x="47" y="16"/>
                    </a:lnTo>
                    <a:lnTo>
                      <a:pt x="44" y="14"/>
                    </a:lnTo>
                    <a:lnTo>
                      <a:pt x="38" y="14"/>
                    </a:lnTo>
                    <a:close/>
                    <a:moveTo>
                      <a:pt x="38" y="0"/>
                    </a:moveTo>
                    <a:lnTo>
                      <a:pt x="45" y="1"/>
                    </a:lnTo>
                    <a:lnTo>
                      <a:pt x="50" y="2"/>
                    </a:lnTo>
                    <a:lnTo>
                      <a:pt x="55" y="4"/>
                    </a:lnTo>
                    <a:lnTo>
                      <a:pt x="60" y="6"/>
                    </a:lnTo>
                    <a:lnTo>
                      <a:pt x="64" y="11"/>
                    </a:lnTo>
                    <a:lnTo>
                      <a:pt x="67" y="15"/>
                    </a:lnTo>
                    <a:lnTo>
                      <a:pt x="69" y="20"/>
                    </a:lnTo>
                    <a:lnTo>
                      <a:pt x="71" y="25"/>
                    </a:lnTo>
                    <a:lnTo>
                      <a:pt x="74" y="32"/>
                    </a:lnTo>
                    <a:lnTo>
                      <a:pt x="76" y="44"/>
                    </a:lnTo>
                    <a:lnTo>
                      <a:pt x="76" y="60"/>
                    </a:lnTo>
                    <a:lnTo>
                      <a:pt x="76" y="78"/>
                    </a:lnTo>
                    <a:lnTo>
                      <a:pt x="73" y="93"/>
                    </a:lnTo>
                    <a:lnTo>
                      <a:pt x="67" y="105"/>
                    </a:lnTo>
                    <a:lnTo>
                      <a:pt x="59" y="112"/>
                    </a:lnTo>
                    <a:lnTo>
                      <a:pt x="50" y="117"/>
                    </a:lnTo>
                    <a:lnTo>
                      <a:pt x="38" y="119"/>
                    </a:lnTo>
                    <a:lnTo>
                      <a:pt x="28" y="118"/>
                    </a:lnTo>
                    <a:lnTo>
                      <a:pt x="19" y="113"/>
                    </a:lnTo>
                    <a:lnTo>
                      <a:pt x="11" y="108"/>
                    </a:lnTo>
                    <a:lnTo>
                      <a:pt x="6" y="96"/>
                    </a:lnTo>
                    <a:lnTo>
                      <a:pt x="1" y="80"/>
                    </a:lnTo>
                    <a:lnTo>
                      <a:pt x="0" y="60"/>
                    </a:lnTo>
                    <a:lnTo>
                      <a:pt x="1" y="41"/>
                    </a:lnTo>
                    <a:lnTo>
                      <a:pt x="5" y="26"/>
                    </a:lnTo>
                    <a:lnTo>
                      <a:pt x="10" y="14"/>
                    </a:lnTo>
                    <a:lnTo>
                      <a:pt x="17" y="6"/>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8" name="Freeform 4280"/>
              <p:cNvSpPr>
                <a:spLocks noEditPoints="1"/>
              </p:cNvSpPr>
              <p:nvPr/>
            </p:nvSpPr>
            <p:spPr bwMode="auto">
              <a:xfrm>
                <a:off x="3996" y="2726"/>
                <a:ext cx="38" cy="60"/>
              </a:xfrm>
              <a:custGeom>
                <a:avLst/>
                <a:gdLst>
                  <a:gd name="T0" fmla="*/ 38 w 76"/>
                  <a:gd name="T1" fmla="*/ 14 h 119"/>
                  <a:gd name="T2" fmla="*/ 34 w 76"/>
                  <a:gd name="T3" fmla="*/ 14 h 119"/>
                  <a:gd name="T4" fmla="*/ 29 w 76"/>
                  <a:gd name="T5" fmla="*/ 15 h 119"/>
                  <a:gd name="T6" fmla="*/ 25 w 76"/>
                  <a:gd name="T7" fmla="*/ 19 h 119"/>
                  <a:gd name="T8" fmla="*/ 22 w 76"/>
                  <a:gd name="T9" fmla="*/ 22 h 119"/>
                  <a:gd name="T10" fmla="*/ 18 w 76"/>
                  <a:gd name="T11" fmla="*/ 31 h 119"/>
                  <a:gd name="T12" fmla="*/ 16 w 76"/>
                  <a:gd name="T13" fmla="*/ 43 h 119"/>
                  <a:gd name="T14" fmla="*/ 15 w 76"/>
                  <a:gd name="T15" fmla="*/ 60 h 119"/>
                  <a:gd name="T16" fmla="*/ 16 w 76"/>
                  <a:gd name="T17" fmla="*/ 77 h 119"/>
                  <a:gd name="T18" fmla="*/ 18 w 76"/>
                  <a:gd name="T19" fmla="*/ 89 h 119"/>
                  <a:gd name="T20" fmla="*/ 22 w 76"/>
                  <a:gd name="T21" fmla="*/ 97 h 119"/>
                  <a:gd name="T22" fmla="*/ 25 w 76"/>
                  <a:gd name="T23" fmla="*/ 100 h 119"/>
                  <a:gd name="T24" fmla="*/ 29 w 76"/>
                  <a:gd name="T25" fmla="*/ 103 h 119"/>
                  <a:gd name="T26" fmla="*/ 34 w 76"/>
                  <a:gd name="T27" fmla="*/ 105 h 119"/>
                  <a:gd name="T28" fmla="*/ 38 w 76"/>
                  <a:gd name="T29" fmla="*/ 106 h 119"/>
                  <a:gd name="T30" fmla="*/ 43 w 76"/>
                  <a:gd name="T31" fmla="*/ 105 h 119"/>
                  <a:gd name="T32" fmla="*/ 47 w 76"/>
                  <a:gd name="T33" fmla="*/ 103 h 119"/>
                  <a:gd name="T34" fmla="*/ 51 w 76"/>
                  <a:gd name="T35" fmla="*/ 100 h 119"/>
                  <a:gd name="T36" fmla="*/ 54 w 76"/>
                  <a:gd name="T37" fmla="*/ 97 h 119"/>
                  <a:gd name="T38" fmla="*/ 59 w 76"/>
                  <a:gd name="T39" fmla="*/ 89 h 119"/>
                  <a:gd name="T40" fmla="*/ 61 w 76"/>
                  <a:gd name="T41" fmla="*/ 77 h 119"/>
                  <a:gd name="T42" fmla="*/ 61 w 76"/>
                  <a:gd name="T43" fmla="*/ 60 h 119"/>
                  <a:gd name="T44" fmla="*/ 61 w 76"/>
                  <a:gd name="T45" fmla="*/ 43 h 119"/>
                  <a:gd name="T46" fmla="*/ 59 w 76"/>
                  <a:gd name="T47" fmla="*/ 31 h 119"/>
                  <a:gd name="T48" fmla="*/ 55 w 76"/>
                  <a:gd name="T49" fmla="*/ 23 h 119"/>
                  <a:gd name="T50" fmla="*/ 52 w 76"/>
                  <a:gd name="T51" fmla="*/ 19 h 119"/>
                  <a:gd name="T52" fmla="*/ 47 w 76"/>
                  <a:gd name="T53" fmla="*/ 16 h 119"/>
                  <a:gd name="T54" fmla="*/ 43 w 76"/>
                  <a:gd name="T55" fmla="*/ 14 h 119"/>
                  <a:gd name="T56" fmla="*/ 38 w 76"/>
                  <a:gd name="T57" fmla="*/ 14 h 119"/>
                  <a:gd name="T58" fmla="*/ 38 w 76"/>
                  <a:gd name="T59" fmla="*/ 0 h 119"/>
                  <a:gd name="T60" fmla="*/ 44 w 76"/>
                  <a:gd name="T61" fmla="*/ 1 h 119"/>
                  <a:gd name="T62" fmla="*/ 50 w 76"/>
                  <a:gd name="T63" fmla="*/ 2 h 119"/>
                  <a:gd name="T64" fmla="*/ 55 w 76"/>
                  <a:gd name="T65" fmla="*/ 4 h 119"/>
                  <a:gd name="T66" fmla="*/ 60 w 76"/>
                  <a:gd name="T67" fmla="*/ 6 h 119"/>
                  <a:gd name="T68" fmla="*/ 64 w 76"/>
                  <a:gd name="T69" fmla="*/ 11 h 119"/>
                  <a:gd name="T70" fmla="*/ 67 w 76"/>
                  <a:gd name="T71" fmla="*/ 15 h 119"/>
                  <a:gd name="T72" fmla="*/ 70 w 76"/>
                  <a:gd name="T73" fmla="*/ 20 h 119"/>
                  <a:gd name="T74" fmla="*/ 72 w 76"/>
                  <a:gd name="T75" fmla="*/ 25 h 119"/>
                  <a:gd name="T76" fmla="*/ 74 w 76"/>
                  <a:gd name="T77" fmla="*/ 32 h 119"/>
                  <a:gd name="T78" fmla="*/ 75 w 76"/>
                  <a:gd name="T79" fmla="*/ 44 h 119"/>
                  <a:gd name="T80" fmla="*/ 76 w 76"/>
                  <a:gd name="T81" fmla="*/ 60 h 119"/>
                  <a:gd name="T82" fmla="*/ 75 w 76"/>
                  <a:gd name="T83" fmla="*/ 78 h 119"/>
                  <a:gd name="T84" fmla="*/ 72 w 76"/>
                  <a:gd name="T85" fmla="*/ 93 h 119"/>
                  <a:gd name="T86" fmla="*/ 66 w 76"/>
                  <a:gd name="T87" fmla="*/ 105 h 119"/>
                  <a:gd name="T88" fmla="*/ 60 w 76"/>
                  <a:gd name="T89" fmla="*/ 112 h 119"/>
                  <a:gd name="T90" fmla="*/ 50 w 76"/>
                  <a:gd name="T91" fmla="*/ 117 h 119"/>
                  <a:gd name="T92" fmla="*/ 38 w 76"/>
                  <a:gd name="T93" fmla="*/ 119 h 119"/>
                  <a:gd name="T94" fmla="*/ 27 w 76"/>
                  <a:gd name="T95" fmla="*/ 118 h 119"/>
                  <a:gd name="T96" fmla="*/ 19 w 76"/>
                  <a:gd name="T97" fmla="*/ 113 h 119"/>
                  <a:gd name="T98" fmla="*/ 12 w 76"/>
                  <a:gd name="T99" fmla="*/ 108 h 119"/>
                  <a:gd name="T100" fmla="*/ 5 w 76"/>
                  <a:gd name="T101" fmla="*/ 96 h 119"/>
                  <a:gd name="T102" fmla="*/ 2 w 76"/>
                  <a:gd name="T103" fmla="*/ 80 h 119"/>
                  <a:gd name="T104" fmla="*/ 0 w 76"/>
                  <a:gd name="T105" fmla="*/ 60 h 119"/>
                  <a:gd name="T106" fmla="*/ 2 w 76"/>
                  <a:gd name="T107" fmla="*/ 41 h 119"/>
                  <a:gd name="T108" fmla="*/ 4 w 76"/>
                  <a:gd name="T109" fmla="*/ 26 h 119"/>
                  <a:gd name="T110" fmla="*/ 9 w 76"/>
                  <a:gd name="T111" fmla="*/ 14 h 119"/>
                  <a:gd name="T112" fmla="*/ 17 w 76"/>
                  <a:gd name="T113" fmla="*/ 6 h 119"/>
                  <a:gd name="T114" fmla="*/ 26 w 76"/>
                  <a:gd name="T115" fmla="*/ 2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4"/>
                    </a:lnTo>
                    <a:lnTo>
                      <a:pt x="29" y="15"/>
                    </a:lnTo>
                    <a:lnTo>
                      <a:pt x="25" y="19"/>
                    </a:lnTo>
                    <a:lnTo>
                      <a:pt x="22" y="22"/>
                    </a:lnTo>
                    <a:lnTo>
                      <a:pt x="18" y="31"/>
                    </a:lnTo>
                    <a:lnTo>
                      <a:pt x="16" y="43"/>
                    </a:lnTo>
                    <a:lnTo>
                      <a:pt x="15" y="60"/>
                    </a:lnTo>
                    <a:lnTo>
                      <a:pt x="16" y="77"/>
                    </a:lnTo>
                    <a:lnTo>
                      <a:pt x="18" y="89"/>
                    </a:lnTo>
                    <a:lnTo>
                      <a:pt x="22" y="97"/>
                    </a:lnTo>
                    <a:lnTo>
                      <a:pt x="25" y="100"/>
                    </a:lnTo>
                    <a:lnTo>
                      <a:pt x="29" y="103"/>
                    </a:lnTo>
                    <a:lnTo>
                      <a:pt x="34" y="105"/>
                    </a:lnTo>
                    <a:lnTo>
                      <a:pt x="38" y="106"/>
                    </a:lnTo>
                    <a:lnTo>
                      <a:pt x="43" y="105"/>
                    </a:lnTo>
                    <a:lnTo>
                      <a:pt x="47" y="103"/>
                    </a:lnTo>
                    <a:lnTo>
                      <a:pt x="51" y="100"/>
                    </a:lnTo>
                    <a:lnTo>
                      <a:pt x="54" y="97"/>
                    </a:lnTo>
                    <a:lnTo>
                      <a:pt x="59" y="89"/>
                    </a:lnTo>
                    <a:lnTo>
                      <a:pt x="61" y="77"/>
                    </a:lnTo>
                    <a:lnTo>
                      <a:pt x="61" y="60"/>
                    </a:lnTo>
                    <a:lnTo>
                      <a:pt x="61" y="43"/>
                    </a:lnTo>
                    <a:lnTo>
                      <a:pt x="59" y="31"/>
                    </a:lnTo>
                    <a:lnTo>
                      <a:pt x="55" y="23"/>
                    </a:lnTo>
                    <a:lnTo>
                      <a:pt x="52" y="19"/>
                    </a:lnTo>
                    <a:lnTo>
                      <a:pt x="47" y="16"/>
                    </a:lnTo>
                    <a:lnTo>
                      <a:pt x="43" y="14"/>
                    </a:lnTo>
                    <a:lnTo>
                      <a:pt x="38" y="14"/>
                    </a:lnTo>
                    <a:close/>
                    <a:moveTo>
                      <a:pt x="38" y="0"/>
                    </a:moveTo>
                    <a:lnTo>
                      <a:pt x="44" y="1"/>
                    </a:lnTo>
                    <a:lnTo>
                      <a:pt x="50" y="2"/>
                    </a:lnTo>
                    <a:lnTo>
                      <a:pt x="55" y="4"/>
                    </a:lnTo>
                    <a:lnTo>
                      <a:pt x="60" y="6"/>
                    </a:lnTo>
                    <a:lnTo>
                      <a:pt x="64" y="11"/>
                    </a:lnTo>
                    <a:lnTo>
                      <a:pt x="67" y="15"/>
                    </a:lnTo>
                    <a:lnTo>
                      <a:pt x="70" y="20"/>
                    </a:lnTo>
                    <a:lnTo>
                      <a:pt x="72" y="25"/>
                    </a:lnTo>
                    <a:lnTo>
                      <a:pt x="74" y="32"/>
                    </a:lnTo>
                    <a:lnTo>
                      <a:pt x="75" y="44"/>
                    </a:lnTo>
                    <a:lnTo>
                      <a:pt x="76" y="60"/>
                    </a:lnTo>
                    <a:lnTo>
                      <a:pt x="75" y="78"/>
                    </a:lnTo>
                    <a:lnTo>
                      <a:pt x="72" y="93"/>
                    </a:lnTo>
                    <a:lnTo>
                      <a:pt x="66" y="105"/>
                    </a:lnTo>
                    <a:lnTo>
                      <a:pt x="60" y="112"/>
                    </a:lnTo>
                    <a:lnTo>
                      <a:pt x="50" y="117"/>
                    </a:lnTo>
                    <a:lnTo>
                      <a:pt x="38" y="119"/>
                    </a:lnTo>
                    <a:lnTo>
                      <a:pt x="27" y="118"/>
                    </a:lnTo>
                    <a:lnTo>
                      <a:pt x="19" y="113"/>
                    </a:lnTo>
                    <a:lnTo>
                      <a:pt x="12" y="108"/>
                    </a:lnTo>
                    <a:lnTo>
                      <a:pt x="5" y="96"/>
                    </a:lnTo>
                    <a:lnTo>
                      <a:pt x="2" y="80"/>
                    </a:lnTo>
                    <a:lnTo>
                      <a:pt x="0" y="60"/>
                    </a:lnTo>
                    <a:lnTo>
                      <a:pt x="2" y="41"/>
                    </a:lnTo>
                    <a:lnTo>
                      <a:pt x="4" y="26"/>
                    </a:lnTo>
                    <a:lnTo>
                      <a:pt x="9" y="14"/>
                    </a:lnTo>
                    <a:lnTo>
                      <a:pt x="17" y="6"/>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9" name="Line 4281"/>
              <p:cNvSpPr>
                <a:spLocks noChangeShapeType="1"/>
              </p:cNvSpPr>
              <p:nvPr/>
            </p:nvSpPr>
            <p:spPr bwMode="auto">
              <a:xfrm>
                <a:off x="4048" y="255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0" name="Line 4282"/>
              <p:cNvSpPr>
                <a:spLocks noChangeShapeType="1"/>
              </p:cNvSpPr>
              <p:nvPr/>
            </p:nvSpPr>
            <p:spPr bwMode="auto">
              <a:xfrm flipH="1">
                <a:off x="5546" y="255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1" name="Freeform 4283"/>
              <p:cNvSpPr>
                <a:spLocks/>
              </p:cNvSpPr>
              <p:nvPr/>
            </p:nvSpPr>
            <p:spPr bwMode="auto">
              <a:xfrm>
                <a:off x="3906" y="2530"/>
                <a:ext cx="38" cy="60"/>
              </a:xfrm>
              <a:custGeom>
                <a:avLst/>
                <a:gdLst>
                  <a:gd name="T0" fmla="*/ 41 w 76"/>
                  <a:gd name="T1" fmla="*/ 0 h 118"/>
                  <a:gd name="T2" fmla="*/ 52 w 76"/>
                  <a:gd name="T3" fmla="*/ 4 h 118"/>
                  <a:gd name="T4" fmla="*/ 61 w 76"/>
                  <a:gd name="T5" fmla="*/ 10 h 118"/>
                  <a:gd name="T6" fmla="*/ 67 w 76"/>
                  <a:gd name="T7" fmla="*/ 20 h 118"/>
                  <a:gd name="T8" fmla="*/ 69 w 76"/>
                  <a:gd name="T9" fmla="*/ 29 h 118"/>
                  <a:gd name="T10" fmla="*/ 67 w 76"/>
                  <a:gd name="T11" fmla="*/ 39 h 118"/>
                  <a:gd name="T12" fmla="*/ 61 w 76"/>
                  <a:gd name="T13" fmla="*/ 47 h 118"/>
                  <a:gd name="T14" fmla="*/ 52 w 76"/>
                  <a:gd name="T15" fmla="*/ 52 h 118"/>
                  <a:gd name="T16" fmla="*/ 64 w 76"/>
                  <a:gd name="T17" fmla="*/ 58 h 118"/>
                  <a:gd name="T18" fmla="*/ 75 w 76"/>
                  <a:gd name="T19" fmla="*/ 71 h 118"/>
                  <a:gd name="T20" fmla="*/ 72 w 76"/>
                  <a:gd name="T21" fmla="*/ 96 h 118"/>
                  <a:gd name="T22" fmla="*/ 52 w 76"/>
                  <a:gd name="T23" fmla="*/ 116 h 118"/>
                  <a:gd name="T24" fmla="*/ 22 w 76"/>
                  <a:gd name="T25" fmla="*/ 116 h 118"/>
                  <a:gd name="T26" fmla="*/ 3 w 76"/>
                  <a:gd name="T27" fmla="*/ 99 h 118"/>
                  <a:gd name="T28" fmla="*/ 14 w 76"/>
                  <a:gd name="T29" fmla="*/ 85 h 118"/>
                  <a:gd name="T30" fmla="*/ 19 w 76"/>
                  <a:gd name="T31" fmla="*/ 96 h 118"/>
                  <a:gd name="T32" fmla="*/ 27 w 76"/>
                  <a:gd name="T33" fmla="*/ 103 h 118"/>
                  <a:gd name="T34" fmla="*/ 37 w 76"/>
                  <a:gd name="T35" fmla="*/ 105 h 118"/>
                  <a:gd name="T36" fmla="*/ 47 w 76"/>
                  <a:gd name="T37" fmla="*/ 104 h 118"/>
                  <a:gd name="T38" fmla="*/ 54 w 76"/>
                  <a:gd name="T39" fmla="*/ 98 h 118"/>
                  <a:gd name="T40" fmla="*/ 60 w 76"/>
                  <a:gd name="T41" fmla="*/ 88 h 118"/>
                  <a:gd name="T42" fmla="*/ 60 w 76"/>
                  <a:gd name="T43" fmla="*/ 76 h 118"/>
                  <a:gd name="T44" fmla="*/ 54 w 76"/>
                  <a:gd name="T45" fmla="*/ 66 h 118"/>
                  <a:gd name="T46" fmla="*/ 44 w 76"/>
                  <a:gd name="T47" fmla="*/ 60 h 118"/>
                  <a:gd name="T48" fmla="*/ 33 w 76"/>
                  <a:gd name="T49" fmla="*/ 60 h 118"/>
                  <a:gd name="T50" fmla="*/ 30 w 76"/>
                  <a:gd name="T51" fmla="*/ 48 h 118"/>
                  <a:gd name="T52" fmla="*/ 38 w 76"/>
                  <a:gd name="T53" fmla="*/ 47 h 118"/>
                  <a:gd name="T54" fmla="*/ 47 w 76"/>
                  <a:gd name="T55" fmla="*/ 44 h 118"/>
                  <a:gd name="T56" fmla="*/ 52 w 76"/>
                  <a:gd name="T57" fmla="*/ 38 h 118"/>
                  <a:gd name="T58" fmla="*/ 53 w 76"/>
                  <a:gd name="T59" fmla="*/ 30 h 118"/>
                  <a:gd name="T60" fmla="*/ 51 w 76"/>
                  <a:gd name="T61" fmla="*/ 21 h 118"/>
                  <a:gd name="T62" fmla="*/ 46 w 76"/>
                  <a:gd name="T63" fmla="*/ 16 h 118"/>
                  <a:gd name="T64" fmla="*/ 35 w 76"/>
                  <a:gd name="T65" fmla="*/ 13 h 118"/>
                  <a:gd name="T66" fmla="*/ 27 w 76"/>
                  <a:gd name="T67" fmla="*/ 16 h 118"/>
                  <a:gd name="T68" fmla="*/ 20 w 76"/>
                  <a:gd name="T69" fmla="*/ 22 h 118"/>
                  <a:gd name="T70" fmla="*/ 16 w 76"/>
                  <a:gd name="T71" fmla="*/ 32 h 118"/>
                  <a:gd name="T72" fmla="*/ 5 w 76"/>
                  <a:gd name="T73" fmla="*/ 18 h 118"/>
                  <a:gd name="T74" fmla="*/ 23 w 76"/>
                  <a:gd name="T75"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8">
                    <a:moveTo>
                      <a:pt x="35" y="0"/>
                    </a:moveTo>
                    <a:lnTo>
                      <a:pt x="41" y="0"/>
                    </a:lnTo>
                    <a:lnTo>
                      <a:pt x="48" y="2"/>
                    </a:lnTo>
                    <a:lnTo>
                      <a:pt x="52" y="4"/>
                    </a:lnTo>
                    <a:lnTo>
                      <a:pt x="58" y="7"/>
                    </a:lnTo>
                    <a:lnTo>
                      <a:pt x="61" y="10"/>
                    </a:lnTo>
                    <a:lnTo>
                      <a:pt x="64" y="14"/>
                    </a:lnTo>
                    <a:lnTo>
                      <a:pt x="67" y="20"/>
                    </a:lnTo>
                    <a:lnTo>
                      <a:pt x="68" y="25"/>
                    </a:lnTo>
                    <a:lnTo>
                      <a:pt x="69" y="29"/>
                    </a:lnTo>
                    <a:lnTo>
                      <a:pt x="68" y="35"/>
                    </a:lnTo>
                    <a:lnTo>
                      <a:pt x="67" y="39"/>
                    </a:lnTo>
                    <a:lnTo>
                      <a:pt x="64" y="42"/>
                    </a:lnTo>
                    <a:lnTo>
                      <a:pt x="61" y="47"/>
                    </a:lnTo>
                    <a:lnTo>
                      <a:pt x="58" y="50"/>
                    </a:lnTo>
                    <a:lnTo>
                      <a:pt x="52" y="52"/>
                    </a:lnTo>
                    <a:lnTo>
                      <a:pt x="59" y="55"/>
                    </a:lnTo>
                    <a:lnTo>
                      <a:pt x="64" y="58"/>
                    </a:lnTo>
                    <a:lnTo>
                      <a:pt x="69" y="62"/>
                    </a:lnTo>
                    <a:lnTo>
                      <a:pt x="75" y="71"/>
                    </a:lnTo>
                    <a:lnTo>
                      <a:pt x="76" y="81"/>
                    </a:lnTo>
                    <a:lnTo>
                      <a:pt x="72" y="96"/>
                    </a:lnTo>
                    <a:lnTo>
                      <a:pt x="64" y="108"/>
                    </a:lnTo>
                    <a:lnTo>
                      <a:pt x="52" y="116"/>
                    </a:lnTo>
                    <a:lnTo>
                      <a:pt x="37" y="118"/>
                    </a:lnTo>
                    <a:lnTo>
                      <a:pt x="22" y="116"/>
                    </a:lnTo>
                    <a:lnTo>
                      <a:pt x="11" y="109"/>
                    </a:lnTo>
                    <a:lnTo>
                      <a:pt x="3" y="99"/>
                    </a:lnTo>
                    <a:lnTo>
                      <a:pt x="0" y="86"/>
                    </a:lnTo>
                    <a:lnTo>
                      <a:pt x="14" y="85"/>
                    </a:lnTo>
                    <a:lnTo>
                      <a:pt x="16" y="91"/>
                    </a:lnTo>
                    <a:lnTo>
                      <a:pt x="19" y="96"/>
                    </a:lnTo>
                    <a:lnTo>
                      <a:pt x="22" y="100"/>
                    </a:lnTo>
                    <a:lnTo>
                      <a:pt x="27" y="103"/>
                    </a:lnTo>
                    <a:lnTo>
                      <a:pt x="31" y="105"/>
                    </a:lnTo>
                    <a:lnTo>
                      <a:pt x="37" y="105"/>
                    </a:lnTo>
                    <a:lnTo>
                      <a:pt x="42" y="105"/>
                    </a:lnTo>
                    <a:lnTo>
                      <a:pt x="47" y="104"/>
                    </a:lnTo>
                    <a:lnTo>
                      <a:pt x="50" y="102"/>
                    </a:lnTo>
                    <a:lnTo>
                      <a:pt x="54" y="98"/>
                    </a:lnTo>
                    <a:lnTo>
                      <a:pt x="58" y="94"/>
                    </a:lnTo>
                    <a:lnTo>
                      <a:pt x="60" y="88"/>
                    </a:lnTo>
                    <a:lnTo>
                      <a:pt x="60" y="81"/>
                    </a:lnTo>
                    <a:lnTo>
                      <a:pt x="60" y="76"/>
                    </a:lnTo>
                    <a:lnTo>
                      <a:pt x="58" y="70"/>
                    </a:lnTo>
                    <a:lnTo>
                      <a:pt x="54" y="66"/>
                    </a:lnTo>
                    <a:lnTo>
                      <a:pt x="50" y="62"/>
                    </a:lnTo>
                    <a:lnTo>
                      <a:pt x="44" y="60"/>
                    </a:lnTo>
                    <a:lnTo>
                      <a:pt x="38" y="59"/>
                    </a:lnTo>
                    <a:lnTo>
                      <a:pt x="33" y="60"/>
                    </a:lnTo>
                    <a:lnTo>
                      <a:pt x="28" y="61"/>
                    </a:lnTo>
                    <a:lnTo>
                      <a:pt x="30" y="48"/>
                    </a:lnTo>
                    <a:lnTo>
                      <a:pt x="32" y="48"/>
                    </a:lnTo>
                    <a:lnTo>
                      <a:pt x="38" y="47"/>
                    </a:lnTo>
                    <a:lnTo>
                      <a:pt x="42" y="46"/>
                    </a:lnTo>
                    <a:lnTo>
                      <a:pt x="47" y="44"/>
                    </a:lnTo>
                    <a:lnTo>
                      <a:pt x="50" y="41"/>
                    </a:lnTo>
                    <a:lnTo>
                      <a:pt x="52" y="38"/>
                    </a:lnTo>
                    <a:lnTo>
                      <a:pt x="53" y="35"/>
                    </a:lnTo>
                    <a:lnTo>
                      <a:pt x="53" y="30"/>
                    </a:lnTo>
                    <a:lnTo>
                      <a:pt x="53" y="26"/>
                    </a:lnTo>
                    <a:lnTo>
                      <a:pt x="51" y="21"/>
                    </a:lnTo>
                    <a:lnTo>
                      <a:pt x="49" y="18"/>
                    </a:lnTo>
                    <a:lnTo>
                      <a:pt x="46" y="16"/>
                    </a:lnTo>
                    <a:lnTo>
                      <a:pt x="41" y="14"/>
                    </a:lnTo>
                    <a:lnTo>
                      <a:pt x="35" y="13"/>
                    </a:lnTo>
                    <a:lnTo>
                      <a:pt x="31" y="14"/>
                    </a:lnTo>
                    <a:lnTo>
                      <a:pt x="27" y="16"/>
                    </a:lnTo>
                    <a:lnTo>
                      <a:pt x="23" y="18"/>
                    </a:lnTo>
                    <a:lnTo>
                      <a:pt x="20" y="22"/>
                    </a:lnTo>
                    <a:lnTo>
                      <a:pt x="18" y="27"/>
                    </a:lnTo>
                    <a:lnTo>
                      <a:pt x="16" y="32"/>
                    </a:lnTo>
                    <a:lnTo>
                      <a:pt x="1" y="30"/>
                    </a:lnTo>
                    <a:lnTo>
                      <a:pt x="5" y="18"/>
                    </a:lnTo>
                    <a:lnTo>
                      <a:pt x="13" y="8"/>
                    </a:lnTo>
                    <a:lnTo>
                      <a:pt x="23"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2" name="Freeform 4284"/>
              <p:cNvSpPr>
                <a:spLocks/>
              </p:cNvSpPr>
              <p:nvPr/>
            </p:nvSpPr>
            <p:spPr bwMode="auto">
              <a:xfrm>
                <a:off x="3956" y="2530"/>
                <a:ext cx="21" cy="59"/>
              </a:xfrm>
              <a:custGeom>
                <a:avLst/>
                <a:gdLst>
                  <a:gd name="T0" fmla="*/ 32 w 43"/>
                  <a:gd name="T1" fmla="*/ 0 h 117"/>
                  <a:gd name="T2" fmla="*/ 43 w 43"/>
                  <a:gd name="T3" fmla="*/ 0 h 117"/>
                  <a:gd name="T4" fmla="*/ 43 w 43"/>
                  <a:gd name="T5" fmla="*/ 117 h 117"/>
                  <a:gd name="T6" fmla="*/ 28 w 43"/>
                  <a:gd name="T7" fmla="*/ 117 h 117"/>
                  <a:gd name="T8" fmla="*/ 28 w 43"/>
                  <a:gd name="T9" fmla="*/ 26 h 117"/>
                  <a:gd name="T10" fmla="*/ 21 w 43"/>
                  <a:gd name="T11" fmla="*/ 31 h 117"/>
                  <a:gd name="T12" fmla="*/ 15 w 43"/>
                  <a:gd name="T13" fmla="*/ 36 h 117"/>
                  <a:gd name="T14" fmla="*/ 7 w 43"/>
                  <a:gd name="T15" fmla="*/ 40 h 117"/>
                  <a:gd name="T16" fmla="*/ 0 w 43"/>
                  <a:gd name="T17" fmla="*/ 44 h 117"/>
                  <a:gd name="T18" fmla="*/ 0 w 43"/>
                  <a:gd name="T19" fmla="*/ 29 h 117"/>
                  <a:gd name="T20" fmla="*/ 11 w 43"/>
                  <a:gd name="T21" fmla="*/ 23 h 117"/>
                  <a:gd name="T22" fmla="*/ 20 w 43"/>
                  <a:gd name="T23" fmla="*/ 16 h 117"/>
                  <a:gd name="T24" fmla="*/ 26 w 43"/>
                  <a:gd name="T25" fmla="*/ 10 h 117"/>
                  <a:gd name="T26" fmla="*/ 30 w 43"/>
                  <a:gd name="T27" fmla="*/ 6 h 117"/>
                  <a:gd name="T28" fmla="*/ 32 w 43"/>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7">
                    <a:moveTo>
                      <a:pt x="32" y="0"/>
                    </a:moveTo>
                    <a:lnTo>
                      <a:pt x="43" y="0"/>
                    </a:lnTo>
                    <a:lnTo>
                      <a:pt x="43" y="117"/>
                    </a:lnTo>
                    <a:lnTo>
                      <a:pt x="28" y="117"/>
                    </a:lnTo>
                    <a:lnTo>
                      <a:pt x="28" y="26"/>
                    </a:lnTo>
                    <a:lnTo>
                      <a:pt x="21" y="31"/>
                    </a:lnTo>
                    <a:lnTo>
                      <a:pt x="15" y="36"/>
                    </a:lnTo>
                    <a:lnTo>
                      <a:pt x="7" y="40"/>
                    </a:lnTo>
                    <a:lnTo>
                      <a:pt x="0" y="44"/>
                    </a:lnTo>
                    <a:lnTo>
                      <a:pt x="0" y="29"/>
                    </a:lnTo>
                    <a:lnTo>
                      <a:pt x="11" y="23"/>
                    </a:lnTo>
                    <a:lnTo>
                      <a:pt x="20" y="16"/>
                    </a:lnTo>
                    <a:lnTo>
                      <a:pt x="26" y="10"/>
                    </a:lnTo>
                    <a:lnTo>
                      <a:pt x="30" y="6"/>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3" name="Freeform 4285"/>
              <p:cNvSpPr>
                <a:spLocks noEditPoints="1"/>
              </p:cNvSpPr>
              <p:nvPr/>
            </p:nvSpPr>
            <p:spPr bwMode="auto">
              <a:xfrm>
                <a:off x="3996" y="2530"/>
                <a:ext cx="38" cy="60"/>
              </a:xfrm>
              <a:custGeom>
                <a:avLst/>
                <a:gdLst>
                  <a:gd name="T0" fmla="*/ 38 w 76"/>
                  <a:gd name="T1" fmla="*/ 13 h 118"/>
                  <a:gd name="T2" fmla="*/ 34 w 76"/>
                  <a:gd name="T3" fmla="*/ 14 h 118"/>
                  <a:gd name="T4" fmla="*/ 29 w 76"/>
                  <a:gd name="T5" fmla="*/ 16 h 118"/>
                  <a:gd name="T6" fmla="*/ 25 w 76"/>
                  <a:gd name="T7" fmla="*/ 18 h 118"/>
                  <a:gd name="T8" fmla="*/ 22 w 76"/>
                  <a:gd name="T9" fmla="*/ 21 h 118"/>
                  <a:gd name="T10" fmla="*/ 18 w 76"/>
                  <a:gd name="T11" fmla="*/ 30 h 118"/>
                  <a:gd name="T12" fmla="*/ 16 w 76"/>
                  <a:gd name="T13" fmla="*/ 42 h 118"/>
                  <a:gd name="T14" fmla="*/ 15 w 76"/>
                  <a:gd name="T15" fmla="*/ 59 h 118"/>
                  <a:gd name="T16" fmla="*/ 16 w 76"/>
                  <a:gd name="T17" fmla="*/ 76 h 118"/>
                  <a:gd name="T18" fmla="*/ 18 w 76"/>
                  <a:gd name="T19" fmla="*/ 88 h 118"/>
                  <a:gd name="T20" fmla="*/ 22 w 76"/>
                  <a:gd name="T21" fmla="*/ 96 h 118"/>
                  <a:gd name="T22" fmla="*/ 25 w 76"/>
                  <a:gd name="T23" fmla="*/ 100 h 118"/>
                  <a:gd name="T24" fmla="*/ 29 w 76"/>
                  <a:gd name="T25" fmla="*/ 103 h 118"/>
                  <a:gd name="T26" fmla="*/ 34 w 76"/>
                  <a:gd name="T27" fmla="*/ 105 h 118"/>
                  <a:gd name="T28" fmla="*/ 38 w 76"/>
                  <a:gd name="T29" fmla="*/ 105 h 118"/>
                  <a:gd name="T30" fmla="*/ 43 w 76"/>
                  <a:gd name="T31" fmla="*/ 105 h 118"/>
                  <a:gd name="T32" fmla="*/ 47 w 76"/>
                  <a:gd name="T33" fmla="*/ 103 h 118"/>
                  <a:gd name="T34" fmla="*/ 51 w 76"/>
                  <a:gd name="T35" fmla="*/ 100 h 118"/>
                  <a:gd name="T36" fmla="*/ 54 w 76"/>
                  <a:gd name="T37" fmla="*/ 96 h 118"/>
                  <a:gd name="T38" fmla="*/ 59 w 76"/>
                  <a:gd name="T39" fmla="*/ 88 h 118"/>
                  <a:gd name="T40" fmla="*/ 61 w 76"/>
                  <a:gd name="T41" fmla="*/ 76 h 118"/>
                  <a:gd name="T42" fmla="*/ 61 w 76"/>
                  <a:gd name="T43" fmla="*/ 59 h 118"/>
                  <a:gd name="T44" fmla="*/ 61 w 76"/>
                  <a:gd name="T45" fmla="*/ 44 h 118"/>
                  <a:gd name="T46" fmla="*/ 59 w 76"/>
                  <a:gd name="T47" fmla="*/ 31 h 118"/>
                  <a:gd name="T48" fmla="*/ 55 w 76"/>
                  <a:gd name="T49" fmla="*/ 22 h 118"/>
                  <a:gd name="T50" fmla="*/ 52 w 76"/>
                  <a:gd name="T51" fmla="*/ 19 h 118"/>
                  <a:gd name="T52" fmla="*/ 47 w 76"/>
                  <a:gd name="T53" fmla="*/ 16 h 118"/>
                  <a:gd name="T54" fmla="*/ 43 w 76"/>
                  <a:gd name="T55" fmla="*/ 14 h 118"/>
                  <a:gd name="T56" fmla="*/ 38 w 76"/>
                  <a:gd name="T57" fmla="*/ 13 h 118"/>
                  <a:gd name="T58" fmla="*/ 38 w 76"/>
                  <a:gd name="T59" fmla="*/ 0 h 118"/>
                  <a:gd name="T60" fmla="*/ 44 w 76"/>
                  <a:gd name="T61" fmla="*/ 0 h 118"/>
                  <a:gd name="T62" fmla="*/ 50 w 76"/>
                  <a:gd name="T63" fmla="*/ 2 h 118"/>
                  <a:gd name="T64" fmla="*/ 55 w 76"/>
                  <a:gd name="T65" fmla="*/ 3 h 118"/>
                  <a:gd name="T66" fmla="*/ 60 w 76"/>
                  <a:gd name="T67" fmla="*/ 7 h 118"/>
                  <a:gd name="T68" fmla="*/ 64 w 76"/>
                  <a:gd name="T69" fmla="*/ 10 h 118"/>
                  <a:gd name="T70" fmla="*/ 67 w 76"/>
                  <a:gd name="T71" fmla="*/ 14 h 118"/>
                  <a:gd name="T72" fmla="*/ 70 w 76"/>
                  <a:gd name="T73" fmla="*/ 20 h 118"/>
                  <a:gd name="T74" fmla="*/ 72 w 76"/>
                  <a:gd name="T75" fmla="*/ 26 h 118"/>
                  <a:gd name="T76" fmla="*/ 74 w 76"/>
                  <a:gd name="T77" fmla="*/ 32 h 118"/>
                  <a:gd name="T78" fmla="*/ 75 w 76"/>
                  <a:gd name="T79" fmla="*/ 44 h 118"/>
                  <a:gd name="T80" fmla="*/ 76 w 76"/>
                  <a:gd name="T81" fmla="*/ 59 h 118"/>
                  <a:gd name="T82" fmla="*/ 75 w 76"/>
                  <a:gd name="T83" fmla="*/ 78 h 118"/>
                  <a:gd name="T84" fmla="*/ 72 w 76"/>
                  <a:gd name="T85" fmla="*/ 93 h 118"/>
                  <a:gd name="T86" fmla="*/ 66 w 76"/>
                  <a:gd name="T87" fmla="*/ 104 h 118"/>
                  <a:gd name="T88" fmla="*/ 60 w 76"/>
                  <a:gd name="T89" fmla="*/ 113 h 118"/>
                  <a:gd name="T90" fmla="*/ 50 w 76"/>
                  <a:gd name="T91" fmla="*/ 117 h 118"/>
                  <a:gd name="T92" fmla="*/ 38 w 76"/>
                  <a:gd name="T93" fmla="*/ 118 h 118"/>
                  <a:gd name="T94" fmla="*/ 27 w 76"/>
                  <a:gd name="T95" fmla="*/ 117 h 118"/>
                  <a:gd name="T96" fmla="*/ 19 w 76"/>
                  <a:gd name="T97" fmla="*/ 114 h 118"/>
                  <a:gd name="T98" fmla="*/ 12 w 76"/>
                  <a:gd name="T99" fmla="*/ 107 h 118"/>
                  <a:gd name="T100" fmla="*/ 5 w 76"/>
                  <a:gd name="T101" fmla="*/ 95 h 118"/>
                  <a:gd name="T102" fmla="*/ 2 w 76"/>
                  <a:gd name="T103" fmla="*/ 79 h 118"/>
                  <a:gd name="T104" fmla="*/ 0 w 76"/>
                  <a:gd name="T105" fmla="*/ 59 h 118"/>
                  <a:gd name="T106" fmla="*/ 2 w 76"/>
                  <a:gd name="T107" fmla="*/ 40 h 118"/>
                  <a:gd name="T108" fmla="*/ 4 w 76"/>
                  <a:gd name="T109" fmla="*/ 26 h 118"/>
                  <a:gd name="T110" fmla="*/ 9 w 76"/>
                  <a:gd name="T111" fmla="*/ 14 h 118"/>
                  <a:gd name="T112" fmla="*/ 17 w 76"/>
                  <a:gd name="T113" fmla="*/ 7 h 118"/>
                  <a:gd name="T114" fmla="*/ 26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6"/>
                    </a:lnTo>
                    <a:lnTo>
                      <a:pt x="25" y="18"/>
                    </a:lnTo>
                    <a:lnTo>
                      <a:pt x="22" y="21"/>
                    </a:lnTo>
                    <a:lnTo>
                      <a:pt x="18" y="30"/>
                    </a:lnTo>
                    <a:lnTo>
                      <a:pt x="16" y="42"/>
                    </a:lnTo>
                    <a:lnTo>
                      <a:pt x="15" y="59"/>
                    </a:lnTo>
                    <a:lnTo>
                      <a:pt x="16" y="76"/>
                    </a:lnTo>
                    <a:lnTo>
                      <a:pt x="18" y="88"/>
                    </a:lnTo>
                    <a:lnTo>
                      <a:pt x="22" y="96"/>
                    </a:lnTo>
                    <a:lnTo>
                      <a:pt x="25" y="100"/>
                    </a:lnTo>
                    <a:lnTo>
                      <a:pt x="29" y="103"/>
                    </a:lnTo>
                    <a:lnTo>
                      <a:pt x="34" y="105"/>
                    </a:lnTo>
                    <a:lnTo>
                      <a:pt x="38" y="105"/>
                    </a:lnTo>
                    <a:lnTo>
                      <a:pt x="43" y="105"/>
                    </a:lnTo>
                    <a:lnTo>
                      <a:pt x="47" y="103"/>
                    </a:lnTo>
                    <a:lnTo>
                      <a:pt x="51" y="100"/>
                    </a:lnTo>
                    <a:lnTo>
                      <a:pt x="54" y="96"/>
                    </a:lnTo>
                    <a:lnTo>
                      <a:pt x="59" y="88"/>
                    </a:lnTo>
                    <a:lnTo>
                      <a:pt x="61" y="76"/>
                    </a:lnTo>
                    <a:lnTo>
                      <a:pt x="61" y="59"/>
                    </a:lnTo>
                    <a:lnTo>
                      <a:pt x="61" y="44"/>
                    </a:lnTo>
                    <a:lnTo>
                      <a:pt x="59" y="31"/>
                    </a:lnTo>
                    <a:lnTo>
                      <a:pt x="55" y="22"/>
                    </a:lnTo>
                    <a:lnTo>
                      <a:pt x="52" y="19"/>
                    </a:lnTo>
                    <a:lnTo>
                      <a:pt x="47" y="16"/>
                    </a:lnTo>
                    <a:lnTo>
                      <a:pt x="43" y="14"/>
                    </a:lnTo>
                    <a:lnTo>
                      <a:pt x="38" y="13"/>
                    </a:lnTo>
                    <a:close/>
                    <a:moveTo>
                      <a:pt x="38" y="0"/>
                    </a:moveTo>
                    <a:lnTo>
                      <a:pt x="44" y="0"/>
                    </a:lnTo>
                    <a:lnTo>
                      <a:pt x="50" y="2"/>
                    </a:lnTo>
                    <a:lnTo>
                      <a:pt x="55" y="3"/>
                    </a:lnTo>
                    <a:lnTo>
                      <a:pt x="60" y="7"/>
                    </a:lnTo>
                    <a:lnTo>
                      <a:pt x="64" y="10"/>
                    </a:lnTo>
                    <a:lnTo>
                      <a:pt x="67" y="14"/>
                    </a:lnTo>
                    <a:lnTo>
                      <a:pt x="70" y="20"/>
                    </a:lnTo>
                    <a:lnTo>
                      <a:pt x="72" y="26"/>
                    </a:lnTo>
                    <a:lnTo>
                      <a:pt x="74" y="32"/>
                    </a:lnTo>
                    <a:lnTo>
                      <a:pt x="75" y="44"/>
                    </a:lnTo>
                    <a:lnTo>
                      <a:pt x="76" y="59"/>
                    </a:lnTo>
                    <a:lnTo>
                      <a:pt x="75" y="78"/>
                    </a:lnTo>
                    <a:lnTo>
                      <a:pt x="72" y="93"/>
                    </a:lnTo>
                    <a:lnTo>
                      <a:pt x="66" y="104"/>
                    </a:lnTo>
                    <a:lnTo>
                      <a:pt x="60" y="113"/>
                    </a:lnTo>
                    <a:lnTo>
                      <a:pt x="50" y="117"/>
                    </a:lnTo>
                    <a:lnTo>
                      <a:pt x="38" y="118"/>
                    </a:lnTo>
                    <a:lnTo>
                      <a:pt x="27" y="117"/>
                    </a:lnTo>
                    <a:lnTo>
                      <a:pt x="19" y="114"/>
                    </a:lnTo>
                    <a:lnTo>
                      <a:pt x="12" y="107"/>
                    </a:lnTo>
                    <a:lnTo>
                      <a:pt x="5" y="95"/>
                    </a:lnTo>
                    <a:lnTo>
                      <a:pt x="2" y="79"/>
                    </a:lnTo>
                    <a:lnTo>
                      <a:pt x="0" y="59"/>
                    </a:lnTo>
                    <a:lnTo>
                      <a:pt x="2" y="40"/>
                    </a:lnTo>
                    <a:lnTo>
                      <a:pt x="4" y="26"/>
                    </a:lnTo>
                    <a:lnTo>
                      <a:pt x="9" y="14"/>
                    </a:lnTo>
                    <a:lnTo>
                      <a:pt x="17" y="7"/>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4" name="Line 4286"/>
              <p:cNvSpPr>
                <a:spLocks noChangeShapeType="1"/>
              </p:cNvSpPr>
              <p:nvPr/>
            </p:nvSpPr>
            <p:spPr bwMode="auto">
              <a:xfrm>
                <a:off x="4048" y="236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5" name="Line 4287"/>
              <p:cNvSpPr>
                <a:spLocks noChangeShapeType="1"/>
              </p:cNvSpPr>
              <p:nvPr/>
            </p:nvSpPr>
            <p:spPr bwMode="auto">
              <a:xfrm flipH="1">
                <a:off x="5546" y="236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6" name="Freeform 4288"/>
              <p:cNvSpPr>
                <a:spLocks/>
              </p:cNvSpPr>
              <p:nvPr/>
            </p:nvSpPr>
            <p:spPr bwMode="auto">
              <a:xfrm>
                <a:off x="3906" y="2335"/>
                <a:ext cx="38" cy="59"/>
              </a:xfrm>
              <a:custGeom>
                <a:avLst/>
                <a:gdLst>
                  <a:gd name="T0" fmla="*/ 41 w 76"/>
                  <a:gd name="T1" fmla="*/ 0 h 119"/>
                  <a:gd name="T2" fmla="*/ 52 w 76"/>
                  <a:gd name="T3" fmla="*/ 5 h 119"/>
                  <a:gd name="T4" fmla="*/ 61 w 76"/>
                  <a:gd name="T5" fmla="*/ 12 h 119"/>
                  <a:gd name="T6" fmla="*/ 67 w 76"/>
                  <a:gd name="T7" fmla="*/ 20 h 119"/>
                  <a:gd name="T8" fmla="*/ 69 w 76"/>
                  <a:gd name="T9" fmla="*/ 29 h 119"/>
                  <a:gd name="T10" fmla="*/ 67 w 76"/>
                  <a:gd name="T11" fmla="*/ 39 h 119"/>
                  <a:gd name="T12" fmla="*/ 61 w 76"/>
                  <a:gd name="T13" fmla="*/ 47 h 119"/>
                  <a:gd name="T14" fmla="*/ 52 w 76"/>
                  <a:gd name="T15" fmla="*/ 53 h 119"/>
                  <a:gd name="T16" fmla="*/ 64 w 76"/>
                  <a:gd name="T17" fmla="*/ 58 h 119"/>
                  <a:gd name="T18" fmla="*/ 75 w 76"/>
                  <a:gd name="T19" fmla="*/ 72 h 119"/>
                  <a:gd name="T20" fmla="*/ 72 w 76"/>
                  <a:gd name="T21" fmla="*/ 96 h 119"/>
                  <a:gd name="T22" fmla="*/ 52 w 76"/>
                  <a:gd name="T23" fmla="*/ 116 h 119"/>
                  <a:gd name="T24" fmla="*/ 22 w 76"/>
                  <a:gd name="T25" fmla="*/ 116 h 119"/>
                  <a:gd name="T26" fmla="*/ 3 w 76"/>
                  <a:gd name="T27" fmla="*/ 100 h 119"/>
                  <a:gd name="T28" fmla="*/ 14 w 76"/>
                  <a:gd name="T29" fmla="*/ 85 h 119"/>
                  <a:gd name="T30" fmla="*/ 19 w 76"/>
                  <a:gd name="T31" fmla="*/ 97 h 119"/>
                  <a:gd name="T32" fmla="*/ 27 w 76"/>
                  <a:gd name="T33" fmla="*/ 103 h 119"/>
                  <a:gd name="T34" fmla="*/ 37 w 76"/>
                  <a:gd name="T35" fmla="*/ 105 h 119"/>
                  <a:gd name="T36" fmla="*/ 47 w 76"/>
                  <a:gd name="T37" fmla="*/ 104 h 119"/>
                  <a:gd name="T38" fmla="*/ 54 w 76"/>
                  <a:gd name="T39" fmla="*/ 99 h 119"/>
                  <a:gd name="T40" fmla="*/ 60 w 76"/>
                  <a:gd name="T41" fmla="*/ 89 h 119"/>
                  <a:gd name="T42" fmla="*/ 60 w 76"/>
                  <a:gd name="T43" fmla="*/ 76 h 119"/>
                  <a:gd name="T44" fmla="*/ 54 w 76"/>
                  <a:gd name="T45" fmla="*/ 66 h 119"/>
                  <a:gd name="T46" fmla="*/ 44 w 76"/>
                  <a:gd name="T47" fmla="*/ 61 h 119"/>
                  <a:gd name="T48" fmla="*/ 33 w 76"/>
                  <a:gd name="T49" fmla="*/ 61 h 119"/>
                  <a:gd name="T50" fmla="*/ 30 w 76"/>
                  <a:gd name="T51" fmla="*/ 48 h 119"/>
                  <a:gd name="T52" fmla="*/ 38 w 76"/>
                  <a:gd name="T53" fmla="*/ 47 h 119"/>
                  <a:gd name="T54" fmla="*/ 47 w 76"/>
                  <a:gd name="T55" fmla="*/ 44 h 119"/>
                  <a:gd name="T56" fmla="*/ 52 w 76"/>
                  <a:gd name="T57" fmla="*/ 38 h 119"/>
                  <a:gd name="T58" fmla="*/ 53 w 76"/>
                  <a:gd name="T59" fmla="*/ 30 h 119"/>
                  <a:gd name="T60" fmla="*/ 51 w 76"/>
                  <a:gd name="T61" fmla="*/ 22 h 119"/>
                  <a:gd name="T62" fmla="*/ 46 w 76"/>
                  <a:gd name="T63" fmla="*/ 16 h 119"/>
                  <a:gd name="T64" fmla="*/ 35 w 76"/>
                  <a:gd name="T65" fmla="*/ 14 h 119"/>
                  <a:gd name="T66" fmla="*/ 27 w 76"/>
                  <a:gd name="T67" fmla="*/ 16 h 119"/>
                  <a:gd name="T68" fmla="*/ 20 w 76"/>
                  <a:gd name="T69" fmla="*/ 23 h 119"/>
                  <a:gd name="T70" fmla="*/ 16 w 76"/>
                  <a:gd name="T71" fmla="*/ 33 h 119"/>
                  <a:gd name="T72" fmla="*/ 5 w 76"/>
                  <a:gd name="T73" fmla="*/ 18 h 119"/>
                  <a:gd name="T74" fmla="*/ 23 w 76"/>
                  <a:gd name="T75"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9">
                    <a:moveTo>
                      <a:pt x="35" y="0"/>
                    </a:moveTo>
                    <a:lnTo>
                      <a:pt x="41" y="0"/>
                    </a:lnTo>
                    <a:lnTo>
                      <a:pt x="48" y="3"/>
                    </a:lnTo>
                    <a:lnTo>
                      <a:pt x="52" y="5"/>
                    </a:lnTo>
                    <a:lnTo>
                      <a:pt x="58" y="7"/>
                    </a:lnTo>
                    <a:lnTo>
                      <a:pt x="61" y="12"/>
                    </a:lnTo>
                    <a:lnTo>
                      <a:pt x="64" y="15"/>
                    </a:lnTo>
                    <a:lnTo>
                      <a:pt x="67" y="20"/>
                    </a:lnTo>
                    <a:lnTo>
                      <a:pt x="68" y="25"/>
                    </a:lnTo>
                    <a:lnTo>
                      <a:pt x="69" y="29"/>
                    </a:lnTo>
                    <a:lnTo>
                      <a:pt x="68" y="35"/>
                    </a:lnTo>
                    <a:lnTo>
                      <a:pt x="67" y="39"/>
                    </a:lnTo>
                    <a:lnTo>
                      <a:pt x="64" y="43"/>
                    </a:lnTo>
                    <a:lnTo>
                      <a:pt x="61" y="47"/>
                    </a:lnTo>
                    <a:lnTo>
                      <a:pt x="58" y="51"/>
                    </a:lnTo>
                    <a:lnTo>
                      <a:pt x="52" y="53"/>
                    </a:lnTo>
                    <a:lnTo>
                      <a:pt x="59" y="55"/>
                    </a:lnTo>
                    <a:lnTo>
                      <a:pt x="64" y="58"/>
                    </a:lnTo>
                    <a:lnTo>
                      <a:pt x="69" y="63"/>
                    </a:lnTo>
                    <a:lnTo>
                      <a:pt x="75" y="72"/>
                    </a:lnTo>
                    <a:lnTo>
                      <a:pt x="76" y="82"/>
                    </a:lnTo>
                    <a:lnTo>
                      <a:pt x="72" y="96"/>
                    </a:lnTo>
                    <a:lnTo>
                      <a:pt x="64" y="109"/>
                    </a:lnTo>
                    <a:lnTo>
                      <a:pt x="52" y="116"/>
                    </a:lnTo>
                    <a:lnTo>
                      <a:pt x="37" y="119"/>
                    </a:lnTo>
                    <a:lnTo>
                      <a:pt x="22" y="116"/>
                    </a:lnTo>
                    <a:lnTo>
                      <a:pt x="11" y="110"/>
                    </a:lnTo>
                    <a:lnTo>
                      <a:pt x="3" y="100"/>
                    </a:lnTo>
                    <a:lnTo>
                      <a:pt x="0" y="87"/>
                    </a:lnTo>
                    <a:lnTo>
                      <a:pt x="14" y="85"/>
                    </a:lnTo>
                    <a:lnTo>
                      <a:pt x="16" y="92"/>
                    </a:lnTo>
                    <a:lnTo>
                      <a:pt x="19" y="97"/>
                    </a:lnTo>
                    <a:lnTo>
                      <a:pt x="22" y="101"/>
                    </a:lnTo>
                    <a:lnTo>
                      <a:pt x="27" y="103"/>
                    </a:lnTo>
                    <a:lnTo>
                      <a:pt x="31" y="105"/>
                    </a:lnTo>
                    <a:lnTo>
                      <a:pt x="37" y="105"/>
                    </a:lnTo>
                    <a:lnTo>
                      <a:pt x="42" y="105"/>
                    </a:lnTo>
                    <a:lnTo>
                      <a:pt x="47" y="104"/>
                    </a:lnTo>
                    <a:lnTo>
                      <a:pt x="50" y="102"/>
                    </a:lnTo>
                    <a:lnTo>
                      <a:pt x="54" y="99"/>
                    </a:lnTo>
                    <a:lnTo>
                      <a:pt x="58" y="94"/>
                    </a:lnTo>
                    <a:lnTo>
                      <a:pt x="60" y="89"/>
                    </a:lnTo>
                    <a:lnTo>
                      <a:pt x="60" y="82"/>
                    </a:lnTo>
                    <a:lnTo>
                      <a:pt x="60" y="76"/>
                    </a:lnTo>
                    <a:lnTo>
                      <a:pt x="58" y="71"/>
                    </a:lnTo>
                    <a:lnTo>
                      <a:pt x="54" y="66"/>
                    </a:lnTo>
                    <a:lnTo>
                      <a:pt x="50" y="63"/>
                    </a:lnTo>
                    <a:lnTo>
                      <a:pt x="44" y="61"/>
                    </a:lnTo>
                    <a:lnTo>
                      <a:pt x="38" y="60"/>
                    </a:lnTo>
                    <a:lnTo>
                      <a:pt x="33" y="61"/>
                    </a:lnTo>
                    <a:lnTo>
                      <a:pt x="28" y="62"/>
                    </a:lnTo>
                    <a:lnTo>
                      <a:pt x="30" y="48"/>
                    </a:lnTo>
                    <a:lnTo>
                      <a:pt x="32" y="48"/>
                    </a:lnTo>
                    <a:lnTo>
                      <a:pt x="38" y="47"/>
                    </a:lnTo>
                    <a:lnTo>
                      <a:pt x="42" y="46"/>
                    </a:lnTo>
                    <a:lnTo>
                      <a:pt x="47" y="44"/>
                    </a:lnTo>
                    <a:lnTo>
                      <a:pt x="50" y="42"/>
                    </a:lnTo>
                    <a:lnTo>
                      <a:pt x="52" y="38"/>
                    </a:lnTo>
                    <a:lnTo>
                      <a:pt x="53" y="35"/>
                    </a:lnTo>
                    <a:lnTo>
                      <a:pt x="53" y="30"/>
                    </a:lnTo>
                    <a:lnTo>
                      <a:pt x="53" y="26"/>
                    </a:lnTo>
                    <a:lnTo>
                      <a:pt x="51" y="22"/>
                    </a:lnTo>
                    <a:lnTo>
                      <a:pt x="49" y="18"/>
                    </a:lnTo>
                    <a:lnTo>
                      <a:pt x="46" y="16"/>
                    </a:lnTo>
                    <a:lnTo>
                      <a:pt x="41" y="15"/>
                    </a:lnTo>
                    <a:lnTo>
                      <a:pt x="35" y="14"/>
                    </a:lnTo>
                    <a:lnTo>
                      <a:pt x="31" y="15"/>
                    </a:lnTo>
                    <a:lnTo>
                      <a:pt x="27" y="16"/>
                    </a:lnTo>
                    <a:lnTo>
                      <a:pt x="23" y="18"/>
                    </a:lnTo>
                    <a:lnTo>
                      <a:pt x="20" y="23"/>
                    </a:lnTo>
                    <a:lnTo>
                      <a:pt x="18" y="27"/>
                    </a:lnTo>
                    <a:lnTo>
                      <a:pt x="16" y="33"/>
                    </a:lnTo>
                    <a:lnTo>
                      <a:pt x="1" y="30"/>
                    </a:lnTo>
                    <a:lnTo>
                      <a:pt x="5" y="18"/>
                    </a:lnTo>
                    <a:lnTo>
                      <a:pt x="13" y="8"/>
                    </a:lnTo>
                    <a:lnTo>
                      <a:pt x="23" y="3"/>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7" name="Freeform 4289"/>
              <p:cNvSpPr>
                <a:spLocks/>
              </p:cNvSpPr>
              <p:nvPr/>
            </p:nvSpPr>
            <p:spPr bwMode="auto">
              <a:xfrm>
                <a:off x="3950" y="2335"/>
                <a:ext cx="38" cy="58"/>
              </a:xfrm>
              <a:custGeom>
                <a:avLst/>
                <a:gdLst>
                  <a:gd name="T0" fmla="*/ 38 w 76"/>
                  <a:gd name="T1" fmla="*/ 0 h 118"/>
                  <a:gd name="T2" fmla="*/ 54 w 76"/>
                  <a:gd name="T3" fmla="*/ 3 h 118"/>
                  <a:gd name="T4" fmla="*/ 65 w 76"/>
                  <a:gd name="T5" fmla="*/ 9 h 118"/>
                  <a:gd name="T6" fmla="*/ 71 w 76"/>
                  <a:gd name="T7" fmla="*/ 20 h 118"/>
                  <a:gd name="T8" fmla="*/ 74 w 76"/>
                  <a:gd name="T9" fmla="*/ 33 h 118"/>
                  <a:gd name="T10" fmla="*/ 74 w 76"/>
                  <a:gd name="T11" fmla="*/ 39 h 118"/>
                  <a:gd name="T12" fmla="*/ 71 w 76"/>
                  <a:gd name="T13" fmla="*/ 46 h 118"/>
                  <a:gd name="T14" fmla="*/ 68 w 76"/>
                  <a:gd name="T15" fmla="*/ 53 h 118"/>
                  <a:gd name="T16" fmla="*/ 62 w 76"/>
                  <a:gd name="T17" fmla="*/ 61 h 118"/>
                  <a:gd name="T18" fmla="*/ 55 w 76"/>
                  <a:gd name="T19" fmla="*/ 70 h 118"/>
                  <a:gd name="T20" fmla="*/ 42 w 76"/>
                  <a:gd name="T21" fmla="*/ 81 h 118"/>
                  <a:gd name="T22" fmla="*/ 36 w 76"/>
                  <a:gd name="T23" fmla="*/ 85 h 118"/>
                  <a:gd name="T24" fmla="*/ 31 w 76"/>
                  <a:gd name="T25" fmla="*/ 90 h 118"/>
                  <a:gd name="T26" fmla="*/ 28 w 76"/>
                  <a:gd name="T27" fmla="*/ 92 h 118"/>
                  <a:gd name="T28" fmla="*/ 26 w 76"/>
                  <a:gd name="T29" fmla="*/ 94 h 118"/>
                  <a:gd name="T30" fmla="*/ 22 w 76"/>
                  <a:gd name="T31" fmla="*/ 99 h 118"/>
                  <a:gd name="T32" fmla="*/ 19 w 76"/>
                  <a:gd name="T33" fmla="*/ 102 h 118"/>
                  <a:gd name="T34" fmla="*/ 76 w 76"/>
                  <a:gd name="T35" fmla="*/ 102 h 118"/>
                  <a:gd name="T36" fmla="*/ 76 w 76"/>
                  <a:gd name="T37" fmla="*/ 118 h 118"/>
                  <a:gd name="T38" fmla="*/ 0 w 76"/>
                  <a:gd name="T39" fmla="*/ 118 h 118"/>
                  <a:gd name="T40" fmla="*/ 0 w 76"/>
                  <a:gd name="T41" fmla="*/ 112 h 118"/>
                  <a:gd name="T42" fmla="*/ 1 w 76"/>
                  <a:gd name="T43" fmla="*/ 107 h 118"/>
                  <a:gd name="T44" fmla="*/ 4 w 76"/>
                  <a:gd name="T45" fmla="*/ 99 h 118"/>
                  <a:gd name="T46" fmla="*/ 10 w 76"/>
                  <a:gd name="T47" fmla="*/ 91 h 118"/>
                  <a:gd name="T48" fmla="*/ 17 w 76"/>
                  <a:gd name="T49" fmla="*/ 83 h 118"/>
                  <a:gd name="T50" fmla="*/ 28 w 76"/>
                  <a:gd name="T51" fmla="*/ 74 h 118"/>
                  <a:gd name="T52" fmla="*/ 39 w 76"/>
                  <a:gd name="T53" fmla="*/ 64 h 118"/>
                  <a:gd name="T54" fmla="*/ 47 w 76"/>
                  <a:gd name="T55" fmla="*/ 56 h 118"/>
                  <a:gd name="T56" fmla="*/ 52 w 76"/>
                  <a:gd name="T57" fmla="*/ 49 h 118"/>
                  <a:gd name="T58" fmla="*/ 56 w 76"/>
                  <a:gd name="T59" fmla="*/ 44 h 118"/>
                  <a:gd name="T60" fmla="*/ 58 w 76"/>
                  <a:gd name="T61" fmla="*/ 38 h 118"/>
                  <a:gd name="T62" fmla="*/ 59 w 76"/>
                  <a:gd name="T63" fmla="*/ 33 h 118"/>
                  <a:gd name="T64" fmla="*/ 58 w 76"/>
                  <a:gd name="T65" fmla="*/ 28 h 118"/>
                  <a:gd name="T66" fmla="*/ 56 w 76"/>
                  <a:gd name="T67" fmla="*/ 24 h 118"/>
                  <a:gd name="T68" fmla="*/ 54 w 76"/>
                  <a:gd name="T69" fmla="*/ 19 h 118"/>
                  <a:gd name="T70" fmla="*/ 49 w 76"/>
                  <a:gd name="T71" fmla="*/ 16 h 118"/>
                  <a:gd name="T72" fmla="*/ 43 w 76"/>
                  <a:gd name="T73" fmla="*/ 15 h 118"/>
                  <a:gd name="T74" fmla="*/ 38 w 76"/>
                  <a:gd name="T75" fmla="*/ 14 h 118"/>
                  <a:gd name="T76" fmla="*/ 32 w 76"/>
                  <a:gd name="T77" fmla="*/ 15 h 118"/>
                  <a:gd name="T78" fmla="*/ 27 w 76"/>
                  <a:gd name="T79" fmla="*/ 16 h 118"/>
                  <a:gd name="T80" fmla="*/ 22 w 76"/>
                  <a:gd name="T81" fmla="*/ 19 h 118"/>
                  <a:gd name="T82" fmla="*/ 19 w 76"/>
                  <a:gd name="T83" fmla="*/ 24 h 118"/>
                  <a:gd name="T84" fmla="*/ 17 w 76"/>
                  <a:gd name="T85" fmla="*/ 28 h 118"/>
                  <a:gd name="T86" fmla="*/ 17 w 76"/>
                  <a:gd name="T87" fmla="*/ 34 h 118"/>
                  <a:gd name="T88" fmla="*/ 1 w 76"/>
                  <a:gd name="T89" fmla="*/ 33 h 118"/>
                  <a:gd name="T90" fmla="*/ 4 w 76"/>
                  <a:gd name="T91" fmla="*/ 18 h 118"/>
                  <a:gd name="T92" fmla="*/ 12 w 76"/>
                  <a:gd name="T93" fmla="*/ 8 h 118"/>
                  <a:gd name="T94" fmla="*/ 23 w 76"/>
                  <a:gd name="T95" fmla="*/ 3 h 118"/>
                  <a:gd name="T96" fmla="*/ 38 w 76"/>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118">
                    <a:moveTo>
                      <a:pt x="38" y="0"/>
                    </a:moveTo>
                    <a:lnTo>
                      <a:pt x="54" y="3"/>
                    </a:lnTo>
                    <a:lnTo>
                      <a:pt x="65" y="9"/>
                    </a:lnTo>
                    <a:lnTo>
                      <a:pt x="71" y="20"/>
                    </a:lnTo>
                    <a:lnTo>
                      <a:pt x="74" y="33"/>
                    </a:lnTo>
                    <a:lnTo>
                      <a:pt x="74" y="39"/>
                    </a:lnTo>
                    <a:lnTo>
                      <a:pt x="71" y="46"/>
                    </a:lnTo>
                    <a:lnTo>
                      <a:pt x="68" y="53"/>
                    </a:lnTo>
                    <a:lnTo>
                      <a:pt x="62" y="61"/>
                    </a:lnTo>
                    <a:lnTo>
                      <a:pt x="55" y="70"/>
                    </a:lnTo>
                    <a:lnTo>
                      <a:pt x="42" y="81"/>
                    </a:lnTo>
                    <a:lnTo>
                      <a:pt x="36" y="85"/>
                    </a:lnTo>
                    <a:lnTo>
                      <a:pt x="31" y="90"/>
                    </a:lnTo>
                    <a:lnTo>
                      <a:pt x="28" y="92"/>
                    </a:lnTo>
                    <a:lnTo>
                      <a:pt x="26" y="94"/>
                    </a:lnTo>
                    <a:lnTo>
                      <a:pt x="22" y="99"/>
                    </a:lnTo>
                    <a:lnTo>
                      <a:pt x="19" y="102"/>
                    </a:lnTo>
                    <a:lnTo>
                      <a:pt x="76" y="102"/>
                    </a:lnTo>
                    <a:lnTo>
                      <a:pt x="76" y="118"/>
                    </a:lnTo>
                    <a:lnTo>
                      <a:pt x="0" y="118"/>
                    </a:lnTo>
                    <a:lnTo>
                      <a:pt x="0" y="112"/>
                    </a:lnTo>
                    <a:lnTo>
                      <a:pt x="1" y="107"/>
                    </a:lnTo>
                    <a:lnTo>
                      <a:pt x="4" y="99"/>
                    </a:lnTo>
                    <a:lnTo>
                      <a:pt x="10" y="91"/>
                    </a:lnTo>
                    <a:lnTo>
                      <a:pt x="17" y="83"/>
                    </a:lnTo>
                    <a:lnTo>
                      <a:pt x="28" y="74"/>
                    </a:lnTo>
                    <a:lnTo>
                      <a:pt x="39" y="64"/>
                    </a:lnTo>
                    <a:lnTo>
                      <a:pt x="47" y="56"/>
                    </a:lnTo>
                    <a:lnTo>
                      <a:pt x="52" y="49"/>
                    </a:lnTo>
                    <a:lnTo>
                      <a:pt x="56" y="44"/>
                    </a:lnTo>
                    <a:lnTo>
                      <a:pt x="58" y="38"/>
                    </a:lnTo>
                    <a:lnTo>
                      <a:pt x="59" y="33"/>
                    </a:lnTo>
                    <a:lnTo>
                      <a:pt x="58" y="28"/>
                    </a:lnTo>
                    <a:lnTo>
                      <a:pt x="56" y="24"/>
                    </a:lnTo>
                    <a:lnTo>
                      <a:pt x="54" y="19"/>
                    </a:lnTo>
                    <a:lnTo>
                      <a:pt x="49" y="16"/>
                    </a:lnTo>
                    <a:lnTo>
                      <a:pt x="43" y="15"/>
                    </a:lnTo>
                    <a:lnTo>
                      <a:pt x="38" y="14"/>
                    </a:lnTo>
                    <a:lnTo>
                      <a:pt x="32" y="15"/>
                    </a:lnTo>
                    <a:lnTo>
                      <a:pt x="27" y="16"/>
                    </a:lnTo>
                    <a:lnTo>
                      <a:pt x="22" y="19"/>
                    </a:lnTo>
                    <a:lnTo>
                      <a:pt x="19" y="24"/>
                    </a:lnTo>
                    <a:lnTo>
                      <a:pt x="17" y="28"/>
                    </a:lnTo>
                    <a:lnTo>
                      <a:pt x="17" y="34"/>
                    </a:lnTo>
                    <a:lnTo>
                      <a:pt x="1" y="33"/>
                    </a:lnTo>
                    <a:lnTo>
                      <a:pt x="4" y="18"/>
                    </a:lnTo>
                    <a:lnTo>
                      <a:pt x="12" y="8"/>
                    </a:lnTo>
                    <a:lnTo>
                      <a:pt x="23" y="3"/>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8" name="Freeform 4290"/>
              <p:cNvSpPr>
                <a:spLocks noEditPoints="1"/>
              </p:cNvSpPr>
              <p:nvPr/>
            </p:nvSpPr>
            <p:spPr bwMode="auto">
              <a:xfrm>
                <a:off x="3996" y="2335"/>
                <a:ext cx="38" cy="59"/>
              </a:xfrm>
              <a:custGeom>
                <a:avLst/>
                <a:gdLst>
                  <a:gd name="T0" fmla="*/ 38 w 76"/>
                  <a:gd name="T1" fmla="*/ 14 h 119"/>
                  <a:gd name="T2" fmla="*/ 34 w 76"/>
                  <a:gd name="T3" fmla="*/ 15 h 119"/>
                  <a:gd name="T4" fmla="*/ 29 w 76"/>
                  <a:gd name="T5" fmla="*/ 16 h 119"/>
                  <a:gd name="T6" fmla="*/ 25 w 76"/>
                  <a:gd name="T7" fmla="*/ 18 h 119"/>
                  <a:gd name="T8" fmla="*/ 22 w 76"/>
                  <a:gd name="T9" fmla="*/ 22 h 119"/>
                  <a:gd name="T10" fmla="*/ 18 w 76"/>
                  <a:gd name="T11" fmla="*/ 30 h 119"/>
                  <a:gd name="T12" fmla="*/ 16 w 76"/>
                  <a:gd name="T13" fmla="*/ 43 h 119"/>
                  <a:gd name="T14" fmla="*/ 15 w 76"/>
                  <a:gd name="T15" fmla="*/ 60 h 119"/>
                  <a:gd name="T16" fmla="*/ 16 w 76"/>
                  <a:gd name="T17" fmla="*/ 76 h 119"/>
                  <a:gd name="T18" fmla="*/ 18 w 76"/>
                  <a:gd name="T19" fmla="*/ 89 h 119"/>
                  <a:gd name="T20" fmla="*/ 22 w 76"/>
                  <a:gd name="T21" fmla="*/ 96 h 119"/>
                  <a:gd name="T22" fmla="*/ 25 w 76"/>
                  <a:gd name="T23" fmla="*/ 101 h 119"/>
                  <a:gd name="T24" fmla="*/ 29 w 76"/>
                  <a:gd name="T25" fmla="*/ 103 h 119"/>
                  <a:gd name="T26" fmla="*/ 34 w 76"/>
                  <a:gd name="T27" fmla="*/ 105 h 119"/>
                  <a:gd name="T28" fmla="*/ 38 w 76"/>
                  <a:gd name="T29" fmla="*/ 105 h 119"/>
                  <a:gd name="T30" fmla="*/ 43 w 76"/>
                  <a:gd name="T31" fmla="*/ 105 h 119"/>
                  <a:gd name="T32" fmla="*/ 47 w 76"/>
                  <a:gd name="T33" fmla="*/ 103 h 119"/>
                  <a:gd name="T34" fmla="*/ 51 w 76"/>
                  <a:gd name="T35" fmla="*/ 101 h 119"/>
                  <a:gd name="T36" fmla="*/ 54 w 76"/>
                  <a:gd name="T37" fmla="*/ 96 h 119"/>
                  <a:gd name="T38" fmla="*/ 59 w 76"/>
                  <a:gd name="T39" fmla="*/ 89 h 119"/>
                  <a:gd name="T40" fmla="*/ 61 w 76"/>
                  <a:gd name="T41" fmla="*/ 76 h 119"/>
                  <a:gd name="T42" fmla="*/ 61 w 76"/>
                  <a:gd name="T43" fmla="*/ 60 h 119"/>
                  <a:gd name="T44" fmla="*/ 61 w 76"/>
                  <a:gd name="T45" fmla="*/ 44 h 119"/>
                  <a:gd name="T46" fmla="*/ 59 w 76"/>
                  <a:gd name="T47" fmla="*/ 32 h 119"/>
                  <a:gd name="T48" fmla="*/ 55 w 76"/>
                  <a:gd name="T49" fmla="*/ 23 h 119"/>
                  <a:gd name="T50" fmla="*/ 52 w 76"/>
                  <a:gd name="T51" fmla="*/ 19 h 119"/>
                  <a:gd name="T52" fmla="*/ 47 w 76"/>
                  <a:gd name="T53" fmla="*/ 16 h 119"/>
                  <a:gd name="T54" fmla="*/ 43 w 76"/>
                  <a:gd name="T55" fmla="*/ 15 h 119"/>
                  <a:gd name="T56" fmla="*/ 38 w 76"/>
                  <a:gd name="T57" fmla="*/ 14 h 119"/>
                  <a:gd name="T58" fmla="*/ 38 w 76"/>
                  <a:gd name="T59" fmla="*/ 0 h 119"/>
                  <a:gd name="T60" fmla="*/ 44 w 76"/>
                  <a:gd name="T61" fmla="*/ 0 h 119"/>
                  <a:gd name="T62" fmla="*/ 50 w 76"/>
                  <a:gd name="T63" fmla="*/ 3 h 119"/>
                  <a:gd name="T64" fmla="*/ 55 w 76"/>
                  <a:gd name="T65" fmla="*/ 4 h 119"/>
                  <a:gd name="T66" fmla="*/ 60 w 76"/>
                  <a:gd name="T67" fmla="*/ 7 h 119"/>
                  <a:gd name="T68" fmla="*/ 64 w 76"/>
                  <a:gd name="T69" fmla="*/ 10 h 119"/>
                  <a:gd name="T70" fmla="*/ 67 w 76"/>
                  <a:gd name="T71" fmla="*/ 15 h 119"/>
                  <a:gd name="T72" fmla="*/ 70 w 76"/>
                  <a:gd name="T73" fmla="*/ 20 h 119"/>
                  <a:gd name="T74" fmla="*/ 72 w 76"/>
                  <a:gd name="T75" fmla="*/ 26 h 119"/>
                  <a:gd name="T76" fmla="*/ 74 w 76"/>
                  <a:gd name="T77" fmla="*/ 33 h 119"/>
                  <a:gd name="T78" fmla="*/ 75 w 76"/>
                  <a:gd name="T79" fmla="*/ 44 h 119"/>
                  <a:gd name="T80" fmla="*/ 76 w 76"/>
                  <a:gd name="T81" fmla="*/ 60 h 119"/>
                  <a:gd name="T82" fmla="*/ 75 w 76"/>
                  <a:gd name="T83" fmla="*/ 78 h 119"/>
                  <a:gd name="T84" fmla="*/ 72 w 76"/>
                  <a:gd name="T85" fmla="*/ 93 h 119"/>
                  <a:gd name="T86" fmla="*/ 66 w 76"/>
                  <a:gd name="T87" fmla="*/ 104 h 119"/>
                  <a:gd name="T88" fmla="*/ 60 w 76"/>
                  <a:gd name="T89" fmla="*/ 113 h 119"/>
                  <a:gd name="T90" fmla="*/ 50 w 76"/>
                  <a:gd name="T91" fmla="*/ 118 h 119"/>
                  <a:gd name="T92" fmla="*/ 38 w 76"/>
                  <a:gd name="T93" fmla="*/ 119 h 119"/>
                  <a:gd name="T94" fmla="*/ 27 w 76"/>
                  <a:gd name="T95" fmla="*/ 118 h 119"/>
                  <a:gd name="T96" fmla="*/ 19 w 76"/>
                  <a:gd name="T97" fmla="*/ 114 h 119"/>
                  <a:gd name="T98" fmla="*/ 12 w 76"/>
                  <a:gd name="T99" fmla="*/ 107 h 119"/>
                  <a:gd name="T100" fmla="*/ 5 w 76"/>
                  <a:gd name="T101" fmla="*/ 95 h 119"/>
                  <a:gd name="T102" fmla="*/ 2 w 76"/>
                  <a:gd name="T103" fmla="*/ 80 h 119"/>
                  <a:gd name="T104" fmla="*/ 0 w 76"/>
                  <a:gd name="T105" fmla="*/ 60 h 119"/>
                  <a:gd name="T106" fmla="*/ 2 w 76"/>
                  <a:gd name="T107" fmla="*/ 41 h 119"/>
                  <a:gd name="T108" fmla="*/ 4 w 76"/>
                  <a:gd name="T109" fmla="*/ 26 h 119"/>
                  <a:gd name="T110" fmla="*/ 9 w 76"/>
                  <a:gd name="T111" fmla="*/ 15 h 119"/>
                  <a:gd name="T112" fmla="*/ 17 w 76"/>
                  <a:gd name="T113" fmla="*/ 7 h 119"/>
                  <a:gd name="T114" fmla="*/ 26 w 76"/>
                  <a:gd name="T115" fmla="*/ 1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5"/>
                    </a:lnTo>
                    <a:lnTo>
                      <a:pt x="29" y="16"/>
                    </a:lnTo>
                    <a:lnTo>
                      <a:pt x="25" y="18"/>
                    </a:lnTo>
                    <a:lnTo>
                      <a:pt x="22" y="22"/>
                    </a:lnTo>
                    <a:lnTo>
                      <a:pt x="18" y="30"/>
                    </a:lnTo>
                    <a:lnTo>
                      <a:pt x="16" y="43"/>
                    </a:lnTo>
                    <a:lnTo>
                      <a:pt x="15" y="60"/>
                    </a:lnTo>
                    <a:lnTo>
                      <a:pt x="16" y="76"/>
                    </a:lnTo>
                    <a:lnTo>
                      <a:pt x="18" y="89"/>
                    </a:lnTo>
                    <a:lnTo>
                      <a:pt x="22" y="96"/>
                    </a:lnTo>
                    <a:lnTo>
                      <a:pt x="25" y="101"/>
                    </a:lnTo>
                    <a:lnTo>
                      <a:pt x="29" y="103"/>
                    </a:lnTo>
                    <a:lnTo>
                      <a:pt x="34" y="105"/>
                    </a:lnTo>
                    <a:lnTo>
                      <a:pt x="38" y="105"/>
                    </a:lnTo>
                    <a:lnTo>
                      <a:pt x="43" y="105"/>
                    </a:lnTo>
                    <a:lnTo>
                      <a:pt x="47" y="103"/>
                    </a:lnTo>
                    <a:lnTo>
                      <a:pt x="51" y="101"/>
                    </a:lnTo>
                    <a:lnTo>
                      <a:pt x="54" y="96"/>
                    </a:lnTo>
                    <a:lnTo>
                      <a:pt x="59" y="89"/>
                    </a:lnTo>
                    <a:lnTo>
                      <a:pt x="61" y="76"/>
                    </a:lnTo>
                    <a:lnTo>
                      <a:pt x="61" y="60"/>
                    </a:lnTo>
                    <a:lnTo>
                      <a:pt x="61" y="44"/>
                    </a:lnTo>
                    <a:lnTo>
                      <a:pt x="59" y="32"/>
                    </a:lnTo>
                    <a:lnTo>
                      <a:pt x="55" y="23"/>
                    </a:lnTo>
                    <a:lnTo>
                      <a:pt x="52" y="19"/>
                    </a:lnTo>
                    <a:lnTo>
                      <a:pt x="47" y="16"/>
                    </a:lnTo>
                    <a:lnTo>
                      <a:pt x="43" y="15"/>
                    </a:lnTo>
                    <a:lnTo>
                      <a:pt x="38" y="14"/>
                    </a:lnTo>
                    <a:close/>
                    <a:moveTo>
                      <a:pt x="38" y="0"/>
                    </a:moveTo>
                    <a:lnTo>
                      <a:pt x="44" y="0"/>
                    </a:lnTo>
                    <a:lnTo>
                      <a:pt x="50" y="3"/>
                    </a:lnTo>
                    <a:lnTo>
                      <a:pt x="55" y="4"/>
                    </a:lnTo>
                    <a:lnTo>
                      <a:pt x="60" y="7"/>
                    </a:lnTo>
                    <a:lnTo>
                      <a:pt x="64" y="10"/>
                    </a:lnTo>
                    <a:lnTo>
                      <a:pt x="67" y="15"/>
                    </a:lnTo>
                    <a:lnTo>
                      <a:pt x="70" y="20"/>
                    </a:lnTo>
                    <a:lnTo>
                      <a:pt x="72" y="26"/>
                    </a:lnTo>
                    <a:lnTo>
                      <a:pt x="74" y="33"/>
                    </a:lnTo>
                    <a:lnTo>
                      <a:pt x="75" y="44"/>
                    </a:lnTo>
                    <a:lnTo>
                      <a:pt x="76" y="60"/>
                    </a:lnTo>
                    <a:lnTo>
                      <a:pt x="75" y="78"/>
                    </a:lnTo>
                    <a:lnTo>
                      <a:pt x="72" y="93"/>
                    </a:lnTo>
                    <a:lnTo>
                      <a:pt x="66" y="104"/>
                    </a:lnTo>
                    <a:lnTo>
                      <a:pt x="60" y="113"/>
                    </a:lnTo>
                    <a:lnTo>
                      <a:pt x="50" y="118"/>
                    </a:lnTo>
                    <a:lnTo>
                      <a:pt x="38" y="119"/>
                    </a:lnTo>
                    <a:lnTo>
                      <a:pt x="27" y="118"/>
                    </a:lnTo>
                    <a:lnTo>
                      <a:pt x="19" y="114"/>
                    </a:lnTo>
                    <a:lnTo>
                      <a:pt x="12" y="107"/>
                    </a:lnTo>
                    <a:lnTo>
                      <a:pt x="5" y="95"/>
                    </a:lnTo>
                    <a:lnTo>
                      <a:pt x="2" y="80"/>
                    </a:lnTo>
                    <a:lnTo>
                      <a:pt x="0" y="60"/>
                    </a:lnTo>
                    <a:lnTo>
                      <a:pt x="2" y="41"/>
                    </a:lnTo>
                    <a:lnTo>
                      <a:pt x="4" y="26"/>
                    </a:lnTo>
                    <a:lnTo>
                      <a:pt x="9" y="15"/>
                    </a:lnTo>
                    <a:lnTo>
                      <a:pt x="17" y="7"/>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9" name="Line 4291"/>
              <p:cNvSpPr>
                <a:spLocks noChangeShapeType="1"/>
              </p:cNvSpPr>
              <p:nvPr/>
            </p:nvSpPr>
            <p:spPr bwMode="auto">
              <a:xfrm>
                <a:off x="4048" y="3539"/>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0" name="Line 4292"/>
              <p:cNvSpPr>
                <a:spLocks noChangeShapeType="1"/>
              </p:cNvSpPr>
              <p:nvPr/>
            </p:nvSpPr>
            <p:spPr bwMode="auto">
              <a:xfrm>
                <a:off x="4048" y="2363"/>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1" name="Line 4293"/>
              <p:cNvSpPr>
                <a:spLocks noChangeShapeType="1"/>
              </p:cNvSpPr>
              <p:nvPr/>
            </p:nvSpPr>
            <p:spPr bwMode="auto">
              <a:xfrm flipV="1">
                <a:off x="4048"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2" name="Line 4294"/>
              <p:cNvSpPr>
                <a:spLocks noChangeShapeType="1"/>
              </p:cNvSpPr>
              <p:nvPr/>
            </p:nvSpPr>
            <p:spPr bwMode="auto">
              <a:xfrm flipV="1">
                <a:off x="5561"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3" name="Freeform 4295"/>
              <p:cNvSpPr>
                <a:spLocks/>
              </p:cNvSpPr>
              <p:nvPr/>
            </p:nvSpPr>
            <p:spPr bwMode="auto">
              <a:xfrm>
                <a:off x="4775" y="3275"/>
                <a:ext cx="786" cy="144"/>
              </a:xfrm>
              <a:custGeom>
                <a:avLst/>
                <a:gdLst>
                  <a:gd name="T0" fmla="*/ 555 w 1573"/>
                  <a:gd name="T1" fmla="*/ 41 h 286"/>
                  <a:gd name="T2" fmla="*/ 604 w 1573"/>
                  <a:gd name="T3" fmla="*/ 40 h 286"/>
                  <a:gd name="T4" fmla="*/ 646 w 1573"/>
                  <a:gd name="T5" fmla="*/ 65 h 286"/>
                  <a:gd name="T6" fmla="*/ 693 w 1573"/>
                  <a:gd name="T7" fmla="*/ 35 h 286"/>
                  <a:gd name="T8" fmla="*/ 741 w 1573"/>
                  <a:gd name="T9" fmla="*/ 31 h 286"/>
                  <a:gd name="T10" fmla="*/ 793 w 1573"/>
                  <a:gd name="T11" fmla="*/ 35 h 286"/>
                  <a:gd name="T12" fmla="*/ 862 w 1573"/>
                  <a:gd name="T13" fmla="*/ 174 h 286"/>
                  <a:gd name="T14" fmla="*/ 914 w 1573"/>
                  <a:gd name="T15" fmla="*/ 62 h 286"/>
                  <a:gd name="T16" fmla="*/ 981 w 1573"/>
                  <a:gd name="T17" fmla="*/ 191 h 286"/>
                  <a:gd name="T18" fmla="*/ 1016 w 1573"/>
                  <a:gd name="T19" fmla="*/ 102 h 286"/>
                  <a:gd name="T20" fmla="*/ 1058 w 1573"/>
                  <a:gd name="T21" fmla="*/ 112 h 286"/>
                  <a:gd name="T22" fmla="*/ 1117 w 1573"/>
                  <a:gd name="T23" fmla="*/ 273 h 286"/>
                  <a:gd name="T24" fmla="*/ 1167 w 1573"/>
                  <a:gd name="T25" fmla="*/ 148 h 286"/>
                  <a:gd name="T26" fmla="*/ 1219 w 1573"/>
                  <a:gd name="T27" fmla="*/ 73 h 286"/>
                  <a:gd name="T28" fmla="*/ 1282 w 1573"/>
                  <a:gd name="T29" fmla="*/ 110 h 286"/>
                  <a:gd name="T30" fmla="*/ 1331 w 1573"/>
                  <a:gd name="T31" fmla="*/ 109 h 286"/>
                  <a:gd name="T32" fmla="*/ 1395 w 1573"/>
                  <a:gd name="T33" fmla="*/ 120 h 286"/>
                  <a:gd name="T34" fmla="*/ 1497 w 1573"/>
                  <a:gd name="T35" fmla="*/ 218 h 286"/>
                  <a:gd name="T36" fmla="*/ 1555 w 1573"/>
                  <a:gd name="T37" fmla="*/ 177 h 286"/>
                  <a:gd name="T38" fmla="*/ 1527 w 1573"/>
                  <a:gd name="T39" fmla="*/ 193 h 286"/>
                  <a:gd name="T40" fmla="*/ 1471 w 1573"/>
                  <a:gd name="T41" fmla="*/ 118 h 286"/>
                  <a:gd name="T42" fmla="*/ 1381 w 1573"/>
                  <a:gd name="T43" fmla="*/ 145 h 286"/>
                  <a:gd name="T44" fmla="*/ 1319 w 1573"/>
                  <a:gd name="T45" fmla="*/ 148 h 286"/>
                  <a:gd name="T46" fmla="*/ 1269 w 1573"/>
                  <a:gd name="T47" fmla="*/ 132 h 286"/>
                  <a:gd name="T48" fmla="*/ 1209 w 1573"/>
                  <a:gd name="T49" fmla="*/ 112 h 286"/>
                  <a:gd name="T50" fmla="*/ 1170 w 1573"/>
                  <a:gd name="T51" fmla="*/ 161 h 286"/>
                  <a:gd name="T52" fmla="*/ 1102 w 1573"/>
                  <a:gd name="T53" fmla="*/ 284 h 286"/>
                  <a:gd name="T54" fmla="*/ 1041 w 1573"/>
                  <a:gd name="T55" fmla="*/ 208 h 286"/>
                  <a:gd name="T56" fmla="*/ 1011 w 1573"/>
                  <a:gd name="T57" fmla="*/ 130 h 286"/>
                  <a:gd name="T58" fmla="*/ 959 w 1573"/>
                  <a:gd name="T59" fmla="*/ 185 h 286"/>
                  <a:gd name="T60" fmla="*/ 903 w 1573"/>
                  <a:gd name="T61" fmla="*/ 167 h 286"/>
                  <a:gd name="T62" fmla="*/ 853 w 1573"/>
                  <a:gd name="T63" fmla="*/ 204 h 286"/>
                  <a:gd name="T64" fmla="*/ 798 w 1573"/>
                  <a:gd name="T65" fmla="*/ 155 h 286"/>
                  <a:gd name="T66" fmla="*/ 751 w 1573"/>
                  <a:gd name="T67" fmla="*/ 51 h 286"/>
                  <a:gd name="T68" fmla="*/ 703 w 1573"/>
                  <a:gd name="T69" fmla="*/ 59 h 286"/>
                  <a:gd name="T70" fmla="*/ 642 w 1573"/>
                  <a:gd name="T71" fmla="*/ 79 h 286"/>
                  <a:gd name="T72" fmla="*/ 594 w 1573"/>
                  <a:gd name="T73" fmla="*/ 110 h 286"/>
                  <a:gd name="T74" fmla="*/ 567 w 1573"/>
                  <a:gd name="T75" fmla="*/ 47 h 286"/>
                  <a:gd name="T76" fmla="*/ 513 w 1573"/>
                  <a:gd name="T77" fmla="*/ 43 h 286"/>
                  <a:gd name="T78" fmla="*/ 468 w 1573"/>
                  <a:gd name="T79" fmla="*/ 150 h 286"/>
                  <a:gd name="T80" fmla="*/ 411 w 1573"/>
                  <a:gd name="T81" fmla="*/ 199 h 286"/>
                  <a:gd name="T82" fmla="*/ 363 w 1573"/>
                  <a:gd name="T83" fmla="*/ 191 h 286"/>
                  <a:gd name="T84" fmla="*/ 309 w 1573"/>
                  <a:gd name="T85" fmla="*/ 136 h 286"/>
                  <a:gd name="T86" fmla="*/ 246 w 1573"/>
                  <a:gd name="T87" fmla="*/ 129 h 286"/>
                  <a:gd name="T88" fmla="*/ 198 w 1573"/>
                  <a:gd name="T89" fmla="*/ 146 h 286"/>
                  <a:gd name="T90" fmla="*/ 144 w 1573"/>
                  <a:gd name="T91" fmla="*/ 172 h 286"/>
                  <a:gd name="T92" fmla="*/ 99 w 1573"/>
                  <a:gd name="T93" fmla="*/ 114 h 286"/>
                  <a:gd name="T94" fmla="*/ 42 w 1573"/>
                  <a:gd name="T95" fmla="*/ 75 h 286"/>
                  <a:gd name="T96" fmla="*/ 16 w 1573"/>
                  <a:gd name="T97" fmla="*/ 30 h 286"/>
                  <a:gd name="T98" fmla="*/ 68 w 1573"/>
                  <a:gd name="T99" fmla="*/ 117 h 286"/>
                  <a:gd name="T100" fmla="*/ 123 w 1573"/>
                  <a:gd name="T101" fmla="*/ 75 h 286"/>
                  <a:gd name="T102" fmla="*/ 176 w 1573"/>
                  <a:gd name="T103" fmla="*/ 137 h 286"/>
                  <a:gd name="T104" fmla="*/ 238 w 1573"/>
                  <a:gd name="T105" fmla="*/ 117 h 286"/>
                  <a:gd name="T106" fmla="*/ 300 w 1573"/>
                  <a:gd name="T107" fmla="*/ 124 h 286"/>
                  <a:gd name="T108" fmla="*/ 342 w 1573"/>
                  <a:gd name="T109" fmla="*/ 117 h 286"/>
                  <a:gd name="T110" fmla="*/ 393 w 1573"/>
                  <a:gd name="T111" fmla="*/ 116 h 286"/>
                  <a:gd name="T112" fmla="*/ 443 w 1573"/>
                  <a:gd name="T113" fmla="*/ 142 h 286"/>
                  <a:gd name="T114" fmla="*/ 492 w 1573"/>
                  <a:gd name="T115" fmla="*/ 9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73" h="286">
                    <a:moveTo>
                      <a:pt x="513" y="0"/>
                    </a:moveTo>
                    <a:lnTo>
                      <a:pt x="518" y="2"/>
                    </a:lnTo>
                    <a:lnTo>
                      <a:pt x="520" y="5"/>
                    </a:lnTo>
                    <a:lnTo>
                      <a:pt x="535" y="93"/>
                    </a:lnTo>
                    <a:lnTo>
                      <a:pt x="541" y="93"/>
                    </a:lnTo>
                    <a:lnTo>
                      <a:pt x="556" y="40"/>
                    </a:lnTo>
                    <a:lnTo>
                      <a:pt x="555" y="41"/>
                    </a:lnTo>
                    <a:lnTo>
                      <a:pt x="557" y="36"/>
                    </a:lnTo>
                    <a:lnTo>
                      <a:pt x="561" y="34"/>
                    </a:lnTo>
                    <a:lnTo>
                      <a:pt x="578" y="34"/>
                    </a:lnTo>
                    <a:lnTo>
                      <a:pt x="583" y="36"/>
                    </a:lnTo>
                    <a:lnTo>
                      <a:pt x="585" y="40"/>
                    </a:lnTo>
                    <a:lnTo>
                      <a:pt x="595" y="78"/>
                    </a:lnTo>
                    <a:lnTo>
                      <a:pt x="604" y="40"/>
                    </a:lnTo>
                    <a:lnTo>
                      <a:pt x="603" y="41"/>
                    </a:lnTo>
                    <a:lnTo>
                      <a:pt x="605" y="36"/>
                    </a:lnTo>
                    <a:lnTo>
                      <a:pt x="609" y="34"/>
                    </a:lnTo>
                    <a:lnTo>
                      <a:pt x="626" y="34"/>
                    </a:lnTo>
                    <a:lnTo>
                      <a:pt x="631" y="36"/>
                    </a:lnTo>
                    <a:lnTo>
                      <a:pt x="632" y="37"/>
                    </a:lnTo>
                    <a:lnTo>
                      <a:pt x="646" y="65"/>
                    </a:lnTo>
                    <a:lnTo>
                      <a:pt x="655" y="65"/>
                    </a:lnTo>
                    <a:lnTo>
                      <a:pt x="670" y="37"/>
                    </a:lnTo>
                    <a:lnTo>
                      <a:pt x="670" y="36"/>
                    </a:lnTo>
                    <a:lnTo>
                      <a:pt x="674" y="34"/>
                    </a:lnTo>
                    <a:lnTo>
                      <a:pt x="689" y="34"/>
                    </a:lnTo>
                    <a:lnTo>
                      <a:pt x="691" y="35"/>
                    </a:lnTo>
                    <a:lnTo>
                      <a:pt x="693" y="35"/>
                    </a:lnTo>
                    <a:lnTo>
                      <a:pt x="705" y="44"/>
                    </a:lnTo>
                    <a:lnTo>
                      <a:pt x="718" y="32"/>
                    </a:lnTo>
                    <a:lnTo>
                      <a:pt x="719" y="31"/>
                    </a:lnTo>
                    <a:lnTo>
                      <a:pt x="721" y="30"/>
                    </a:lnTo>
                    <a:lnTo>
                      <a:pt x="738" y="30"/>
                    </a:lnTo>
                    <a:lnTo>
                      <a:pt x="740" y="31"/>
                    </a:lnTo>
                    <a:lnTo>
                      <a:pt x="741" y="31"/>
                    </a:lnTo>
                    <a:lnTo>
                      <a:pt x="755" y="39"/>
                    </a:lnTo>
                    <a:lnTo>
                      <a:pt x="769" y="39"/>
                    </a:lnTo>
                    <a:lnTo>
                      <a:pt x="782" y="31"/>
                    </a:lnTo>
                    <a:lnTo>
                      <a:pt x="784" y="31"/>
                    </a:lnTo>
                    <a:lnTo>
                      <a:pt x="786" y="30"/>
                    </a:lnTo>
                    <a:lnTo>
                      <a:pt x="790" y="32"/>
                    </a:lnTo>
                    <a:lnTo>
                      <a:pt x="793" y="35"/>
                    </a:lnTo>
                    <a:lnTo>
                      <a:pt x="808" y="143"/>
                    </a:lnTo>
                    <a:lnTo>
                      <a:pt x="818" y="143"/>
                    </a:lnTo>
                    <a:lnTo>
                      <a:pt x="823" y="146"/>
                    </a:lnTo>
                    <a:lnTo>
                      <a:pt x="825" y="149"/>
                    </a:lnTo>
                    <a:lnTo>
                      <a:pt x="838" y="191"/>
                    </a:lnTo>
                    <a:lnTo>
                      <a:pt x="848" y="191"/>
                    </a:lnTo>
                    <a:lnTo>
                      <a:pt x="862" y="174"/>
                    </a:lnTo>
                    <a:lnTo>
                      <a:pt x="866" y="171"/>
                    </a:lnTo>
                    <a:lnTo>
                      <a:pt x="881" y="171"/>
                    </a:lnTo>
                    <a:lnTo>
                      <a:pt x="893" y="160"/>
                    </a:lnTo>
                    <a:lnTo>
                      <a:pt x="909" y="68"/>
                    </a:lnTo>
                    <a:lnTo>
                      <a:pt x="908" y="69"/>
                    </a:lnTo>
                    <a:lnTo>
                      <a:pt x="910" y="64"/>
                    </a:lnTo>
                    <a:lnTo>
                      <a:pt x="914" y="62"/>
                    </a:lnTo>
                    <a:lnTo>
                      <a:pt x="931" y="62"/>
                    </a:lnTo>
                    <a:lnTo>
                      <a:pt x="935" y="64"/>
                    </a:lnTo>
                    <a:lnTo>
                      <a:pt x="938" y="68"/>
                    </a:lnTo>
                    <a:lnTo>
                      <a:pt x="952" y="171"/>
                    </a:lnTo>
                    <a:lnTo>
                      <a:pt x="962" y="171"/>
                    </a:lnTo>
                    <a:lnTo>
                      <a:pt x="967" y="174"/>
                    </a:lnTo>
                    <a:lnTo>
                      <a:pt x="981" y="191"/>
                    </a:lnTo>
                    <a:lnTo>
                      <a:pt x="989" y="191"/>
                    </a:lnTo>
                    <a:lnTo>
                      <a:pt x="1004" y="102"/>
                    </a:lnTo>
                    <a:lnTo>
                      <a:pt x="1002" y="103"/>
                    </a:lnTo>
                    <a:lnTo>
                      <a:pt x="1005" y="99"/>
                    </a:lnTo>
                    <a:lnTo>
                      <a:pt x="1009" y="97"/>
                    </a:lnTo>
                    <a:lnTo>
                      <a:pt x="1014" y="99"/>
                    </a:lnTo>
                    <a:lnTo>
                      <a:pt x="1016" y="102"/>
                    </a:lnTo>
                    <a:lnTo>
                      <a:pt x="1033" y="152"/>
                    </a:lnTo>
                    <a:lnTo>
                      <a:pt x="1033" y="152"/>
                    </a:lnTo>
                    <a:lnTo>
                      <a:pt x="1040" y="177"/>
                    </a:lnTo>
                    <a:lnTo>
                      <a:pt x="1053" y="118"/>
                    </a:lnTo>
                    <a:lnTo>
                      <a:pt x="1052" y="119"/>
                    </a:lnTo>
                    <a:lnTo>
                      <a:pt x="1054" y="114"/>
                    </a:lnTo>
                    <a:lnTo>
                      <a:pt x="1058" y="112"/>
                    </a:lnTo>
                    <a:lnTo>
                      <a:pt x="1063" y="114"/>
                    </a:lnTo>
                    <a:lnTo>
                      <a:pt x="1065" y="118"/>
                    </a:lnTo>
                    <a:lnTo>
                      <a:pt x="1081" y="169"/>
                    </a:lnTo>
                    <a:lnTo>
                      <a:pt x="1096" y="227"/>
                    </a:lnTo>
                    <a:lnTo>
                      <a:pt x="1096" y="227"/>
                    </a:lnTo>
                    <a:lnTo>
                      <a:pt x="1112" y="273"/>
                    </a:lnTo>
                    <a:lnTo>
                      <a:pt x="1117" y="273"/>
                    </a:lnTo>
                    <a:lnTo>
                      <a:pt x="1133" y="150"/>
                    </a:lnTo>
                    <a:lnTo>
                      <a:pt x="1132" y="150"/>
                    </a:lnTo>
                    <a:lnTo>
                      <a:pt x="1134" y="146"/>
                    </a:lnTo>
                    <a:lnTo>
                      <a:pt x="1139" y="143"/>
                    </a:lnTo>
                    <a:lnTo>
                      <a:pt x="1154" y="143"/>
                    </a:lnTo>
                    <a:lnTo>
                      <a:pt x="1156" y="145"/>
                    </a:lnTo>
                    <a:lnTo>
                      <a:pt x="1167" y="148"/>
                    </a:lnTo>
                    <a:lnTo>
                      <a:pt x="1181" y="106"/>
                    </a:lnTo>
                    <a:lnTo>
                      <a:pt x="1182" y="103"/>
                    </a:lnTo>
                    <a:lnTo>
                      <a:pt x="1187" y="101"/>
                    </a:lnTo>
                    <a:lnTo>
                      <a:pt x="1201" y="101"/>
                    </a:lnTo>
                    <a:lnTo>
                      <a:pt x="1215" y="77"/>
                    </a:lnTo>
                    <a:lnTo>
                      <a:pt x="1215" y="75"/>
                    </a:lnTo>
                    <a:lnTo>
                      <a:pt x="1219" y="73"/>
                    </a:lnTo>
                    <a:lnTo>
                      <a:pt x="1236" y="73"/>
                    </a:lnTo>
                    <a:lnTo>
                      <a:pt x="1240" y="75"/>
                    </a:lnTo>
                    <a:lnTo>
                      <a:pt x="1242" y="78"/>
                    </a:lnTo>
                    <a:lnTo>
                      <a:pt x="1257" y="120"/>
                    </a:lnTo>
                    <a:lnTo>
                      <a:pt x="1266" y="120"/>
                    </a:lnTo>
                    <a:lnTo>
                      <a:pt x="1280" y="110"/>
                    </a:lnTo>
                    <a:lnTo>
                      <a:pt x="1282" y="110"/>
                    </a:lnTo>
                    <a:lnTo>
                      <a:pt x="1284" y="109"/>
                    </a:lnTo>
                    <a:lnTo>
                      <a:pt x="1288" y="111"/>
                    </a:lnTo>
                    <a:lnTo>
                      <a:pt x="1289" y="112"/>
                    </a:lnTo>
                    <a:lnTo>
                      <a:pt x="1303" y="137"/>
                    </a:lnTo>
                    <a:lnTo>
                      <a:pt x="1311" y="137"/>
                    </a:lnTo>
                    <a:lnTo>
                      <a:pt x="1326" y="111"/>
                    </a:lnTo>
                    <a:lnTo>
                      <a:pt x="1331" y="109"/>
                    </a:lnTo>
                    <a:lnTo>
                      <a:pt x="1346" y="109"/>
                    </a:lnTo>
                    <a:lnTo>
                      <a:pt x="1351" y="111"/>
                    </a:lnTo>
                    <a:lnTo>
                      <a:pt x="1366" y="132"/>
                    </a:lnTo>
                    <a:lnTo>
                      <a:pt x="1376" y="132"/>
                    </a:lnTo>
                    <a:lnTo>
                      <a:pt x="1392" y="121"/>
                    </a:lnTo>
                    <a:lnTo>
                      <a:pt x="1393" y="121"/>
                    </a:lnTo>
                    <a:lnTo>
                      <a:pt x="1395" y="120"/>
                    </a:lnTo>
                    <a:lnTo>
                      <a:pt x="1427" y="120"/>
                    </a:lnTo>
                    <a:lnTo>
                      <a:pt x="1441" y="106"/>
                    </a:lnTo>
                    <a:lnTo>
                      <a:pt x="1443" y="104"/>
                    </a:lnTo>
                    <a:lnTo>
                      <a:pt x="1476" y="104"/>
                    </a:lnTo>
                    <a:lnTo>
                      <a:pt x="1480" y="107"/>
                    </a:lnTo>
                    <a:lnTo>
                      <a:pt x="1482" y="111"/>
                    </a:lnTo>
                    <a:lnTo>
                      <a:pt x="1497" y="218"/>
                    </a:lnTo>
                    <a:lnTo>
                      <a:pt x="1505" y="218"/>
                    </a:lnTo>
                    <a:lnTo>
                      <a:pt x="1518" y="184"/>
                    </a:lnTo>
                    <a:lnTo>
                      <a:pt x="1519" y="181"/>
                    </a:lnTo>
                    <a:lnTo>
                      <a:pt x="1524" y="179"/>
                    </a:lnTo>
                    <a:lnTo>
                      <a:pt x="1539" y="179"/>
                    </a:lnTo>
                    <a:lnTo>
                      <a:pt x="1555" y="176"/>
                    </a:lnTo>
                    <a:lnTo>
                      <a:pt x="1555" y="177"/>
                    </a:lnTo>
                    <a:lnTo>
                      <a:pt x="1572" y="172"/>
                    </a:lnTo>
                    <a:lnTo>
                      <a:pt x="1573" y="178"/>
                    </a:lnTo>
                    <a:lnTo>
                      <a:pt x="1573" y="185"/>
                    </a:lnTo>
                    <a:lnTo>
                      <a:pt x="1558" y="189"/>
                    </a:lnTo>
                    <a:lnTo>
                      <a:pt x="1557" y="189"/>
                    </a:lnTo>
                    <a:lnTo>
                      <a:pt x="1542" y="193"/>
                    </a:lnTo>
                    <a:lnTo>
                      <a:pt x="1527" y="193"/>
                    </a:lnTo>
                    <a:lnTo>
                      <a:pt x="1514" y="227"/>
                    </a:lnTo>
                    <a:lnTo>
                      <a:pt x="1513" y="229"/>
                    </a:lnTo>
                    <a:lnTo>
                      <a:pt x="1508" y="232"/>
                    </a:lnTo>
                    <a:lnTo>
                      <a:pt x="1491" y="232"/>
                    </a:lnTo>
                    <a:lnTo>
                      <a:pt x="1487" y="229"/>
                    </a:lnTo>
                    <a:lnTo>
                      <a:pt x="1486" y="226"/>
                    </a:lnTo>
                    <a:lnTo>
                      <a:pt x="1471" y="118"/>
                    </a:lnTo>
                    <a:lnTo>
                      <a:pt x="1447" y="118"/>
                    </a:lnTo>
                    <a:lnTo>
                      <a:pt x="1432" y="132"/>
                    </a:lnTo>
                    <a:lnTo>
                      <a:pt x="1430" y="132"/>
                    </a:lnTo>
                    <a:lnTo>
                      <a:pt x="1428" y="133"/>
                    </a:lnTo>
                    <a:lnTo>
                      <a:pt x="1399" y="133"/>
                    </a:lnTo>
                    <a:lnTo>
                      <a:pt x="1383" y="145"/>
                    </a:lnTo>
                    <a:lnTo>
                      <a:pt x="1381" y="145"/>
                    </a:lnTo>
                    <a:lnTo>
                      <a:pt x="1379" y="146"/>
                    </a:lnTo>
                    <a:lnTo>
                      <a:pt x="1363" y="146"/>
                    </a:lnTo>
                    <a:lnTo>
                      <a:pt x="1361" y="145"/>
                    </a:lnTo>
                    <a:lnTo>
                      <a:pt x="1359" y="145"/>
                    </a:lnTo>
                    <a:lnTo>
                      <a:pt x="1343" y="122"/>
                    </a:lnTo>
                    <a:lnTo>
                      <a:pt x="1335" y="122"/>
                    </a:lnTo>
                    <a:lnTo>
                      <a:pt x="1319" y="148"/>
                    </a:lnTo>
                    <a:lnTo>
                      <a:pt x="1318" y="148"/>
                    </a:lnTo>
                    <a:lnTo>
                      <a:pt x="1314" y="150"/>
                    </a:lnTo>
                    <a:lnTo>
                      <a:pt x="1299" y="150"/>
                    </a:lnTo>
                    <a:lnTo>
                      <a:pt x="1295" y="148"/>
                    </a:lnTo>
                    <a:lnTo>
                      <a:pt x="1283" y="126"/>
                    </a:lnTo>
                    <a:lnTo>
                      <a:pt x="1271" y="132"/>
                    </a:lnTo>
                    <a:lnTo>
                      <a:pt x="1269" y="132"/>
                    </a:lnTo>
                    <a:lnTo>
                      <a:pt x="1267" y="133"/>
                    </a:lnTo>
                    <a:lnTo>
                      <a:pt x="1251" y="133"/>
                    </a:lnTo>
                    <a:lnTo>
                      <a:pt x="1247" y="131"/>
                    </a:lnTo>
                    <a:lnTo>
                      <a:pt x="1246" y="129"/>
                    </a:lnTo>
                    <a:lnTo>
                      <a:pt x="1231" y="87"/>
                    </a:lnTo>
                    <a:lnTo>
                      <a:pt x="1223" y="87"/>
                    </a:lnTo>
                    <a:lnTo>
                      <a:pt x="1209" y="112"/>
                    </a:lnTo>
                    <a:lnTo>
                      <a:pt x="1208" y="112"/>
                    </a:lnTo>
                    <a:lnTo>
                      <a:pt x="1203" y="114"/>
                    </a:lnTo>
                    <a:lnTo>
                      <a:pt x="1192" y="114"/>
                    </a:lnTo>
                    <a:lnTo>
                      <a:pt x="1178" y="157"/>
                    </a:lnTo>
                    <a:lnTo>
                      <a:pt x="1175" y="159"/>
                    </a:lnTo>
                    <a:lnTo>
                      <a:pt x="1171" y="161"/>
                    </a:lnTo>
                    <a:lnTo>
                      <a:pt x="1170" y="161"/>
                    </a:lnTo>
                    <a:lnTo>
                      <a:pt x="1153" y="157"/>
                    </a:lnTo>
                    <a:lnTo>
                      <a:pt x="1144" y="157"/>
                    </a:lnTo>
                    <a:lnTo>
                      <a:pt x="1129" y="281"/>
                    </a:lnTo>
                    <a:lnTo>
                      <a:pt x="1126" y="284"/>
                    </a:lnTo>
                    <a:lnTo>
                      <a:pt x="1122" y="286"/>
                    </a:lnTo>
                    <a:lnTo>
                      <a:pt x="1106" y="286"/>
                    </a:lnTo>
                    <a:lnTo>
                      <a:pt x="1102" y="284"/>
                    </a:lnTo>
                    <a:lnTo>
                      <a:pt x="1101" y="282"/>
                    </a:lnTo>
                    <a:lnTo>
                      <a:pt x="1084" y="232"/>
                    </a:lnTo>
                    <a:lnTo>
                      <a:pt x="1068" y="172"/>
                    </a:lnTo>
                    <a:lnTo>
                      <a:pt x="1059" y="145"/>
                    </a:lnTo>
                    <a:lnTo>
                      <a:pt x="1048" y="203"/>
                    </a:lnTo>
                    <a:lnTo>
                      <a:pt x="1046" y="206"/>
                    </a:lnTo>
                    <a:lnTo>
                      <a:pt x="1041" y="208"/>
                    </a:lnTo>
                    <a:lnTo>
                      <a:pt x="1037" y="206"/>
                    </a:lnTo>
                    <a:lnTo>
                      <a:pt x="1036" y="204"/>
                    </a:lnTo>
                    <a:lnTo>
                      <a:pt x="1035" y="201"/>
                    </a:lnTo>
                    <a:lnTo>
                      <a:pt x="1035" y="201"/>
                    </a:lnTo>
                    <a:lnTo>
                      <a:pt x="1035" y="201"/>
                    </a:lnTo>
                    <a:lnTo>
                      <a:pt x="1020" y="157"/>
                    </a:lnTo>
                    <a:lnTo>
                      <a:pt x="1011" y="130"/>
                    </a:lnTo>
                    <a:lnTo>
                      <a:pt x="1000" y="199"/>
                    </a:lnTo>
                    <a:lnTo>
                      <a:pt x="998" y="203"/>
                    </a:lnTo>
                    <a:lnTo>
                      <a:pt x="993" y="205"/>
                    </a:lnTo>
                    <a:lnTo>
                      <a:pt x="979" y="205"/>
                    </a:lnTo>
                    <a:lnTo>
                      <a:pt x="977" y="204"/>
                    </a:lnTo>
                    <a:lnTo>
                      <a:pt x="975" y="204"/>
                    </a:lnTo>
                    <a:lnTo>
                      <a:pt x="959" y="185"/>
                    </a:lnTo>
                    <a:lnTo>
                      <a:pt x="947" y="185"/>
                    </a:lnTo>
                    <a:lnTo>
                      <a:pt x="942" y="183"/>
                    </a:lnTo>
                    <a:lnTo>
                      <a:pt x="941" y="179"/>
                    </a:lnTo>
                    <a:lnTo>
                      <a:pt x="926" y="75"/>
                    </a:lnTo>
                    <a:lnTo>
                      <a:pt x="920" y="75"/>
                    </a:lnTo>
                    <a:lnTo>
                      <a:pt x="905" y="164"/>
                    </a:lnTo>
                    <a:lnTo>
                      <a:pt x="903" y="167"/>
                    </a:lnTo>
                    <a:lnTo>
                      <a:pt x="903" y="168"/>
                    </a:lnTo>
                    <a:lnTo>
                      <a:pt x="886" y="184"/>
                    </a:lnTo>
                    <a:lnTo>
                      <a:pt x="884" y="184"/>
                    </a:lnTo>
                    <a:lnTo>
                      <a:pt x="882" y="185"/>
                    </a:lnTo>
                    <a:lnTo>
                      <a:pt x="870" y="185"/>
                    </a:lnTo>
                    <a:lnTo>
                      <a:pt x="855" y="204"/>
                    </a:lnTo>
                    <a:lnTo>
                      <a:pt x="853" y="204"/>
                    </a:lnTo>
                    <a:lnTo>
                      <a:pt x="851" y="205"/>
                    </a:lnTo>
                    <a:lnTo>
                      <a:pt x="834" y="205"/>
                    </a:lnTo>
                    <a:lnTo>
                      <a:pt x="829" y="203"/>
                    </a:lnTo>
                    <a:lnTo>
                      <a:pt x="828" y="200"/>
                    </a:lnTo>
                    <a:lnTo>
                      <a:pt x="814" y="157"/>
                    </a:lnTo>
                    <a:lnTo>
                      <a:pt x="803" y="157"/>
                    </a:lnTo>
                    <a:lnTo>
                      <a:pt x="798" y="155"/>
                    </a:lnTo>
                    <a:lnTo>
                      <a:pt x="797" y="151"/>
                    </a:lnTo>
                    <a:lnTo>
                      <a:pt x="781" y="46"/>
                    </a:lnTo>
                    <a:lnTo>
                      <a:pt x="774" y="51"/>
                    </a:lnTo>
                    <a:lnTo>
                      <a:pt x="772" y="51"/>
                    </a:lnTo>
                    <a:lnTo>
                      <a:pt x="770" y="52"/>
                    </a:lnTo>
                    <a:lnTo>
                      <a:pt x="753" y="52"/>
                    </a:lnTo>
                    <a:lnTo>
                      <a:pt x="751" y="51"/>
                    </a:lnTo>
                    <a:lnTo>
                      <a:pt x="750" y="51"/>
                    </a:lnTo>
                    <a:lnTo>
                      <a:pt x="737" y="43"/>
                    </a:lnTo>
                    <a:lnTo>
                      <a:pt x="724" y="43"/>
                    </a:lnTo>
                    <a:lnTo>
                      <a:pt x="710" y="59"/>
                    </a:lnTo>
                    <a:lnTo>
                      <a:pt x="708" y="59"/>
                    </a:lnTo>
                    <a:lnTo>
                      <a:pt x="705" y="60"/>
                    </a:lnTo>
                    <a:lnTo>
                      <a:pt x="703" y="59"/>
                    </a:lnTo>
                    <a:lnTo>
                      <a:pt x="702" y="59"/>
                    </a:lnTo>
                    <a:lnTo>
                      <a:pt x="686" y="47"/>
                    </a:lnTo>
                    <a:lnTo>
                      <a:pt x="679" y="47"/>
                    </a:lnTo>
                    <a:lnTo>
                      <a:pt x="663" y="77"/>
                    </a:lnTo>
                    <a:lnTo>
                      <a:pt x="662" y="77"/>
                    </a:lnTo>
                    <a:lnTo>
                      <a:pt x="657" y="79"/>
                    </a:lnTo>
                    <a:lnTo>
                      <a:pt x="642" y="79"/>
                    </a:lnTo>
                    <a:lnTo>
                      <a:pt x="637" y="77"/>
                    </a:lnTo>
                    <a:lnTo>
                      <a:pt x="637" y="75"/>
                    </a:lnTo>
                    <a:lnTo>
                      <a:pt x="624" y="47"/>
                    </a:lnTo>
                    <a:lnTo>
                      <a:pt x="615" y="47"/>
                    </a:lnTo>
                    <a:lnTo>
                      <a:pt x="601" y="106"/>
                    </a:lnTo>
                    <a:lnTo>
                      <a:pt x="598" y="108"/>
                    </a:lnTo>
                    <a:lnTo>
                      <a:pt x="594" y="110"/>
                    </a:lnTo>
                    <a:lnTo>
                      <a:pt x="589" y="108"/>
                    </a:lnTo>
                    <a:lnTo>
                      <a:pt x="588" y="106"/>
                    </a:lnTo>
                    <a:lnTo>
                      <a:pt x="587" y="103"/>
                    </a:lnTo>
                    <a:lnTo>
                      <a:pt x="587" y="103"/>
                    </a:lnTo>
                    <a:lnTo>
                      <a:pt x="587" y="102"/>
                    </a:lnTo>
                    <a:lnTo>
                      <a:pt x="574" y="47"/>
                    </a:lnTo>
                    <a:lnTo>
                      <a:pt x="567" y="47"/>
                    </a:lnTo>
                    <a:lnTo>
                      <a:pt x="553" y="102"/>
                    </a:lnTo>
                    <a:lnTo>
                      <a:pt x="550" y="104"/>
                    </a:lnTo>
                    <a:lnTo>
                      <a:pt x="546" y="107"/>
                    </a:lnTo>
                    <a:lnTo>
                      <a:pt x="529" y="107"/>
                    </a:lnTo>
                    <a:lnTo>
                      <a:pt x="525" y="104"/>
                    </a:lnTo>
                    <a:lnTo>
                      <a:pt x="523" y="101"/>
                    </a:lnTo>
                    <a:lnTo>
                      <a:pt x="513" y="43"/>
                    </a:lnTo>
                    <a:lnTo>
                      <a:pt x="505" y="97"/>
                    </a:lnTo>
                    <a:lnTo>
                      <a:pt x="503" y="98"/>
                    </a:lnTo>
                    <a:lnTo>
                      <a:pt x="487" y="141"/>
                    </a:lnTo>
                    <a:lnTo>
                      <a:pt x="486" y="143"/>
                    </a:lnTo>
                    <a:lnTo>
                      <a:pt x="483" y="145"/>
                    </a:lnTo>
                    <a:lnTo>
                      <a:pt x="483" y="146"/>
                    </a:lnTo>
                    <a:lnTo>
                      <a:pt x="468" y="150"/>
                    </a:lnTo>
                    <a:lnTo>
                      <a:pt x="454" y="150"/>
                    </a:lnTo>
                    <a:lnTo>
                      <a:pt x="440" y="200"/>
                    </a:lnTo>
                    <a:lnTo>
                      <a:pt x="438" y="203"/>
                    </a:lnTo>
                    <a:lnTo>
                      <a:pt x="433" y="205"/>
                    </a:lnTo>
                    <a:lnTo>
                      <a:pt x="416" y="205"/>
                    </a:lnTo>
                    <a:lnTo>
                      <a:pt x="412" y="203"/>
                    </a:lnTo>
                    <a:lnTo>
                      <a:pt x="411" y="199"/>
                    </a:lnTo>
                    <a:lnTo>
                      <a:pt x="400" y="147"/>
                    </a:lnTo>
                    <a:lnTo>
                      <a:pt x="391" y="191"/>
                    </a:lnTo>
                    <a:lnTo>
                      <a:pt x="388" y="195"/>
                    </a:lnTo>
                    <a:lnTo>
                      <a:pt x="384" y="197"/>
                    </a:lnTo>
                    <a:lnTo>
                      <a:pt x="368" y="197"/>
                    </a:lnTo>
                    <a:lnTo>
                      <a:pt x="364" y="195"/>
                    </a:lnTo>
                    <a:lnTo>
                      <a:pt x="363" y="191"/>
                    </a:lnTo>
                    <a:lnTo>
                      <a:pt x="348" y="130"/>
                    </a:lnTo>
                    <a:lnTo>
                      <a:pt x="337" y="130"/>
                    </a:lnTo>
                    <a:lnTo>
                      <a:pt x="333" y="128"/>
                    </a:lnTo>
                    <a:lnTo>
                      <a:pt x="331" y="126"/>
                    </a:lnTo>
                    <a:lnTo>
                      <a:pt x="323" y="95"/>
                    </a:lnTo>
                    <a:lnTo>
                      <a:pt x="311" y="133"/>
                    </a:lnTo>
                    <a:lnTo>
                      <a:pt x="309" y="136"/>
                    </a:lnTo>
                    <a:lnTo>
                      <a:pt x="305" y="138"/>
                    </a:lnTo>
                    <a:lnTo>
                      <a:pt x="289" y="138"/>
                    </a:lnTo>
                    <a:lnTo>
                      <a:pt x="285" y="136"/>
                    </a:lnTo>
                    <a:lnTo>
                      <a:pt x="285" y="135"/>
                    </a:lnTo>
                    <a:lnTo>
                      <a:pt x="271" y="107"/>
                    </a:lnTo>
                    <a:lnTo>
                      <a:pt x="260" y="107"/>
                    </a:lnTo>
                    <a:lnTo>
                      <a:pt x="246" y="129"/>
                    </a:lnTo>
                    <a:lnTo>
                      <a:pt x="243" y="129"/>
                    </a:lnTo>
                    <a:lnTo>
                      <a:pt x="241" y="130"/>
                    </a:lnTo>
                    <a:lnTo>
                      <a:pt x="224" y="130"/>
                    </a:lnTo>
                    <a:lnTo>
                      <a:pt x="222" y="129"/>
                    </a:lnTo>
                    <a:lnTo>
                      <a:pt x="220" y="129"/>
                    </a:lnTo>
                    <a:lnTo>
                      <a:pt x="210" y="116"/>
                    </a:lnTo>
                    <a:lnTo>
                      <a:pt x="198" y="146"/>
                    </a:lnTo>
                    <a:lnTo>
                      <a:pt x="196" y="148"/>
                    </a:lnTo>
                    <a:lnTo>
                      <a:pt x="192" y="150"/>
                    </a:lnTo>
                    <a:lnTo>
                      <a:pt x="180" y="150"/>
                    </a:lnTo>
                    <a:lnTo>
                      <a:pt x="164" y="171"/>
                    </a:lnTo>
                    <a:lnTo>
                      <a:pt x="162" y="171"/>
                    </a:lnTo>
                    <a:lnTo>
                      <a:pt x="160" y="172"/>
                    </a:lnTo>
                    <a:lnTo>
                      <a:pt x="144" y="172"/>
                    </a:lnTo>
                    <a:lnTo>
                      <a:pt x="139" y="170"/>
                    </a:lnTo>
                    <a:lnTo>
                      <a:pt x="138" y="167"/>
                    </a:lnTo>
                    <a:lnTo>
                      <a:pt x="125" y="98"/>
                    </a:lnTo>
                    <a:lnTo>
                      <a:pt x="117" y="112"/>
                    </a:lnTo>
                    <a:lnTo>
                      <a:pt x="116" y="112"/>
                    </a:lnTo>
                    <a:lnTo>
                      <a:pt x="112" y="114"/>
                    </a:lnTo>
                    <a:lnTo>
                      <a:pt x="99" y="114"/>
                    </a:lnTo>
                    <a:lnTo>
                      <a:pt x="84" y="129"/>
                    </a:lnTo>
                    <a:lnTo>
                      <a:pt x="81" y="129"/>
                    </a:lnTo>
                    <a:lnTo>
                      <a:pt x="79" y="130"/>
                    </a:lnTo>
                    <a:lnTo>
                      <a:pt x="62" y="130"/>
                    </a:lnTo>
                    <a:lnTo>
                      <a:pt x="58" y="128"/>
                    </a:lnTo>
                    <a:lnTo>
                      <a:pt x="57" y="126"/>
                    </a:lnTo>
                    <a:lnTo>
                      <a:pt x="42" y="75"/>
                    </a:lnTo>
                    <a:lnTo>
                      <a:pt x="31" y="75"/>
                    </a:lnTo>
                    <a:lnTo>
                      <a:pt x="27" y="73"/>
                    </a:lnTo>
                    <a:lnTo>
                      <a:pt x="26" y="72"/>
                    </a:lnTo>
                    <a:lnTo>
                      <a:pt x="11" y="43"/>
                    </a:lnTo>
                    <a:lnTo>
                      <a:pt x="0" y="43"/>
                    </a:lnTo>
                    <a:lnTo>
                      <a:pt x="0" y="30"/>
                    </a:lnTo>
                    <a:lnTo>
                      <a:pt x="16" y="30"/>
                    </a:lnTo>
                    <a:lnTo>
                      <a:pt x="20" y="32"/>
                    </a:lnTo>
                    <a:lnTo>
                      <a:pt x="21" y="33"/>
                    </a:lnTo>
                    <a:lnTo>
                      <a:pt x="36" y="62"/>
                    </a:lnTo>
                    <a:lnTo>
                      <a:pt x="47" y="62"/>
                    </a:lnTo>
                    <a:lnTo>
                      <a:pt x="51" y="64"/>
                    </a:lnTo>
                    <a:lnTo>
                      <a:pt x="54" y="68"/>
                    </a:lnTo>
                    <a:lnTo>
                      <a:pt x="68" y="117"/>
                    </a:lnTo>
                    <a:lnTo>
                      <a:pt x="78" y="117"/>
                    </a:lnTo>
                    <a:lnTo>
                      <a:pt x="93" y="103"/>
                    </a:lnTo>
                    <a:lnTo>
                      <a:pt x="94" y="102"/>
                    </a:lnTo>
                    <a:lnTo>
                      <a:pt x="96" y="101"/>
                    </a:lnTo>
                    <a:lnTo>
                      <a:pt x="109" y="101"/>
                    </a:lnTo>
                    <a:lnTo>
                      <a:pt x="123" y="77"/>
                    </a:lnTo>
                    <a:lnTo>
                      <a:pt x="123" y="75"/>
                    </a:lnTo>
                    <a:lnTo>
                      <a:pt x="127" y="73"/>
                    </a:lnTo>
                    <a:lnTo>
                      <a:pt x="132" y="75"/>
                    </a:lnTo>
                    <a:lnTo>
                      <a:pt x="134" y="79"/>
                    </a:lnTo>
                    <a:lnTo>
                      <a:pt x="150" y="159"/>
                    </a:lnTo>
                    <a:lnTo>
                      <a:pt x="157" y="159"/>
                    </a:lnTo>
                    <a:lnTo>
                      <a:pt x="172" y="139"/>
                    </a:lnTo>
                    <a:lnTo>
                      <a:pt x="176" y="137"/>
                    </a:lnTo>
                    <a:lnTo>
                      <a:pt x="189" y="137"/>
                    </a:lnTo>
                    <a:lnTo>
                      <a:pt x="203" y="101"/>
                    </a:lnTo>
                    <a:lnTo>
                      <a:pt x="204" y="99"/>
                    </a:lnTo>
                    <a:lnTo>
                      <a:pt x="209" y="97"/>
                    </a:lnTo>
                    <a:lnTo>
                      <a:pt x="213" y="99"/>
                    </a:lnTo>
                    <a:lnTo>
                      <a:pt x="227" y="117"/>
                    </a:lnTo>
                    <a:lnTo>
                      <a:pt x="238" y="117"/>
                    </a:lnTo>
                    <a:lnTo>
                      <a:pt x="252" y="95"/>
                    </a:lnTo>
                    <a:lnTo>
                      <a:pt x="257" y="93"/>
                    </a:lnTo>
                    <a:lnTo>
                      <a:pt x="273" y="93"/>
                    </a:lnTo>
                    <a:lnTo>
                      <a:pt x="278" y="95"/>
                    </a:lnTo>
                    <a:lnTo>
                      <a:pt x="279" y="97"/>
                    </a:lnTo>
                    <a:lnTo>
                      <a:pt x="292" y="124"/>
                    </a:lnTo>
                    <a:lnTo>
                      <a:pt x="300" y="124"/>
                    </a:lnTo>
                    <a:lnTo>
                      <a:pt x="316" y="71"/>
                    </a:lnTo>
                    <a:lnTo>
                      <a:pt x="315" y="72"/>
                    </a:lnTo>
                    <a:lnTo>
                      <a:pt x="317" y="68"/>
                    </a:lnTo>
                    <a:lnTo>
                      <a:pt x="321" y="65"/>
                    </a:lnTo>
                    <a:lnTo>
                      <a:pt x="326" y="68"/>
                    </a:lnTo>
                    <a:lnTo>
                      <a:pt x="328" y="71"/>
                    </a:lnTo>
                    <a:lnTo>
                      <a:pt x="342" y="117"/>
                    </a:lnTo>
                    <a:lnTo>
                      <a:pt x="353" y="117"/>
                    </a:lnTo>
                    <a:lnTo>
                      <a:pt x="357" y="119"/>
                    </a:lnTo>
                    <a:lnTo>
                      <a:pt x="359" y="122"/>
                    </a:lnTo>
                    <a:lnTo>
                      <a:pt x="374" y="184"/>
                    </a:lnTo>
                    <a:lnTo>
                      <a:pt x="379" y="184"/>
                    </a:lnTo>
                    <a:lnTo>
                      <a:pt x="394" y="114"/>
                    </a:lnTo>
                    <a:lnTo>
                      <a:pt x="393" y="116"/>
                    </a:lnTo>
                    <a:lnTo>
                      <a:pt x="395" y="111"/>
                    </a:lnTo>
                    <a:lnTo>
                      <a:pt x="400" y="109"/>
                    </a:lnTo>
                    <a:lnTo>
                      <a:pt x="404" y="111"/>
                    </a:lnTo>
                    <a:lnTo>
                      <a:pt x="406" y="114"/>
                    </a:lnTo>
                    <a:lnTo>
                      <a:pt x="422" y="191"/>
                    </a:lnTo>
                    <a:lnTo>
                      <a:pt x="429" y="191"/>
                    </a:lnTo>
                    <a:lnTo>
                      <a:pt x="443" y="142"/>
                    </a:lnTo>
                    <a:lnTo>
                      <a:pt x="442" y="143"/>
                    </a:lnTo>
                    <a:lnTo>
                      <a:pt x="444" y="139"/>
                    </a:lnTo>
                    <a:lnTo>
                      <a:pt x="449" y="137"/>
                    </a:lnTo>
                    <a:lnTo>
                      <a:pt x="465" y="137"/>
                    </a:lnTo>
                    <a:lnTo>
                      <a:pt x="465" y="138"/>
                    </a:lnTo>
                    <a:lnTo>
                      <a:pt x="477" y="135"/>
                    </a:lnTo>
                    <a:lnTo>
                      <a:pt x="492" y="93"/>
                    </a:lnTo>
                    <a:lnTo>
                      <a:pt x="492" y="93"/>
                    </a:lnTo>
                    <a:lnTo>
                      <a:pt x="508" y="5"/>
                    </a:lnTo>
                    <a:lnTo>
                      <a:pt x="507" y="6"/>
                    </a:lnTo>
                    <a:lnTo>
                      <a:pt x="509" y="2"/>
                    </a:lnTo>
                    <a:lnTo>
                      <a:pt x="51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4" name="Freeform 4296"/>
              <p:cNvSpPr>
                <a:spLocks/>
              </p:cNvSpPr>
              <p:nvPr/>
            </p:nvSpPr>
            <p:spPr bwMode="auto">
              <a:xfrm>
                <a:off x="4048" y="2542"/>
                <a:ext cx="727" cy="802"/>
              </a:xfrm>
              <a:custGeom>
                <a:avLst/>
                <a:gdLst>
                  <a:gd name="T0" fmla="*/ 132 w 1454"/>
                  <a:gd name="T1" fmla="*/ 280 h 1606"/>
                  <a:gd name="T2" fmla="*/ 198 w 1454"/>
                  <a:gd name="T3" fmla="*/ 639 h 1606"/>
                  <a:gd name="T4" fmla="*/ 242 w 1454"/>
                  <a:gd name="T5" fmla="*/ 400 h 1606"/>
                  <a:gd name="T6" fmla="*/ 302 w 1454"/>
                  <a:gd name="T7" fmla="*/ 611 h 1606"/>
                  <a:gd name="T8" fmla="*/ 350 w 1454"/>
                  <a:gd name="T9" fmla="*/ 210 h 1606"/>
                  <a:gd name="T10" fmla="*/ 410 w 1454"/>
                  <a:gd name="T11" fmla="*/ 173 h 1606"/>
                  <a:gd name="T12" fmla="*/ 446 w 1454"/>
                  <a:gd name="T13" fmla="*/ 238 h 1606"/>
                  <a:gd name="T14" fmla="*/ 514 w 1454"/>
                  <a:gd name="T15" fmla="*/ 763 h 1606"/>
                  <a:gd name="T16" fmla="*/ 556 w 1454"/>
                  <a:gd name="T17" fmla="*/ 938 h 1606"/>
                  <a:gd name="T18" fmla="*/ 604 w 1454"/>
                  <a:gd name="T19" fmla="*/ 865 h 1606"/>
                  <a:gd name="T20" fmla="*/ 639 w 1454"/>
                  <a:gd name="T21" fmla="*/ 1002 h 1606"/>
                  <a:gd name="T22" fmla="*/ 691 w 1454"/>
                  <a:gd name="T23" fmla="*/ 1269 h 1606"/>
                  <a:gd name="T24" fmla="*/ 739 w 1454"/>
                  <a:gd name="T25" fmla="*/ 1267 h 1606"/>
                  <a:gd name="T26" fmla="*/ 770 w 1454"/>
                  <a:gd name="T27" fmla="*/ 1289 h 1606"/>
                  <a:gd name="T28" fmla="*/ 815 w 1454"/>
                  <a:gd name="T29" fmla="*/ 1282 h 1606"/>
                  <a:gd name="T30" fmla="*/ 873 w 1454"/>
                  <a:gd name="T31" fmla="*/ 1476 h 1606"/>
                  <a:gd name="T32" fmla="*/ 909 w 1454"/>
                  <a:gd name="T33" fmla="*/ 1459 h 1606"/>
                  <a:gd name="T34" fmla="*/ 982 w 1454"/>
                  <a:gd name="T35" fmla="*/ 1463 h 1606"/>
                  <a:gd name="T36" fmla="*/ 1024 w 1454"/>
                  <a:gd name="T37" fmla="*/ 1545 h 1606"/>
                  <a:gd name="T38" fmla="*/ 1093 w 1454"/>
                  <a:gd name="T39" fmla="*/ 1531 h 1606"/>
                  <a:gd name="T40" fmla="*/ 1148 w 1454"/>
                  <a:gd name="T41" fmla="*/ 1549 h 1606"/>
                  <a:gd name="T42" fmla="*/ 1206 w 1454"/>
                  <a:gd name="T43" fmla="*/ 1436 h 1606"/>
                  <a:gd name="T44" fmla="*/ 1256 w 1454"/>
                  <a:gd name="T45" fmla="*/ 1499 h 1606"/>
                  <a:gd name="T46" fmla="*/ 1297 w 1454"/>
                  <a:gd name="T47" fmla="*/ 1592 h 1606"/>
                  <a:gd name="T48" fmla="*/ 1346 w 1454"/>
                  <a:gd name="T49" fmla="*/ 1478 h 1606"/>
                  <a:gd name="T50" fmla="*/ 1405 w 1454"/>
                  <a:gd name="T51" fmla="*/ 1486 h 1606"/>
                  <a:gd name="T52" fmla="*/ 1437 w 1454"/>
                  <a:gd name="T53" fmla="*/ 1511 h 1606"/>
                  <a:gd name="T54" fmla="*/ 1378 w 1454"/>
                  <a:gd name="T55" fmla="*/ 1580 h 1606"/>
                  <a:gd name="T56" fmla="*/ 1315 w 1454"/>
                  <a:gd name="T57" fmla="*/ 1600 h 1606"/>
                  <a:gd name="T58" fmla="*/ 1256 w 1454"/>
                  <a:gd name="T59" fmla="*/ 1513 h 1606"/>
                  <a:gd name="T60" fmla="*/ 1216 w 1454"/>
                  <a:gd name="T61" fmla="*/ 1445 h 1606"/>
                  <a:gd name="T62" fmla="*/ 1159 w 1454"/>
                  <a:gd name="T63" fmla="*/ 1604 h 1606"/>
                  <a:gd name="T64" fmla="*/ 1104 w 1454"/>
                  <a:gd name="T65" fmla="*/ 1539 h 1606"/>
                  <a:gd name="T66" fmla="*/ 1051 w 1454"/>
                  <a:gd name="T67" fmla="*/ 1575 h 1606"/>
                  <a:gd name="T68" fmla="*/ 1001 w 1454"/>
                  <a:gd name="T69" fmla="*/ 1435 h 1606"/>
                  <a:gd name="T70" fmla="*/ 954 w 1454"/>
                  <a:gd name="T71" fmla="*/ 1495 h 1606"/>
                  <a:gd name="T72" fmla="*/ 900 w 1454"/>
                  <a:gd name="T73" fmla="*/ 1469 h 1606"/>
                  <a:gd name="T74" fmla="*/ 867 w 1454"/>
                  <a:gd name="T75" fmla="*/ 1504 h 1606"/>
                  <a:gd name="T76" fmla="*/ 821 w 1454"/>
                  <a:gd name="T77" fmla="*/ 1321 h 1606"/>
                  <a:gd name="T78" fmla="*/ 761 w 1454"/>
                  <a:gd name="T79" fmla="*/ 1422 h 1606"/>
                  <a:gd name="T80" fmla="*/ 734 w 1454"/>
                  <a:gd name="T81" fmla="*/ 1305 h 1606"/>
                  <a:gd name="T82" fmla="*/ 687 w 1454"/>
                  <a:gd name="T83" fmla="*/ 1396 h 1606"/>
                  <a:gd name="T84" fmla="*/ 642 w 1454"/>
                  <a:gd name="T85" fmla="*/ 1079 h 1606"/>
                  <a:gd name="T86" fmla="*/ 593 w 1454"/>
                  <a:gd name="T87" fmla="*/ 876 h 1606"/>
                  <a:gd name="T88" fmla="*/ 547 w 1454"/>
                  <a:gd name="T89" fmla="*/ 946 h 1606"/>
                  <a:gd name="T90" fmla="*/ 501 w 1454"/>
                  <a:gd name="T91" fmla="*/ 972 h 1606"/>
                  <a:gd name="T92" fmla="*/ 450 w 1454"/>
                  <a:gd name="T93" fmla="*/ 341 h 1606"/>
                  <a:gd name="T94" fmla="*/ 419 w 1454"/>
                  <a:gd name="T95" fmla="*/ 877 h 1606"/>
                  <a:gd name="T96" fmla="*/ 357 w 1454"/>
                  <a:gd name="T97" fmla="*/ 510 h 1606"/>
                  <a:gd name="T98" fmla="*/ 310 w 1454"/>
                  <a:gd name="T99" fmla="*/ 835 h 1606"/>
                  <a:gd name="T100" fmla="*/ 250 w 1454"/>
                  <a:gd name="T101" fmla="*/ 559 h 1606"/>
                  <a:gd name="T102" fmla="*/ 192 w 1454"/>
                  <a:gd name="T103" fmla="*/ 741 h 1606"/>
                  <a:gd name="T104" fmla="*/ 137 w 1454"/>
                  <a:gd name="T105" fmla="*/ 364 h 1606"/>
                  <a:gd name="T106" fmla="*/ 85 w 1454"/>
                  <a:gd name="T107" fmla="*/ 584 h 1606"/>
                  <a:gd name="T108" fmla="*/ 32 w 1454"/>
                  <a:gd name="T109" fmla="*/ 645 h 1606"/>
                  <a:gd name="T110" fmla="*/ 21 w 1454"/>
                  <a:gd name="T111" fmla="*/ 289 h 1606"/>
                  <a:gd name="T112" fmla="*/ 63 w 1454"/>
                  <a:gd name="T113" fmla="*/ 5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4" h="1606">
                    <a:moveTo>
                      <a:pt x="94" y="0"/>
                    </a:moveTo>
                    <a:lnTo>
                      <a:pt x="99" y="3"/>
                    </a:lnTo>
                    <a:lnTo>
                      <a:pt x="101" y="7"/>
                    </a:lnTo>
                    <a:lnTo>
                      <a:pt x="117" y="275"/>
                    </a:lnTo>
                    <a:lnTo>
                      <a:pt x="125" y="275"/>
                    </a:lnTo>
                    <a:lnTo>
                      <a:pt x="130" y="277"/>
                    </a:lnTo>
                    <a:lnTo>
                      <a:pt x="132" y="280"/>
                    </a:lnTo>
                    <a:lnTo>
                      <a:pt x="147" y="353"/>
                    </a:lnTo>
                    <a:lnTo>
                      <a:pt x="157" y="353"/>
                    </a:lnTo>
                    <a:lnTo>
                      <a:pt x="161" y="355"/>
                    </a:lnTo>
                    <a:lnTo>
                      <a:pt x="163" y="360"/>
                    </a:lnTo>
                    <a:lnTo>
                      <a:pt x="179" y="730"/>
                    </a:lnTo>
                    <a:lnTo>
                      <a:pt x="183" y="730"/>
                    </a:lnTo>
                    <a:lnTo>
                      <a:pt x="198" y="639"/>
                    </a:lnTo>
                    <a:lnTo>
                      <a:pt x="197" y="639"/>
                    </a:lnTo>
                    <a:lnTo>
                      <a:pt x="213" y="400"/>
                    </a:lnTo>
                    <a:lnTo>
                      <a:pt x="215" y="395"/>
                    </a:lnTo>
                    <a:lnTo>
                      <a:pt x="219" y="393"/>
                    </a:lnTo>
                    <a:lnTo>
                      <a:pt x="235" y="393"/>
                    </a:lnTo>
                    <a:lnTo>
                      <a:pt x="239" y="395"/>
                    </a:lnTo>
                    <a:lnTo>
                      <a:pt x="242" y="400"/>
                    </a:lnTo>
                    <a:lnTo>
                      <a:pt x="256" y="546"/>
                    </a:lnTo>
                    <a:lnTo>
                      <a:pt x="266" y="546"/>
                    </a:lnTo>
                    <a:lnTo>
                      <a:pt x="271" y="548"/>
                    </a:lnTo>
                    <a:lnTo>
                      <a:pt x="273" y="551"/>
                    </a:lnTo>
                    <a:lnTo>
                      <a:pt x="287" y="608"/>
                    </a:lnTo>
                    <a:lnTo>
                      <a:pt x="297" y="608"/>
                    </a:lnTo>
                    <a:lnTo>
                      <a:pt x="302" y="611"/>
                    </a:lnTo>
                    <a:lnTo>
                      <a:pt x="304" y="615"/>
                    </a:lnTo>
                    <a:lnTo>
                      <a:pt x="311" y="701"/>
                    </a:lnTo>
                    <a:lnTo>
                      <a:pt x="323" y="215"/>
                    </a:lnTo>
                    <a:lnTo>
                      <a:pt x="325" y="210"/>
                    </a:lnTo>
                    <a:lnTo>
                      <a:pt x="330" y="208"/>
                    </a:lnTo>
                    <a:lnTo>
                      <a:pt x="345" y="208"/>
                    </a:lnTo>
                    <a:lnTo>
                      <a:pt x="350" y="210"/>
                    </a:lnTo>
                    <a:lnTo>
                      <a:pt x="352" y="215"/>
                    </a:lnTo>
                    <a:lnTo>
                      <a:pt x="368" y="499"/>
                    </a:lnTo>
                    <a:lnTo>
                      <a:pt x="371" y="499"/>
                    </a:lnTo>
                    <a:lnTo>
                      <a:pt x="387" y="180"/>
                    </a:lnTo>
                    <a:lnTo>
                      <a:pt x="389" y="175"/>
                    </a:lnTo>
                    <a:lnTo>
                      <a:pt x="393" y="173"/>
                    </a:lnTo>
                    <a:lnTo>
                      <a:pt x="410" y="173"/>
                    </a:lnTo>
                    <a:lnTo>
                      <a:pt x="415" y="175"/>
                    </a:lnTo>
                    <a:lnTo>
                      <a:pt x="417" y="180"/>
                    </a:lnTo>
                    <a:lnTo>
                      <a:pt x="426" y="593"/>
                    </a:lnTo>
                    <a:lnTo>
                      <a:pt x="435" y="242"/>
                    </a:lnTo>
                    <a:lnTo>
                      <a:pt x="437" y="238"/>
                    </a:lnTo>
                    <a:lnTo>
                      <a:pt x="441" y="236"/>
                    </a:lnTo>
                    <a:lnTo>
                      <a:pt x="446" y="238"/>
                    </a:lnTo>
                    <a:lnTo>
                      <a:pt x="448" y="241"/>
                    </a:lnTo>
                    <a:lnTo>
                      <a:pt x="464" y="339"/>
                    </a:lnTo>
                    <a:lnTo>
                      <a:pt x="464" y="341"/>
                    </a:lnTo>
                    <a:lnTo>
                      <a:pt x="480" y="890"/>
                    </a:lnTo>
                    <a:lnTo>
                      <a:pt x="480" y="890"/>
                    </a:lnTo>
                    <a:lnTo>
                      <a:pt x="501" y="940"/>
                    </a:lnTo>
                    <a:lnTo>
                      <a:pt x="514" y="763"/>
                    </a:lnTo>
                    <a:lnTo>
                      <a:pt x="516" y="759"/>
                    </a:lnTo>
                    <a:lnTo>
                      <a:pt x="521" y="757"/>
                    </a:lnTo>
                    <a:lnTo>
                      <a:pt x="525" y="759"/>
                    </a:lnTo>
                    <a:lnTo>
                      <a:pt x="527" y="763"/>
                    </a:lnTo>
                    <a:lnTo>
                      <a:pt x="544" y="905"/>
                    </a:lnTo>
                    <a:lnTo>
                      <a:pt x="544" y="905"/>
                    </a:lnTo>
                    <a:lnTo>
                      <a:pt x="556" y="938"/>
                    </a:lnTo>
                    <a:lnTo>
                      <a:pt x="564" y="938"/>
                    </a:lnTo>
                    <a:lnTo>
                      <a:pt x="579" y="868"/>
                    </a:lnTo>
                    <a:lnTo>
                      <a:pt x="578" y="869"/>
                    </a:lnTo>
                    <a:lnTo>
                      <a:pt x="580" y="865"/>
                    </a:lnTo>
                    <a:lnTo>
                      <a:pt x="584" y="863"/>
                    </a:lnTo>
                    <a:lnTo>
                      <a:pt x="600" y="863"/>
                    </a:lnTo>
                    <a:lnTo>
                      <a:pt x="604" y="865"/>
                    </a:lnTo>
                    <a:lnTo>
                      <a:pt x="607" y="869"/>
                    </a:lnTo>
                    <a:lnTo>
                      <a:pt x="617" y="1281"/>
                    </a:lnTo>
                    <a:lnTo>
                      <a:pt x="626" y="1003"/>
                    </a:lnTo>
                    <a:lnTo>
                      <a:pt x="628" y="999"/>
                    </a:lnTo>
                    <a:lnTo>
                      <a:pt x="632" y="997"/>
                    </a:lnTo>
                    <a:lnTo>
                      <a:pt x="637" y="999"/>
                    </a:lnTo>
                    <a:lnTo>
                      <a:pt x="639" y="1002"/>
                    </a:lnTo>
                    <a:lnTo>
                      <a:pt x="655" y="1077"/>
                    </a:lnTo>
                    <a:lnTo>
                      <a:pt x="655" y="1078"/>
                    </a:lnTo>
                    <a:lnTo>
                      <a:pt x="670" y="1388"/>
                    </a:lnTo>
                    <a:lnTo>
                      <a:pt x="676" y="1388"/>
                    </a:lnTo>
                    <a:lnTo>
                      <a:pt x="690" y="1273"/>
                    </a:lnTo>
                    <a:lnTo>
                      <a:pt x="689" y="1273"/>
                    </a:lnTo>
                    <a:lnTo>
                      <a:pt x="691" y="1269"/>
                    </a:lnTo>
                    <a:lnTo>
                      <a:pt x="693" y="1269"/>
                    </a:lnTo>
                    <a:lnTo>
                      <a:pt x="709" y="1252"/>
                    </a:lnTo>
                    <a:lnTo>
                      <a:pt x="712" y="1251"/>
                    </a:lnTo>
                    <a:lnTo>
                      <a:pt x="716" y="1253"/>
                    </a:lnTo>
                    <a:lnTo>
                      <a:pt x="717" y="1256"/>
                    </a:lnTo>
                    <a:lnTo>
                      <a:pt x="729" y="1287"/>
                    </a:lnTo>
                    <a:lnTo>
                      <a:pt x="739" y="1267"/>
                    </a:lnTo>
                    <a:lnTo>
                      <a:pt x="739" y="1266"/>
                    </a:lnTo>
                    <a:lnTo>
                      <a:pt x="744" y="1263"/>
                    </a:lnTo>
                    <a:lnTo>
                      <a:pt x="748" y="1266"/>
                    </a:lnTo>
                    <a:lnTo>
                      <a:pt x="751" y="1270"/>
                    </a:lnTo>
                    <a:lnTo>
                      <a:pt x="762" y="1364"/>
                    </a:lnTo>
                    <a:lnTo>
                      <a:pt x="771" y="1289"/>
                    </a:lnTo>
                    <a:lnTo>
                      <a:pt x="770" y="1289"/>
                    </a:lnTo>
                    <a:lnTo>
                      <a:pt x="772" y="1285"/>
                    </a:lnTo>
                    <a:lnTo>
                      <a:pt x="776" y="1282"/>
                    </a:lnTo>
                    <a:lnTo>
                      <a:pt x="792" y="1282"/>
                    </a:lnTo>
                    <a:lnTo>
                      <a:pt x="809" y="1279"/>
                    </a:lnTo>
                    <a:lnTo>
                      <a:pt x="810" y="1279"/>
                    </a:lnTo>
                    <a:lnTo>
                      <a:pt x="814" y="1281"/>
                    </a:lnTo>
                    <a:lnTo>
                      <a:pt x="815" y="1282"/>
                    </a:lnTo>
                    <a:lnTo>
                      <a:pt x="829" y="1310"/>
                    </a:lnTo>
                    <a:lnTo>
                      <a:pt x="841" y="1310"/>
                    </a:lnTo>
                    <a:lnTo>
                      <a:pt x="845" y="1312"/>
                    </a:lnTo>
                    <a:lnTo>
                      <a:pt x="848" y="1317"/>
                    </a:lnTo>
                    <a:lnTo>
                      <a:pt x="864" y="1441"/>
                    </a:lnTo>
                    <a:lnTo>
                      <a:pt x="864" y="1441"/>
                    </a:lnTo>
                    <a:lnTo>
                      <a:pt x="873" y="1476"/>
                    </a:lnTo>
                    <a:lnTo>
                      <a:pt x="883" y="1425"/>
                    </a:lnTo>
                    <a:lnTo>
                      <a:pt x="882" y="1426"/>
                    </a:lnTo>
                    <a:lnTo>
                      <a:pt x="885" y="1422"/>
                    </a:lnTo>
                    <a:lnTo>
                      <a:pt x="889" y="1420"/>
                    </a:lnTo>
                    <a:lnTo>
                      <a:pt x="894" y="1422"/>
                    </a:lnTo>
                    <a:lnTo>
                      <a:pt x="895" y="1424"/>
                    </a:lnTo>
                    <a:lnTo>
                      <a:pt x="909" y="1459"/>
                    </a:lnTo>
                    <a:lnTo>
                      <a:pt x="921" y="1459"/>
                    </a:lnTo>
                    <a:lnTo>
                      <a:pt x="926" y="1461"/>
                    </a:lnTo>
                    <a:lnTo>
                      <a:pt x="942" y="1482"/>
                    </a:lnTo>
                    <a:lnTo>
                      <a:pt x="952" y="1482"/>
                    </a:lnTo>
                    <a:lnTo>
                      <a:pt x="965" y="1465"/>
                    </a:lnTo>
                    <a:lnTo>
                      <a:pt x="969" y="1463"/>
                    </a:lnTo>
                    <a:lnTo>
                      <a:pt x="982" y="1463"/>
                    </a:lnTo>
                    <a:lnTo>
                      <a:pt x="996" y="1394"/>
                    </a:lnTo>
                    <a:lnTo>
                      <a:pt x="995" y="1395"/>
                    </a:lnTo>
                    <a:lnTo>
                      <a:pt x="997" y="1391"/>
                    </a:lnTo>
                    <a:lnTo>
                      <a:pt x="1002" y="1388"/>
                    </a:lnTo>
                    <a:lnTo>
                      <a:pt x="1006" y="1391"/>
                    </a:lnTo>
                    <a:lnTo>
                      <a:pt x="1008" y="1395"/>
                    </a:lnTo>
                    <a:lnTo>
                      <a:pt x="1024" y="1545"/>
                    </a:lnTo>
                    <a:lnTo>
                      <a:pt x="1034" y="1545"/>
                    </a:lnTo>
                    <a:lnTo>
                      <a:pt x="1039" y="1547"/>
                    </a:lnTo>
                    <a:lnTo>
                      <a:pt x="1053" y="1561"/>
                    </a:lnTo>
                    <a:lnTo>
                      <a:pt x="1067" y="1561"/>
                    </a:lnTo>
                    <a:lnTo>
                      <a:pt x="1071" y="1563"/>
                    </a:lnTo>
                    <a:lnTo>
                      <a:pt x="1081" y="1578"/>
                    </a:lnTo>
                    <a:lnTo>
                      <a:pt x="1093" y="1531"/>
                    </a:lnTo>
                    <a:lnTo>
                      <a:pt x="1092" y="1532"/>
                    </a:lnTo>
                    <a:lnTo>
                      <a:pt x="1094" y="1528"/>
                    </a:lnTo>
                    <a:lnTo>
                      <a:pt x="1099" y="1526"/>
                    </a:lnTo>
                    <a:lnTo>
                      <a:pt x="1116" y="1526"/>
                    </a:lnTo>
                    <a:lnTo>
                      <a:pt x="1120" y="1528"/>
                    </a:lnTo>
                    <a:lnTo>
                      <a:pt x="1136" y="1549"/>
                    </a:lnTo>
                    <a:lnTo>
                      <a:pt x="1148" y="1549"/>
                    </a:lnTo>
                    <a:lnTo>
                      <a:pt x="1152" y="1551"/>
                    </a:lnTo>
                    <a:lnTo>
                      <a:pt x="1154" y="1553"/>
                    </a:lnTo>
                    <a:lnTo>
                      <a:pt x="1168" y="1592"/>
                    </a:lnTo>
                    <a:lnTo>
                      <a:pt x="1175" y="1592"/>
                    </a:lnTo>
                    <a:lnTo>
                      <a:pt x="1189" y="1485"/>
                    </a:lnTo>
                    <a:lnTo>
                      <a:pt x="1189" y="1483"/>
                    </a:lnTo>
                    <a:lnTo>
                      <a:pt x="1206" y="1436"/>
                    </a:lnTo>
                    <a:lnTo>
                      <a:pt x="1207" y="1434"/>
                    </a:lnTo>
                    <a:lnTo>
                      <a:pt x="1212" y="1432"/>
                    </a:lnTo>
                    <a:lnTo>
                      <a:pt x="1227" y="1432"/>
                    </a:lnTo>
                    <a:lnTo>
                      <a:pt x="1232" y="1434"/>
                    </a:lnTo>
                    <a:lnTo>
                      <a:pt x="1234" y="1437"/>
                    </a:lnTo>
                    <a:lnTo>
                      <a:pt x="1249" y="1503"/>
                    </a:lnTo>
                    <a:lnTo>
                      <a:pt x="1256" y="1499"/>
                    </a:lnTo>
                    <a:lnTo>
                      <a:pt x="1257" y="1499"/>
                    </a:lnTo>
                    <a:lnTo>
                      <a:pt x="1260" y="1498"/>
                    </a:lnTo>
                    <a:lnTo>
                      <a:pt x="1264" y="1500"/>
                    </a:lnTo>
                    <a:lnTo>
                      <a:pt x="1266" y="1503"/>
                    </a:lnTo>
                    <a:lnTo>
                      <a:pt x="1283" y="1555"/>
                    </a:lnTo>
                    <a:lnTo>
                      <a:pt x="1282" y="1555"/>
                    </a:lnTo>
                    <a:lnTo>
                      <a:pt x="1297" y="1592"/>
                    </a:lnTo>
                    <a:lnTo>
                      <a:pt x="1304" y="1592"/>
                    </a:lnTo>
                    <a:lnTo>
                      <a:pt x="1319" y="1482"/>
                    </a:lnTo>
                    <a:lnTo>
                      <a:pt x="1318" y="1482"/>
                    </a:lnTo>
                    <a:lnTo>
                      <a:pt x="1320" y="1478"/>
                    </a:lnTo>
                    <a:lnTo>
                      <a:pt x="1324" y="1475"/>
                    </a:lnTo>
                    <a:lnTo>
                      <a:pt x="1341" y="1475"/>
                    </a:lnTo>
                    <a:lnTo>
                      <a:pt x="1346" y="1478"/>
                    </a:lnTo>
                    <a:lnTo>
                      <a:pt x="1348" y="1481"/>
                    </a:lnTo>
                    <a:lnTo>
                      <a:pt x="1362" y="1569"/>
                    </a:lnTo>
                    <a:lnTo>
                      <a:pt x="1369" y="1569"/>
                    </a:lnTo>
                    <a:lnTo>
                      <a:pt x="1384" y="1530"/>
                    </a:lnTo>
                    <a:lnTo>
                      <a:pt x="1399" y="1491"/>
                    </a:lnTo>
                    <a:lnTo>
                      <a:pt x="1400" y="1489"/>
                    </a:lnTo>
                    <a:lnTo>
                      <a:pt x="1405" y="1486"/>
                    </a:lnTo>
                    <a:lnTo>
                      <a:pt x="1422" y="1486"/>
                    </a:lnTo>
                    <a:lnTo>
                      <a:pt x="1424" y="1488"/>
                    </a:lnTo>
                    <a:lnTo>
                      <a:pt x="1426" y="1488"/>
                    </a:lnTo>
                    <a:lnTo>
                      <a:pt x="1441" y="1498"/>
                    </a:lnTo>
                    <a:lnTo>
                      <a:pt x="1454" y="1498"/>
                    </a:lnTo>
                    <a:lnTo>
                      <a:pt x="1454" y="1511"/>
                    </a:lnTo>
                    <a:lnTo>
                      <a:pt x="1437" y="1511"/>
                    </a:lnTo>
                    <a:lnTo>
                      <a:pt x="1435" y="1510"/>
                    </a:lnTo>
                    <a:lnTo>
                      <a:pt x="1434" y="1510"/>
                    </a:lnTo>
                    <a:lnTo>
                      <a:pt x="1419" y="1500"/>
                    </a:lnTo>
                    <a:lnTo>
                      <a:pt x="1408" y="1500"/>
                    </a:lnTo>
                    <a:lnTo>
                      <a:pt x="1395" y="1534"/>
                    </a:lnTo>
                    <a:lnTo>
                      <a:pt x="1379" y="1578"/>
                    </a:lnTo>
                    <a:lnTo>
                      <a:pt x="1378" y="1580"/>
                    </a:lnTo>
                    <a:lnTo>
                      <a:pt x="1374" y="1582"/>
                    </a:lnTo>
                    <a:lnTo>
                      <a:pt x="1357" y="1582"/>
                    </a:lnTo>
                    <a:lnTo>
                      <a:pt x="1352" y="1580"/>
                    </a:lnTo>
                    <a:lnTo>
                      <a:pt x="1351" y="1577"/>
                    </a:lnTo>
                    <a:lnTo>
                      <a:pt x="1337" y="1489"/>
                    </a:lnTo>
                    <a:lnTo>
                      <a:pt x="1330" y="1489"/>
                    </a:lnTo>
                    <a:lnTo>
                      <a:pt x="1315" y="1600"/>
                    </a:lnTo>
                    <a:lnTo>
                      <a:pt x="1313" y="1604"/>
                    </a:lnTo>
                    <a:lnTo>
                      <a:pt x="1309" y="1606"/>
                    </a:lnTo>
                    <a:lnTo>
                      <a:pt x="1293" y="1606"/>
                    </a:lnTo>
                    <a:lnTo>
                      <a:pt x="1289" y="1604"/>
                    </a:lnTo>
                    <a:lnTo>
                      <a:pt x="1288" y="1601"/>
                    </a:lnTo>
                    <a:lnTo>
                      <a:pt x="1271" y="1558"/>
                    </a:lnTo>
                    <a:lnTo>
                      <a:pt x="1256" y="1513"/>
                    </a:lnTo>
                    <a:lnTo>
                      <a:pt x="1247" y="1519"/>
                    </a:lnTo>
                    <a:lnTo>
                      <a:pt x="1246" y="1519"/>
                    </a:lnTo>
                    <a:lnTo>
                      <a:pt x="1244" y="1520"/>
                    </a:lnTo>
                    <a:lnTo>
                      <a:pt x="1240" y="1518"/>
                    </a:lnTo>
                    <a:lnTo>
                      <a:pt x="1238" y="1514"/>
                    </a:lnTo>
                    <a:lnTo>
                      <a:pt x="1223" y="1445"/>
                    </a:lnTo>
                    <a:lnTo>
                      <a:pt x="1216" y="1445"/>
                    </a:lnTo>
                    <a:lnTo>
                      <a:pt x="1201" y="1486"/>
                    </a:lnTo>
                    <a:lnTo>
                      <a:pt x="1202" y="1486"/>
                    </a:lnTo>
                    <a:lnTo>
                      <a:pt x="1186" y="1600"/>
                    </a:lnTo>
                    <a:lnTo>
                      <a:pt x="1184" y="1604"/>
                    </a:lnTo>
                    <a:lnTo>
                      <a:pt x="1179" y="1606"/>
                    </a:lnTo>
                    <a:lnTo>
                      <a:pt x="1164" y="1606"/>
                    </a:lnTo>
                    <a:lnTo>
                      <a:pt x="1159" y="1604"/>
                    </a:lnTo>
                    <a:lnTo>
                      <a:pt x="1158" y="1601"/>
                    </a:lnTo>
                    <a:lnTo>
                      <a:pt x="1144" y="1562"/>
                    </a:lnTo>
                    <a:lnTo>
                      <a:pt x="1132" y="1562"/>
                    </a:lnTo>
                    <a:lnTo>
                      <a:pt x="1130" y="1561"/>
                    </a:lnTo>
                    <a:lnTo>
                      <a:pt x="1128" y="1561"/>
                    </a:lnTo>
                    <a:lnTo>
                      <a:pt x="1112" y="1539"/>
                    </a:lnTo>
                    <a:lnTo>
                      <a:pt x="1104" y="1539"/>
                    </a:lnTo>
                    <a:lnTo>
                      <a:pt x="1090" y="1594"/>
                    </a:lnTo>
                    <a:lnTo>
                      <a:pt x="1088" y="1596"/>
                    </a:lnTo>
                    <a:lnTo>
                      <a:pt x="1083" y="1598"/>
                    </a:lnTo>
                    <a:lnTo>
                      <a:pt x="1081" y="1597"/>
                    </a:lnTo>
                    <a:lnTo>
                      <a:pt x="1079" y="1597"/>
                    </a:lnTo>
                    <a:lnTo>
                      <a:pt x="1063" y="1575"/>
                    </a:lnTo>
                    <a:lnTo>
                      <a:pt x="1051" y="1575"/>
                    </a:lnTo>
                    <a:lnTo>
                      <a:pt x="1049" y="1574"/>
                    </a:lnTo>
                    <a:lnTo>
                      <a:pt x="1048" y="1574"/>
                    </a:lnTo>
                    <a:lnTo>
                      <a:pt x="1032" y="1558"/>
                    </a:lnTo>
                    <a:lnTo>
                      <a:pt x="1019" y="1558"/>
                    </a:lnTo>
                    <a:lnTo>
                      <a:pt x="1014" y="1556"/>
                    </a:lnTo>
                    <a:lnTo>
                      <a:pt x="1013" y="1552"/>
                    </a:lnTo>
                    <a:lnTo>
                      <a:pt x="1001" y="1435"/>
                    </a:lnTo>
                    <a:lnTo>
                      <a:pt x="993" y="1471"/>
                    </a:lnTo>
                    <a:lnTo>
                      <a:pt x="991" y="1474"/>
                    </a:lnTo>
                    <a:lnTo>
                      <a:pt x="986" y="1476"/>
                    </a:lnTo>
                    <a:lnTo>
                      <a:pt x="973" y="1476"/>
                    </a:lnTo>
                    <a:lnTo>
                      <a:pt x="958" y="1494"/>
                    </a:lnTo>
                    <a:lnTo>
                      <a:pt x="956" y="1494"/>
                    </a:lnTo>
                    <a:lnTo>
                      <a:pt x="954" y="1495"/>
                    </a:lnTo>
                    <a:lnTo>
                      <a:pt x="938" y="1495"/>
                    </a:lnTo>
                    <a:lnTo>
                      <a:pt x="936" y="1494"/>
                    </a:lnTo>
                    <a:lnTo>
                      <a:pt x="934" y="1494"/>
                    </a:lnTo>
                    <a:lnTo>
                      <a:pt x="918" y="1472"/>
                    </a:lnTo>
                    <a:lnTo>
                      <a:pt x="906" y="1472"/>
                    </a:lnTo>
                    <a:lnTo>
                      <a:pt x="901" y="1470"/>
                    </a:lnTo>
                    <a:lnTo>
                      <a:pt x="900" y="1469"/>
                    </a:lnTo>
                    <a:lnTo>
                      <a:pt x="891" y="1449"/>
                    </a:lnTo>
                    <a:lnTo>
                      <a:pt x="880" y="1505"/>
                    </a:lnTo>
                    <a:lnTo>
                      <a:pt x="878" y="1509"/>
                    </a:lnTo>
                    <a:lnTo>
                      <a:pt x="873" y="1511"/>
                    </a:lnTo>
                    <a:lnTo>
                      <a:pt x="869" y="1509"/>
                    </a:lnTo>
                    <a:lnTo>
                      <a:pt x="868" y="1507"/>
                    </a:lnTo>
                    <a:lnTo>
                      <a:pt x="867" y="1504"/>
                    </a:lnTo>
                    <a:lnTo>
                      <a:pt x="867" y="1504"/>
                    </a:lnTo>
                    <a:lnTo>
                      <a:pt x="867" y="1503"/>
                    </a:lnTo>
                    <a:lnTo>
                      <a:pt x="852" y="1444"/>
                    </a:lnTo>
                    <a:lnTo>
                      <a:pt x="852" y="1443"/>
                    </a:lnTo>
                    <a:lnTo>
                      <a:pt x="837" y="1324"/>
                    </a:lnTo>
                    <a:lnTo>
                      <a:pt x="825" y="1324"/>
                    </a:lnTo>
                    <a:lnTo>
                      <a:pt x="821" y="1321"/>
                    </a:lnTo>
                    <a:lnTo>
                      <a:pt x="821" y="1320"/>
                    </a:lnTo>
                    <a:lnTo>
                      <a:pt x="808" y="1293"/>
                    </a:lnTo>
                    <a:lnTo>
                      <a:pt x="794" y="1296"/>
                    </a:lnTo>
                    <a:lnTo>
                      <a:pt x="782" y="1296"/>
                    </a:lnTo>
                    <a:lnTo>
                      <a:pt x="767" y="1416"/>
                    </a:lnTo>
                    <a:lnTo>
                      <a:pt x="765" y="1420"/>
                    </a:lnTo>
                    <a:lnTo>
                      <a:pt x="761" y="1422"/>
                    </a:lnTo>
                    <a:lnTo>
                      <a:pt x="756" y="1420"/>
                    </a:lnTo>
                    <a:lnTo>
                      <a:pt x="755" y="1416"/>
                    </a:lnTo>
                    <a:lnTo>
                      <a:pt x="755" y="1415"/>
                    </a:lnTo>
                    <a:lnTo>
                      <a:pt x="754" y="1415"/>
                    </a:lnTo>
                    <a:lnTo>
                      <a:pt x="755" y="1414"/>
                    </a:lnTo>
                    <a:lnTo>
                      <a:pt x="741" y="1291"/>
                    </a:lnTo>
                    <a:lnTo>
                      <a:pt x="734" y="1305"/>
                    </a:lnTo>
                    <a:lnTo>
                      <a:pt x="733" y="1306"/>
                    </a:lnTo>
                    <a:lnTo>
                      <a:pt x="728" y="1308"/>
                    </a:lnTo>
                    <a:lnTo>
                      <a:pt x="724" y="1306"/>
                    </a:lnTo>
                    <a:lnTo>
                      <a:pt x="723" y="1304"/>
                    </a:lnTo>
                    <a:lnTo>
                      <a:pt x="709" y="1270"/>
                    </a:lnTo>
                    <a:lnTo>
                      <a:pt x="703" y="1277"/>
                    </a:lnTo>
                    <a:lnTo>
                      <a:pt x="687" y="1396"/>
                    </a:lnTo>
                    <a:lnTo>
                      <a:pt x="685" y="1399"/>
                    </a:lnTo>
                    <a:lnTo>
                      <a:pt x="680" y="1402"/>
                    </a:lnTo>
                    <a:lnTo>
                      <a:pt x="664" y="1402"/>
                    </a:lnTo>
                    <a:lnTo>
                      <a:pt x="659" y="1399"/>
                    </a:lnTo>
                    <a:lnTo>
                      <a:pt x="657" y="1396"/>
                    </a:lnTo>
                    <a:lnTo>
                      <a:pt x="641" y="1079"/>
                    </a:lnTo>
                    <a:lnTo>
                      <a:pt x="642" y="1079"/>
                    </a:lnTo>
                    <a:lnTo>
                      <a:pt x="637" y="1055"/>
                    </a:lnTo>
                    <a:lnTo>
                      <a:pt x="622" y="1517"/>
                    </a:lnTo>
                    <a:lnTo>
                      <a:pt x="620" y="1521"/>
                    </a:lnTo>
                    <a:lnTo>
                      <a:pt x="616" y="1523"/>
                    </a:lnTo>
                    <a:lnTo>
                      <a:pt x="611" y="1521"/>
                    </a:lnTo>
                    <a:lnTo>
                      <a:pt x="609" y="1517"/>
                    </a:lnTo>
                    <a:lnTo>
                      <a:pt x="593" y="876"/>
                    </a:lnTo>
                    <a:lnTo>
                      <a:pt x="590" y="876"/>
                    </a:lnTo>
                    <a:lnTo>
                      <a:pt x="575" y="945"/>
                    </a:lnTo>
                    <a:lnTo>
                      <a:pt x="573" y="949"/>
                    </a:lnTo>
                    <a:lnTo>
                      <a:pt x="569" y="951"/>
                    </a:lnTo>
                    <a:lnTo>
                      <a:pt x="553" y="951"/>
                    </a:lnTo>
                    <a:lnTo>
                      <a:pt x="549" y="949"/>
                    </a:lnTo>
                    <a:lnTo>
                      <a:pt x="547" y="946"/>
                    </a:lnTo>
                    <a:lnTo>
                      <a:pt x="532" y="907"/>
                    </a:lnTo>
                    <a:lnTo>
                      <a:pt x="532" y="906"/>
                    </a:lnTo>
                    <a:lnTo>
                      <a:pt x="523" y="828"/>
                    </a:lnTo>
                    <a:lnTo>
                      <a:pt x="512" y="969"/>
                    </a:lnTo>
                    <a:lnTo>
                      <a:pt x="509" y="972"/>
                    </a:lnTo>
                    <a:lnTo>
                      <a:pt x="505" y="974"/>
                    </a:lnTo>
                    <a:lnTo>
                      <a:pt x="501" y="972"/>
                    </a:lnTo>
                    <a:lnTo>
                      <a:pt x="499" y="970"/>
                    </a:lnTo>
                    <a:lnTo>
                      <a:pt x="498" y="968"/>
                    </a:lnTo>
                    <a:lnTo>
                      <a:pt x="498" y="968"/>
                    </a:lnTo>
                    <a:lnTo>
                      <a:pt x="498" y="968"/>
                    </a:lnTo>
                    <a:lnTo>
                      <a:pt x="468" y="892"/>
                    </a:lnTo>
                    <a:lnTo>
                      <a:pt x="467" y="890"/>
                    </a:lnTo>
                    <a:lnTo>
                      <a:pt x="450" y="341"/>
                    </a:lnTo>
                    <a:lnTo>
                      <a:pt x="451" y="341"/>
                    </a:lnTo>
                    <a:lnTo>
                      <a:pt x="447" y="310"/>
                    </a:lnTo>
                    <a:lnTo>
                      <a:pt x="432" y="877"/>
                    </a:lnTo>
                    <a:lnTo>
                      <a:pt x="430" y="882"/>
                    </a:lnTo>
                    <a:lnTo>
                      <a:pt x="426" y="884"/>
                    </a:lnTo>
                    <a:lnTo>
                      <a:pt x="421" y="882"/>
                    </a:lnTo>
                    <a:lnTo>
                      <a:pt x="419" y="877"/>
                    </a:lnTo>
                    <a:lnTo>
                      <a:pt x="403" y="187"/>
                    </a:lnTo>
                    <a:lnTo>
                      <a:pt x="400" y="187"/>
                    </a:lnTo>
                    <a:lnTo>
                      <a:pt x="384" y="507"/>
                    </a:lnTo>
                    <a:lnTo>
                      <a:pt x="382" y="510"/>
                    </a:lnTo>
                    <a:lnTo>
                      <a:pt x="378" y="512"/>
                    </a:lnTo>
                    <a:lnTo>
                      <a:pt x="361" y="512"/>
                    </a:lnTo>
                    <a:lnTo>
                      <a:pt x="357" y="510"/>
                    </a:lnTo>
                    <a:lnTo>
                      <a:pt x="354" y="507"/>
                    </a:lnTo>
                    <a:lnTo>
                      <a:pt x="339" y="221"/>
                    </a:lnTo>
                    <a:lnTo>
                      <a:pt x="336" y="221"/>
                    </a:lnTo>
                    <a:lnTo>
                      <a:pt x="321" y="830"/>
                    </a:lnTo>
                    <a:lnTo>
                      <a:pt x="319" y="835"/>
                    </a:lnTo>
                    <a:lnTo>
                      <a:pt x="314" y="837"/>
                    </a:lnTo>
                    <a:lnTo>
                      <a:pt x="310" y="835"/>
                    </a:lnTo>
                    <a:lnTo>
                      <a:pt x="307" y="832"/>
                    </a:lnTo>
                    <a:lnTo>
                      <a:pt x="291" y="622"/>
                    </a:lnTo>
                    <a:lnTo>
                      <a:pt x="282" y="622"/>
                    </a:lnTo>
                    <a:lnTo>
                      <a:pt x="277" y="620"/>
                    </a:lnTo>
                    <a:lnTo>
                      <a:pt x="276" y="617"/>
                    </a:lnTo>
                    <a:lnTo>
                      <a:pt x="262" y="559"/>
                    </a:lnTo>
                    <a:lnTo>
                      <a:pt x="250" y="559"/>
                    </a:lnTo>
                    <a:lnTo>
                      <a:pt x="246" y="557"/>
                    </a:lnTo>
                    <a:lnTo>
                      <a:pt x="244" y="554"/>
                    </a:lnTo>
                    <a:lnTo>
                      <a:pt x="229" y="406"/>
                    </a:lnTo>
                    <a:lnTo>
                      <a:pt x="226" y="406"/>
                    </a:lnTo>
                    <a:lnTo>
                      <a:pt x="210" y="640"/>
                    </a:lnTo>
                    <a:lnTo>
                      <a:pt x="195" y="738"/>
                    </a:lnTo>
                    <a:lnTo>
                      <a:pt x="192" y="741"/>
                    </a:lnTo>
                    <a:lnTo>
                      <a:pt x="188" y="743"/>
                    </a:lnTo>
                    <a:lnTo>
                      <a:pt x="172" y="743"/>
                    </a:lnTo>
                    <a:lnTo>
                      <a:pt x="168" y="741"/>
                    </a:lnTo>
                    <a:lnTo>
                      <a:pt x="166" y="737"/>
                    </a:lnTo>
                    <a:lnTo>
                      <a:pt x="150" y="366"/>
                    </a:lnTo>
                    <a:lnTo>
                      <a:pt x="141" y="366"/>
                    </a:lnTo>
                    <a:lnTo>
                      <a:pt x="137" y="364"/>
                    </a:lnTo>
                    <a:lnTo>
                      <a:pt x="135" y="361"/>
                    </a:lnTo>
                    <a:lnTo>
                      <a:pt x="121" y="288"/>
                    </a:lnTo>
                    <a:lnTo>
                      <a:pt x="110" y="288"/>
                    </a:lnTo>
                    <a:lnTo>
                      <a:pt x="105" y="286"/>
                    </a:lnTo>
                    <a:lnTo>
                      <a:pt x="103" y="283"/>
                    </a:lnTo>
                    <a:lnTo>
                      <a:pt x="96" y="168"/>
                    </a:lnTo>
                    <a:lnTo>
                      <a:pt x="85" y="584"/>
                    </a:lnTo>
                    <a:lnTo>
                      <a:pt x="83" y="588"/>
                    </a:lnTo>
                    <a:lnTo>
                      <a:pt x="79" y="591"/>
                    </a:lnTo>
                    <a:lnTo>
                      <a:pt x="69" y="591"/>
                    </a:lnTo>
                    <a:lnTo>
                      <a:pt x="54" y="641"/>
                    </a:lnTo>
                    <a:lnTo>
                      <a:pt x="52" y="643"/>
                    </a:lnTo>
                    <a:lnTo>
                      <a:pt x="47" y="645"/>
                    </a:lnTo>
                    <a:lnTo>
                      <a:pt x="32" y="645"/>
                    </a:lnTo>
                    <a:lnTo>
                      <a:pt x="27" y="643"/>
                    </a:lnTo>
                    <a:lnTo>
                      <a:pt x="25" y="640"/>
                    </a:lnTo>
                    <a:lnTo>
                      <a:pt x="9" y="300"/>
                    </a:lnTo>
                    <a:lnTo>
                      <a:pt x="0" y="300"/>
                    </a:lnTo>
                    <a:lnTo>
                      <a:pt x="0" y="287"/>
                    </a:lnTo>
                    <a:lnTo>
                      <a:pt x="16" y="287"/>
                    </a:lnTo>
                    <a:lnTo>
                      <a:pt x="21" y="289"/>
                    </a:lnTo>
                    <a:lnTo>
                      <a:pt x="23" y="294"/>
                    </a:lnTo>
                    <a:lnTo>
                      <a:pt x="38" y="632"/>
                    </a:lnTo>
                    <a:lnTo>
                      <a:pt x="43" y="632"/>
                    </a:lnTo>
                    <a:lnTo>
                      <a:pt x="57" y="583"/>
                    </a:lnTo>
                    <a:lnTo>
                      <a:pt x="56" y="584"/>
                    </a:lnTo>
                    <a:lnTo>
                      <a:pt x="58" y="579"/>
                    </a:lnTo>
                    <a:lnTo>
                      <a:pt x="63" y="577"/>
                    </a:lnTo>
                    <a:lnTo>
                      <a:pt x="72" y="577"/>
                    </a:lnTo>
                    <a:lnTo>
                      <a:pt x="87" y="7"/>
                    </a:lnTo>
                    <a:lnTo>
                      <a:pt x="90" y="3"/>
                    </a:lnTo>
                    <a:lnTo>
                      <a:pt x="9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5" name="Freeform 4297"/>
              <p:cNvSpPr>
                <a:spLocks/>
              </p:cNvSpPr>
              <p:nvPr/>
            </p:nvSpPr>
            <p:spPr bwMode="auto">
              <a:xfrm>
                <a:off x="3809" y="3344"/>
                <a:ext cx="61" cy="51"/>
              </a:xfrm>
              <a:custGeom>
                <a:avLst/>
                <a:gdLst>
                  <a:gd name="T0" fmla="*/ 81 w 120"/>
                  <a:gd name="T1" fmla="*/ 0 h 100"/>
                  <a:gd name="T2" fmla="*/ 98 w 120"/>
                  <a:gd name="T3" fmla="*/ 7 h 100"/>
                  <a:gd name="T4" fmla="*/ 110 w 120"/>
                  <a:gd name="T5" fmla="*/ 17 h 100"/>
                  <a:gd name="T6" fmla="*/ 118 w 120"/>
                  <a:gd name="T7" fmla="*/ 30 h 100"/>
                  <a:gd name="T8" fmla="*/ 120 w 120"/>
                  <a:gd name="T9" fmla="*/ 47 h 100"/>
                  <a:gd name="T10" fmla="*/ 118 w 120"/>
                  <a:gd name="T11" fmla="*/ 63 h 100"/>
                  <a:gd name="T12" fmla="*/ 112 w 120"/>
                  <a:gd name="T13" fmla="*/ 77 h 100"/>
                  <a:gd name="T14" fmla="*/ 103 w 120"/>
                  <a:gd name="T15" fmla="*/ 87 h 100"/>
                  <a:gd name="T16" fmla="*/ 90 w 120"/>
                  <a:gd name="T17" fmla="*/ 94 h 100"/>
                  <a:gd name="T18" fmla="*/ 76 w 120"/>
                  <a:gd name="T19" fmla="*/ 98 h 100"/>
                  <a:gd name="T20" fmla="*/ 59 w 120"/>
                  <a:gd name="T21" fmla="*/ 100 h 100"/>
                  <a:gd name="T22" fmla="*/ 42 w 120"/>
                  <a:gd name="T23" fmla="*/ 98 h 100"/>
                  <a:gd name="T24" fmla="*/ 28 w 120"/>
                  <a:gd name="T25" fmla="*/ 94 h 100"/>
                  <a:gd name="T26" fmla="*/ 15 w 120"/>
                  <a:gd name="T27" fmla="*/ 86 h 100"/>
                  <a:gd name="T28" fmla="*/ 6 w 120"/>
                  <a:gd name="T29" fmla="*/ 75 h 100"/>
                  <a:gd name="T30" fmla="*/ 1 w 120"/>
                  <a:gd name="T31" fmla="*/ 61 h 100"/>
                  <a:gd name="T32" fmla="*/ 0 w 120"/>
                  <a:gd name="T33" fmla="*/ 48 h 100"/>
                  <a:gd name="T34" fmla="*/ 2 w 120"/>
                  <a:gd name="T35" fmla="*/ 32 h 100"/>
                  <a:gd name="T36" fmla="*/ 9 w 120"/>
                  <a:gd name="T37" fmla="*/ 19 h 100"/>
                  <a:gd name="T38" fmla="*/ 20 w 120"/>
                  <a:gd name="T39" fmla="*/ 10 h 100"/>
                  <a:gd name="T40" fmla="*/ 33 w 120"/>
                  <a:gd name="T41" fmla="*/ 3 h 100"/>
                  <a:gd name="T42" fmla="*/ 38 w 120"/>
                  <a:gd name="T43" fmla="*/ 19 h 100"/>
                  <a:gd name="T44" fmla="*/ 26 w 120"/>
                  <a:gd name="T45" fmla="*/ 23 h 100"/>
                  <a:gd name="T46" fmla="*/ 19 w 120"/>
                  <a:gd name="T47" fmla="*/ 30 h 100"/>
                  <a:gd name="T48" fmla="*/ 14 w 120"/>
                  <a:gd name="T49" fmla="*/ 38 h 100"/>
                  <a:gd name="T50" fmla="*/ 13 w 120"/>
                  <a:gd name="T51" fmla="*/ 48 h 100"/>
                  <a:gd name="T52" fmla="*/ 14 w 120"/>
                  <a:gd name="T53" fmla="*/ 60 h 100"/>
                  <a:gd name="T54" fmla="*/ 20 w 120"/>
                  <a:gd name="T55" fmla="*/ 69 h 100"/>
                  <a:gd name="T56" fmla="*/ 24 w 120"/>
                  <a:gd name="T57" fmla="*/ 75 h 100"/>
                  <a:gd name="T58" fmla="*/ 30 w 120"/>
                  <a:gd name="T59" fmla="*/ 78 h 100"/>
                  <a:gd name="T60" fmla="*/ 36 w 120"/>
                  <a:gd name="T61" fmla="*/ 81 h 100"/>
                  <a:gd name="T62" fmla="*/ 59 w 120"/>
                  <a:gd name="T63" fmla="*/ 85 h 100"/>
                  <a:gd name="T64" fmla="*/ 72 w 120"/>
                  <a:gd name="T65" fmla="*/ 84 h 100"/>
                  <a:gd name="T66" fmla="*/ 84 w 120"/>
                  <a:gd name="T67" fmla="*/ 80 h 100"/>
                  <a:gd name="T68" fmla="*/ 90 w 120"/>
                  <a:gd name="T69" fmla="*/ 78 h 100"/>
                  <a:gd name="T70" fmla="*/ 94 w 120"/>
                  <a:gd name="T71" fmla="*/ 75 h 100"/>
                  <a:gd name="T72" fmla="*/ 98 w 120"/>
                  <a:gd name="T73" fmla="*/ 71 h 100"/>
                  <a:gd name="T74" fmla="*/ 101 w 120"/>
                  <a:gd name="T75" fmla="*/ 68 h 100"/>
                  <a:gd name="T76" fmla="*/ 105 w 120"/>
                  <a:gd name="T77" fmla="*/ 58 h 100"/>
                  <a:gd name="T78" fmla="*/ 107 w 120"/>
                  <a:gd name="T79" fmla="*/ 48 h 100"/>
                  <a:gd name="T80" fmla="*/ 105 w 120"/>
                  <a:gd name="T81" fmla="*/ 37 h 100"/>
                  <a:gd name="T82" fmla="*/ 99 w 120"/>
                  <a:gd name="T83" fmla="*/ 27 h 100"/>
                  <a:gd name="T84" fmla="*/ 90 w 120"/>
                  <a:gd name="T85" fmla="*/ 20 h 100"/>
                  <a:gd name="T86" fmla="*/ 77 w 120"/>
                  <a:gd name="T87" fmla="*/ 15 h 100"/>
                  <a:gd name="T88" fmla="*/ 81 w 120"/>
                  <a:gd name="T8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00">
                    <a:moveTo>
                      <a:pt x="81" y="0"/>
                    </a:moveTo>
                    <a:lnTo>
                      <a:pt x="98" y="7"/>
                    </a:lnTo>
                    <a:lnTo>
                      <a:pt x="110" y="17"/>
                    </a:lnTo>
                    <a:lnTo>
                      <a:pt x="118" y="30"/>
                    </a:lnTo>
                    <a:lnTo>
                      <a:pt x="120" y="47"/>
                    </a:lnTo>
                    <a:lnTo>
                      <a:pt x="118" y="63"/>
                    </a:lnTo>
                    <a:lnTo>
                      <a:pt x="112" y="77"/>
                    </a:lnTo>
                    <a:lnTo>
                      <a:pt x="103" y="87"/>
                    </a:lnTo>
                    <a:lnTo>
                      <a:pt x="90" y="94"/>
                    </a:lnTo>
                    <a:lnTo>
                      <a:pt x="76" y="98"/>
                    </a:lnTo>
                    <a:lnTo>
                      <a:pt x="59" y="100"/>
                    </a:lnTo>
                    <a:lnTo>
                      <a:pt x="42" y="98"/>
                    </a:lnTo>
                    <a:lnTo>
                      <a:pt x="28" y="94"/>
                    </a:lnTo>
                    <a:lnTo>
                      <a:pt x="15" y="86"/>
                    </a:lnTo>
                    <a:lnTo>
                      <a:pt x="6" y="75"/>
                    </a:lnTo>
                    <a:lnTo>
                      <a:pt x="1" y="61"/>
                    </a:lnTo>
                    <a:lnTo>
                      <a:pt x="0" y="48"/>
                    </a:lnTo>
                    <a:lnTo>
                      <a:pt x="2" y="32"/>
                    </a:lnTo>
                    <a:lnTo>
                      <a:pt x="9" y="19"/>
                    </a:lnTo>
                    <a:lnTo>
                      <a:pt x="20" y="10"/>
                    </a:lnTo>
                    <a:lnTo>
                      <a:pt x="33" y="3"/>
                    </a:lnTo>
                    <a:lnTo>
                      <a:pt x="38" y="19"/>
                    </a:lnTo>
                    <a:lnTo>
                      <a:pt x="26" y="23"/>
                    </a:lnTo>
                    <a:lnTo>
                      <a:pt x="19" y="30"/>
                    </a:lnTo>
                    <a:lnTo>
                      <a:pt x="14" y="38"/>
                    </a:lnTo>
                    <a:lnTo>
                      <a:pt x="13" y="48"/>
                    </a:lnTo>
                    <a:lnTo>
                      <a:pt x="14" y="60"/>
                    </a:lnTo>
                    <a:lnTo>
                      <a:pt x="20" y="69"/>
                    </a:lnTo>
                    <a:lnTo>
                      <a:pt x="24" y="75"/>
                    </a:lnTo>
                    <a:lnTo>
                      <a:pt x="30" y="78"/>
                    </a:lnTo>
                    <a:lnTo>
                      <a:pt x="36" y="81"/>
                    </a:lnTo>
                    <a:lnTo>
                      <a:pt x="59" y="85"/>
                    </a:lnTo>
                    <a:lnTo>
                      <a:pt x="72" y="84"/>
                    </a:lnTo>
                    <a:lnTo>
                      <a:pt x="84" y="80"/>
                    </a:lnTo>
                    <a:lnTo>
                      <a:pt x="90" y="78"/>
                    </a:lnTo>
                    <a:lnTo>
                      <a:pt x="94" y="75"/>
                    </a:lnTo>
                    <a:lnTo>
                      <a:pt x="98" y="71"/>
                    </a:lnTo>
                    <a:lnTo>
                      <a:pt x="101" y="68"/>
                    </a:lnTo>
                    <a:lnTo>
                      <a:pt x="105" y="58"/>
                    </a:lnTo>
                    <a:lnTo>
                      <a:pt x="107" y="48"/>
                    </a:lnTo>
                    <a:lnTo>
                      <a:pt x="105" y="37"/>
                    </a:lnTo>
                    <a:lnTo>
                      <a:pt x="99" y="27"/>
                    </a:lnTo>
                    <a:lnTo>
                      <a:pt x="90" y="20"/>
                    </a:lnTo>
                    <a:lnTo>
                      <a:pt x="77" y="15"/>
                    </a:lnTo>
                    <a:lnTo>
                      <a:pt x="8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6" name="Freeform 4298"/>
              <p:cNvSpPr>
                <a:spLocks noEditPoints="1"/>
              </p:cNvSpPr>
              <p:nvPr/>
            </p:nvSpPr>
            <p:spPr bwMode="auto">
              <a:xfrm>
                <a:off x="3825" y="3299"/>
                <a:ext cx="45" cy="38"/>
              </a:xfrm>
              <a:custGeom>
                <a:avLst/>
                <a:gdLst>
                  <a:gd name="T0" fmla="*/ 44 w 88"/>
                  <a:gd name="T1" fmla="*/ 16 h 76"/>
                  <a:gd name="T2" fmla="*/ 30 w 88"/>
                  <a:gd name="T3" fmla="*/ 17 h 76"/>
                  <a:gd name="T4" fmla="*/ 21 w 88"/>
                  <a:gd name="T5" fmla="*/ 23 h 76"/>
                  <a:gd name="T6" fmla="*/ 18 w 88"/>
                  <a:gd name="T7" fmla="*/ 26 h 76"/>
                  <a:gd name="T8" fmla="*/ 16 w 88"/>
                  <a:gd name="T9" fmla="*/ 29 h 76"/>
                  <a:gd name="T10" fmla="*/ 13 w 88"/>
                  <a:gd name="T11" fmla="*/ 34 h 76"/>
                  <a:gd name="T12" fmla="*/ 13 w 88"/>
                  <a:gd name="T13" fmla="*/ 38 h 76"/>
                  <a:gd name="T14" fmla="*/ 13 w 88"/>
                  <a:gd name="T15" fmla="*/ 43 h 76"/>
                  <a:gd name="T16" fmla="*/ 16 w 88"/>
                  <a:gd name="T17" fmla="*/ 47 h 76"/>
                  <a:gd name="T18" fmla="*/ 18 w 88"/>
                  <a:gd name="T19" fmla="*/ 52 h 76"/>
                  <a:gd name="T20" fmla="*/ 21 w 88"/>
                  <a:gd name="T21" fmla="*/ 55 h 76"/>
                  <a:gd name="T22" fmla="*/ 30 w 88"/>
                  <a:gd name="T23" fmla="*/ 60 h 76"/>
                  <a:gd name="T24" fmla="*/ 44 w 88"/>
                  <a:gd name="T25" fmla="*/ 62 h 76"/>
                  <a:gd name="T26" fmla="*/ 57 w 88"/>
                  <a:gd name="T27" fmla="*/ 60 h 76"/>
                  <a:gd name="T28" fmla="*/ 67 w 88"/>
                  <a:gd name="T29" fmla="*/ 55 h 76"/>
                  <a:gd name="T30" fmla="*/ 70 w 88"/>
                  <a:gd name="T31" fmla="*/ 52 h 76"/>
                  <a:gd name="T32" fmla="*/ 73 w 88"/>
                  <a:gd name="T33" fmla="*/ 47 h 76"/>
                  <a:gd name="T34" fmla="*/ 74 w 88"/>
                  <a:gd name="T35" fmla="*/ 43 h 76"/>
                  <a:gd name="T36" fmla="*/ 75 w 88"/>
                  <a:gd name="T37" fmla="*/ 38 h 76"/>
                  <a:gd name="T38" fmla="*/ 74 w 88"/>
                  <a:gd name="T39" fmla="*/ 34 h 76"/>
                  <a:gd name="T40" fmla="*/ 73 w 88"/>
                  <a:gd name="T41" fmla="*/ 29 h 76"/>
                  <a:gd name="T42" fmla="*/ 70 w 88"/>
                  <a:gd name="T43" fmla="*/ 26 h 76"/>
                  <a:gd name="T44" fmla="*/ 67 w 88"/>
                  <a:gd name="T45" fmla="*/ 23 h 76"/>
                  <a:gd name="T46" fmla="*/ 57 w 88"/>
                  <a:gd name="T47" fmla="*/ 17 h 76"/>
                  <a:gd name="T48" fmla="*/ 44 w 88"/>
                  <a:gd name="T49" fmla="*/ 16 h 76"/>
                  <a:gd name="T50" fmla="*/ 42 w 88"/>
                  <a:gd name="T51" fmla="*/ 0 h 76"/>
                  <a:gd name="T52" fmla="*/ 57 w 88"/>
                  <a:gd name="T53" fmla="*/ 1 h 76"/>
                  <a:gd name="T54" fmla="*/ 68 w 88"/>
                  <a:gd name="T55" fmla="*/ 5 h 76"/>
                  <a:gd name="T56" fmla="*/ 74 w 88"/>
                  <a:gd name="T57" fmla="*/ 8 h 76"/>
                  <a:gd name="T58" fmla="*/ 79 w 88"/>
                  <a:gd name="T59" fmla="*/ 14 h 76"/>
                  <a:gd name="T60" fmla="*/ 83 w 88"/>
                  <a:gd name="T61" fmla="*/ 19 h 76"/>
                  <a:gd name="T62" fmla="*/ 87 w 88"/>
                  <a:gd name="T63" fmla="*/ 28 h 76"/>
                  <a:gd name="T64" fmla="*/ 88 w 88"/>
                  <a:gd name="T65" fmla="*/ 38 h 76"/>
                  <a:gd name="T66" fmla="*/ 87 w 88"/>
                  <a:gd name="T67" fmla="*/ 49 h 76"/>
                  <a:gd name="T68" fmla="*/ 83 w 88"/>
                  <a:gd name="T69" fmla="*/ 58 h 76"/>
                  <a:gd name="T70" fmla="*/ 77 w 88"/>
                  <a:gd name="T71" fmla="*/ 66 h 76"/>
                  <a:gd name="T72" fmla="*/ 68 w 88"/>
                  <a:gd name="T73" fmla="*/ 72 h 76"/>
                  <a:gd name="T74" fmla="*/ 57 w 88"/>
                  <a:gd name="T75" fmla="*/ 75 h 76"/>
                  <a:gd name="T76" fmla="*/ 44 w 88"/>
                  <a:gd name="T77" fmla="*/ 76 h 76"/>
                  <a:gd name="T78" fmla="*/ 29 w 88"/>
                  <a:gd name="T79" fmla="*/ 75 h 76"/>
                  <a:gd name="T80" fmla="*/ 18 w 88"/>
                  <a:gd name="T81" fmla="*/ 71 h 76"/>
                  <a:gd name="T82" fmla="*/ 9 w 88"/>
                  <a:gd name="T83" fmla="*/ 64 h 76"/>
                  <a:gd name="T84" fmla="*/ 2 w 88"/>
                  <a:gd name="T85" fmla="*/ 53 h 76"/>
                  <a:gd name="T86" fmla="*/ 0 w 88"/>
                  <a:gd name="T87" fmla="*/ 38 h 76"/>
                  <a:gd name="T88" fmla="*/ 2 w 88"/>
                  <a:gd name="T89" fmla="*/ 24 h 76"/>
                  <a:gd name="T90" fmla="*/ 11 w 88"/>
                  <a:gd name="T91" fmla="*/ 12 h 76"/>
                  <a:gd name="T92" fmla="*/ 20 w 88"/>
                  <a:gd name="T93" fmla="*/ 5 h 76"/>
                  <a:gd name="T94" fmla="*/ 30 w 88"/>
                  <a:gd name="T95" fmla="*/ 1 h 76"/>
                  <a:gd name="T96" fmla="*/ 42 w 88"/>
                  <a:gd name="T9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76">
                    <a:moveTo>
                      <a:pt x="44" y="16"/>
                    </a:moveTo>
                    <a:lnTo>
                      <a:pt x="30" y="17"/>
                    </a:lnTo>
                    <a:lnTo>
                      <a:pt x="21" y="23"/>
                    </a:lnTo>
                    <a:lnTo>
                      <a:pt x="18" y="26"/>
                    </a:lnTo>
                    <a:lnTo>
                      <a:pt x="16" y="29"/>
                    </a:lnTo>
                    <a:lnTo>
                      <a:pt x="13" y="34"/>
                    </a:lnTo>
                    <a:lnTo>
                      <a:pt x="13" y="38"/>
                    </a:lnTo>
                    <a:lnTo>
                      <a:pt x="13" y="43"/>
                    </a:lnTo>
                    <a:lnTo>
                      <a:pt x="16" y="47"/>
                    </a:lnTo>
                    <a:lnTo>
                      <a:pt x="18" y="52"/>
                    </a:lnTo>
                    <a:lnTo>
                      <a:pt x="21" y="55"/>
                    </a:lnTo>
                    <a:lnTo>
                      <a:pt x="30" y="60"/>
                    </a:lnTo>
                    <a:lnTo>
                      <a:pt x="44" y="62"/>
                    </a:lnTo>
                    <a:lnTo>
                      <a:pt x="57" y="60"/>
                    </a:lnTo>
                    <a:lnTo>
                      <a:pt x="67" y="55"/>
                    </a:lnTo>
                    <a:lnTo>
                      <a:pt x="70" y="52"/>
                    </a:lnTo>
                    <a:lnTo>
                      <a:pt x="73" y="47"/>
                    </a:lnTo>
                    <a:lnTo>
                      <a:pt x="74" y="43"/>
                    </a:lnTo>
                    <a:lnTo>
                      <a:pt x="75" y="38"/>
                    </a:lnTo>
                    <a:lnTo>
                      <a:pt x="74" y="34"/>
                    </a:lnTo>
                    <a:lnTo>
                      <a:pt x="73" y="29"/>
                    </a:lnTo>
                    <a:lnTo>
                      <a:pt x="70" y="26"/>
                    </a:lnTo>
                    <a:lnTo>
                      <a:pt x="67" y="23"/>
                    </a:lnTo>
                    <a:lnTo>
                      <a:pt x="57" y="17"/>
                    </a:lnTo>
                    <a:lnTo>
                      <a:pt x="44" y="16"/>
                    </a:lnTo>
                    <a:close/>
                    <a:moveTo>
                      <a:pt x="42" y="0"/>
                    </a:moveTo>
                    <a:lnTo>
                      <a:pt x="57" y="1"/>
                    </a:lnTo>
                    <a:lnTo>
                      <a:pt x="68" y="5"/>
                    </a:lnTo>
                    <a:lnTo>
                      <a:pt x="74" y="8"/>
                    </a:lnTo>
                    <a:lnTo>
                      <a:pt x="79" y="14"/>
                    </a:lnTo>
                    <a:lnTo>
                      <a:pt x="83" y="19"/>
                    </a:lnTo>
                    <a:lnTo>
                      <a:pt x="87" y="28"/>
                    </a:lnTo>
                    <a:lnTo>
                      <a:pt x="88" y="38"/>
                    </a:lnTo>
                    <a:lnTo>
                      <a:pt x="87" y="49"/>
                    </a:lnTo>
                    <a:lnTo>
                      <a:pt x="83" y="58"/>
                    </a:lnTo>
                    <a:lnTo>
                      <a:pt x="77" y="66"/>
                    </a:lnTo>
                    <a:lnTo>
                      <a:pt x="68" y="72"/>
                    </a:lnTo>
                    <a:lnTo>
                      <a:pt x="57" y="75"/>
                    </a:lnTo>
                    <a:lnTo>
                      <a:pt x="44" y="76"/>
                    </a:lnTo>
                    <a:lnTo>
                      <a:pt x="29" y="75"/>
                    </a:lnTo>
                    <a:lnTo>
                      <a:pt x="18" y="71"/>
                    </a:lnTo>
                    <a:lnTo>
                      <a:pt x="9" y="64"/>
                    </a:lnTo>
                    <a:lnTo>
                      <a:pt x="2" y="53"/>
                    </a:lnTo>
                    <a:lnTo>
                      <a:pt x="0" y="38"/>
                    </a:lnTo>
                    <a:lnTo>
                      <a:pt x="2" y="24"/>
                    </a:lnTo>
                    <a:lnTo>
                      <a:pt x="11" y="12"/>
                    </a:lnTo>
                    <a:lnTo>
                      <a:pt x="20" y="5"/>
                    </a:lnTo>
                    <a:lnTo>
                      <a:pt x="30" y="1"/>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7" name="Freeform 4299"/>
              <p:cNvSpPr>
                <a:spLocks/>
              </p:cNvSpPr>
              <p:nvPr/>
            </p:nvSpPr>
            <p:spPr bwMode="auto">
              <a:xfrm>
                <a:off x="3825" y="3256"/>
                <a:ext cx="43" cy="33"/>
              </a:xfrm>
              <a:custGeom>
                <a:avLst/>
                <a:gdLst>
                  <a:gd name="T0" fmla="*/ 35 w 86"/>
                  <a:gd name="T1" fmla="*/ 0 h 65"/>
                  <a:gd name="T2" fmla="*/ 86 w 86"/>
                  <a:gd name="T3" fmla="*/ 0 h 65"/>
                  <a:gd name="T4" fmla="*/ 86 w 86"/>
                  <a:gd name="T5" fmla="*/ 15 h 65"/>
                  <a:gd name="T6" fmla="*/ 36 w 86"/>
                  <a:gd name="T7" fmla="*/ 15 h 65"/>
                  <a:gd name="T8" fmla="*/ 30 w 86"/>
                  <a:gd name="T9" fmla="*/ 15 h 65"/>
                  <a:gd name="T10" fmla="*/ 26 w 86"/>
                  <a:gd name="T11" fmla="*/ 15 h 65"/>
                  <a:gd name="T12" fmla="*/ 22 w 86"/>
                  <a:gd name="T13" fmla="*/ 16 h 65"/>
                  <a:gd name="T14" fmla="*/ 19 w 86"/>
                  <a:gd name="T15" fmla="*/ 19 h 65"/>
                  <a:gd name="T16" fmla="*/ 16 w 86"/>
                  <a:gd name="T17" fmla="*/ 22 h 65"/>
                  <a:gd name="T18" fmla="*/ 13 w 86"/>
                  <a:gd name="T19" fmla="*/ 25 h 65"/>
                  <a:gd name="T20" fmla="*/ 13 w 86"/>
                  <a:gd name="T21" fmla="*/ 31 h 65"/>
                  <a:gd name="T22" fmla="*/ 13 w 86"/>
                  <a:gd name="T23" fmla="*/ 35 h 65"/>
                  <a:gd name="T24" fmla="*/ 16 w 86"/>
                  <a:gd name="T25" fmla="*/ 41 h 65"/>
                  <a:gd name="T26" fmla="*/ 19 w 86"/>
                  <a:gd name="T27" fmla="*/ 44 h 65"/>
                  <a:gd name="T28" fmla="*/ 27 w 86"/>
                  <a:gd name="T29" fmla="*/ 49 h 65"/>
                  <a:gd name="T30" fmla="*/ 41 w 86"/>
                  <a:gd name="T31" fmla="*/ 51 h 65"/>
                  <a:gd name="T32" fmla="*/ 86 w 86"/>
                  <a:gd name="T33" fmla="*/ 51 h 65"/>
                  <a:gd name="T34" fmla="*/ 86 w 86"/>
                  <a:gd name="T35" fmla="*/ 65 h 65"/>
                  <a:gd name="T36" fmla="*/ 1 w 86"/>
                  <a:gd name="T37" fmla="*/ 65 h 65"/>
                  <a:gd name="T38" fmla="*/ 1 w 86"/>
                  <a:gd name="T39" fmla="*/ 51 h 65"/>
                  <a:gd name="T40" fmla="*/ 13 w 86"/>
                  <a:gd name="T41" fmla="*/ 51 h 65"/>
                  <a:gd name="T42" fmla="*/ 6 w 86"/>
                  <a:gd name="T43" fmla="*/ 44 h 65"/>
                  <a:gd name="T44" fmla="*/ 1 w 86"/>
                  <a:gd name="T45" fmla="*/ 35 h 65"/>
                  <a:gd name="T46" fmla="*/ 0 w 86"/>
                  <a:gd name="T47" fmla="*/ 26 h 65"/>
                  <a:gd name="T48" fmla="*/ 0 w 86"/>
                  <a:gd name="T49" fmla="*/ 20 h 65"/>
                  <a:gd name="T50" fmla="*/ 2 w 86"/>
                  <a:gd name="T51" fmla="*/ 13 h 65"/>
                  <a:gd name="T52" fmla="*/ 4 w 86"/>
                  <a:gd name="T53" fmla="*/ 10 h 65"/>
                  <a:gd name="T54" fmla="*/ 7 w 86"/>
                  <a:gd name="T55" fmla="*/ 6 h 65"/>
                  <a:gd name="T56" fmla="*/ 10 w 86"/>
                  <a:gd name="T57" fmla="*/ 4 h 65"/>
                  <a:gd name="T58" fmla="*/ 14 w 86"/>
                  <a:gd name="T59" fmla="*/ 2 h 65"/>
                  <a:gd name="T60" fmla="*/ 20 w 86"/>
                  <a:gd name="T61" fmla="*/ 1 h 65"/>
                  <a:gd name="T62" fmla="*/ 23 w 86"/>
                  <a:gd name="T63" fmla="*/ 0 h 65"/>
                  <a:gd name="T64" fmla="*/ 28 w 86"/>
                  <a:gd name="T65" fmla="*/ 0 h 65"/>
                  <a:gd name="T66" fmla="*/ 35 w 86"/>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5">
                    <a:moveTo>
                      <a:pt x="35" y="0"/>
                    </a:moveTo>
                    <a:lnTo>
                      <a:pt x="86" y="0"/>
                    </a:lnTo>
                    <a:lnTo>
                      <a:pt x="86" y="15"/>
                    </a:lnTo>
                    <a:lnTo>
                      <a:pt x="36" y="15"/>
                    </a:lnTo>
                    <a:lnTo>
                      <a:pt x="30" y="15"/>
                    </a:lnTo>
                    <a:lnTo>
                      <a:pt x="26" y="15"/>
                    </a:lnTo>
                    <a:lnTo>
                      <a:pt x="22" y="16"/>
                    </a:lnTo>
                    <a:lnTo>
                      <a:pt x="19" y="19"/>
                    </a:lnTo>
                    <a:lnTo>
                      <a:pt x="16" y="22"/>
                    </a:lnTo>
                    <a:lnTo>
                      <a:pt x="13" y="25"/>
                    </a:lnTo>
                    <a:lnTo>
                      <a:pt x="13" y="31"/>
                    </a:lnTo>
                    <a:lnTo>
                      <a:pt x="13" y="35"/>
                    </a:lnTo>
                    <a:lnTo>
                      <a:pt x="16" y="41"/>
                    </a:lnTo>
                    <a:lnTo>
                      <a:pt x="19" y="44"/>
                    </a:lnTo>
                    <a:lnTo>
                      <a:pt x="27" y="49"/>
                    </a:lnTo>
                    <a:lnTo>
                      <a:pt x="41" y="51"/>
                    </a:lnTo>
                    <a:lnTo>
                      <a:pt x="86" y="51"/>
                    </a:lnTo>
                    <a:lnTo>
                      <a:pt x="86" y="65"/>
                    </a:lnTo>
                    <a:lnTo>
                      <a:pt x="1" y="65"/>
                    </a:lnTo>
                    <a:lnTo>
                      <a:pt x="1" y="51"/>
                    </a:lnTo>
                    <a:lnTo>
                      <a:pt x="13" y="51"/>
                    </a:lnTo>
                    <a:lnTo>
                      <a:pt x="6" y="44"/>
                    </a:lnTo>
                    <a:lnTo>
                      <a:pt x="1" y="35"/>
                    </a:lnTo>
                    <a:lnTo>
                      <a:pt x="0" y="26"/>
                    </a:lnTo>
                    <a:lnTo>
                      <a:pt x="0" y="20"/>
                    </a:lnTo>
                    <a:lnTo>
                      <a:pt x="2" y="13"/>
                    </a:lnTo>
                    <a:lnTo>
                      <a:pt x="4" y="10"/>
                    </a:lnTo>
                    <a:lnTo>
                      <a:pt x="7" y="6"/>
                    </a:lnTo>
                    <a:lnTo>
                      <a:pt x="10" y="4"/>
                    </a:lnTo>
                    <a:lnTo>
                      <a:pt x="14" y="2"/>
                    </a:lnTo>
                    <a:lnTo>
                      <a:pt x="20" y="1"/>
                    </a:lnTo>
                    <a:lnTo>
                      <a:pt x="23" y="0"/>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8" name="Freeform 4300"/>
              <p:cNvSpPr>
                <a:spLocks/>
              </p:cNvSpPr>
              <p:nvPr/>
            </p:nvSpPr>
            <p:spPr bwMode="auto">
              <a:xfrm>
                <a:off x="3809" y="3224"/>
                <a:ext cx="59" cy="24"/>
              </a:xfrm>
              <a:custGeom>
                <a:avLst/>
                <a:gdLst>
                  <a:gd name="T0" fmla="*/ 1 w 118"/>
                  <a:gd name="T1" fmla="*/ 0 h 49"/>
                  <a:gd name="T2" fmla="*/ 14 w 118"/>
                  <a:gd name="T3" fmla="*/ 2 h 49"/>
                  <a:gd name="T4" fmla="*/ 13 w 118"/>
                  <a:gd name="T5" fmla="*/ 7 h 49"/>
                  <a:gd name="T6" fmla="*/ 13 w 118"/>
                  <a:gd name="T7" fmla="*/ 10 h 49"/>
                  <a:gd name="T8" fmla="*/ 13 w 118"/>
                  <a:gd name="T9" fmla="*/ 14 h 49"/>
                  <a:gd name="T10" fmla="*/ 14 w 118"/>
                  <a:gd name="T11" fmla="*/ 18 h 49"/>
                  <a:gd name="T12" fmla="*/ 15 w 118"/>
                  <a:gd name="T13" fmla="*/ 20 h 49"/>
                  <a:gd name="T14" fmla="*/ 19 w 118"/>
                  <a:gd name="T15" fmla="*/ 21 h 49"/>
                  <a:gd name="T16" fmla="*/ 22 w 118"/>
                  <a:gd name="T17" fmla="*/ 22 h 49"/>
                  <a:gd name="T18" fmla="*/ 26 w 118"/>
                  <a:gd name="T19" fmla="*/ 22 h 49"/>
                  <a:gd name="T20" fmla="*/ 33 w 118"/>
                  <a:gd name="T21" fmla="*/ 22 h 49"/>
                  <a:gd name="T22" fmla="*/ 33 w 118"/>
                  <a:gd name="T23" fmla="*/ 7 h 49"/>
                  <a:gd name="T24" fmla="*/ 46 w 118"/>
                  <a:gd name="T25" fmla="*/ 7 h 49"/>
                  <a:gd name="T26" fmla="*/ 46 w 118"/>
                  <a:gd name="T27" fmla="*/ 22 h 49"/>
                  <a:gd name="T28" fmla="*/ 118 w 118"/>
                  <a:gd name="T29" fmla="*/ 22 h 49"/>
                  <a:gd name="T30" fmla="*/ 118 w 118"/>
                  <a:gd name="T31" fmla="*/ 38 h 49"/>
                  <a:gd name="T32" fmla="*/ 46 w 118"/>
                  <a:gd name="T33" fmla="*/ 38 h 49"/>
                  <a:gd name="T34" fmla="*/ 46 w 118"/>
                  <a:gd name="T35" fmla="*/ 49 h 49"/>
                  <a:gd name="T36" fmla="*/ 33 w 118"/>
                  <a:gd name="T37" fmla="*/ 49 h 49"/>
                  <a:gd name="T38" fmla="*/ 33 w 118"/>
                  <a:gd name="T39" fmla="*/ 38 h 49"/>
                  <a:gd name="T40" fmla="*/ 24 w 118"/>
                  <a:gd name="T41" fmla="*/ 38 h 49"/>
                  <a:gd name="T42" fmla="*/ 20 w 118"/>
                  <a:gd name="T43" fmla="*/ 38 h 49"/>
                  <a:gd name="T44" fmla="*/ 15 w 118"/>
                  <a:gd name="T45" fmla="*/ 37 h 49"/>
                  <a:gd name="T46" fmla="*/ 12 w 118"/>
                  <a:gd name="T47" fmla="*/ 36 h 49"/>
                  <a:gd name="T48" fmla="*/ 9 w 118"/>
                  <a:gd name="T49" fmla="*/ 34 h 49"/>
                  <a:gd name="T50" fmla="*/ 5 w 118"/>
                  <a:gd name="T51" fmla="*/ 31 h 49"/>
                  <a:gd name="T52" fmla="*/ 3 w 118"/>
                  <a:gd name="T53" fmla="*/ 28 h 49"/>
                  <a:gd name="T54" fmla="*/ 1 w 118"/>
                  <a:gd name="T55" fmla="*/ 24 h 49"/>
                  <a:gd name="T56" fmla="*/ 0 w 118"/>
                  <a:gd name="T57" fmla="*/ 19 h 49"/>
                  <a:gd name="T58" fmla="*/ 0 w 118"/>
                  <a:gd name="T59" fmla="*/ 13 h 49"/>
                  <a:gd name="T60" fmla="*/ 0 w 118"/>
                  <a:gd name="T61" fmla="*/ 7 h 49"/>
                  <a:gd name="T62" fmla="*/ 1 w 118"/>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49">
                    <a:moveTo>
                      <a:pt x="1" y="0"/>
                    </a:moveTo>
                    <a:lnTo>
                      <a:pt x="14" y="2"/>
                    </a:lnTo>
                    <a:lnTo>
                      <a:pt x="13" y="7"/>
                    </a:lnTo>
                    <a:lnTo>
                      <a:pt x="13" y="10"/>
                    </a:lnTo>
                    <a:lnTo>
                      <a:pt x="13" y="14"/>
                    </a:lnTo>
                    <a:lnTo>
                      <a:pt x="14" y="18"/>
                    </a:lnTo>
                    <a:lnTo>
                      <a:pt x="15" y="20"/>
                    </a:lnTo>
                    <a:lnTo>
                      <a:pt x="19" y="21"/>
                    </a:lnTo>
                    <a:lnTo>
                      <a:pt x="22" y="22"/>
                    </a:lnTo>
                    <a:lnTo>
                      <a:pt x="26" y="22"/>
                    </a:lnTo>
                    <a:lnTo>
                      <a:pt x="33" y="22"/>
                    </a:lnTo>
                    <a:lnTo>
                      <a:pt x="33" y="7"/>
                    </a:lnTo>
                    <a:lnTo>
                      <a:pt x="46" y="7"/>
                    </a:lnTo>
                    <a:lnTo>
                      <a:pt x="46" y="22"/>
                    </a:lnTo>
                    <a:lnTo>
                      <a:pt x="118" y="22"/>
                    </a:lnTo>
                    <a:lnTo>
                      <a:pt x="118" y="38"/>
                    </a:lnTo>
                    <a:lnTo>
                      <a:pt x="46" y="38"/>
                    </a:lnTo>
                    <a:lnTo>
                      <a:pt x="46" y="49"/>
                    </a:lnTo>
                    <a:lnTo>
                      <a:pt x="33" y="49"/>
                    </a:lnTo>
                    <a:lnTo>
                      <a:pt x="33" y="38"/>
                    </a:lnTo>
                    <a:lnTo>
                      <a:pt x="24" y="38"/>
                    </a:lnTo>
                    <a:lnTo>
                      <a:pt x="20" y="38"/>
                    </a:lnTo>
                    <a:lnTo>
                      <a:pt x="15" y="37"/>
                    </a:lnTo>
                    <a:lnTo>
                      <a:pt x="12" y="36"/>
                    </a:lnTo>
                    <a:lnTo>
                      <a:pt x="9" y="34"/>
                    </a:lnTo>
                    <a:lnTo>
                      <a:pt x="5" y="31"/>
                    </a:lnTo>
                    <a:lnTo>
                      <a:pt x="3" y="28"/>
                    </a:lnTo>
                    <a:lnTo>
                      <a:pt x="1" y="24"/>
                    </a:lnTo>
                    <a:lnTo>
                      <a:pt x="0" y="19"/>
                    </a:lnTo>
                    <a:lnTo>
                      <a:pt x="0" y="13"/>
                    </a:lnTo>
                    <a:lnTo>
                      <a:pt x="0" y="7"/>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9" name="Freeform 4301"/>
              <p:cNvSpPr>
                <a:spLocks noEditPoints="1"/>
              </p:cNvSpPr>
              <p:nvPr/>
            </p:nvSpPr>
            <p:spPr bwMode="auto">
              <a:xfrm>
                <a:off x="3825" y="3185"/>
                <a:ext cx="45" cy="39"/>
              </a:xfrm>
              <a:custGeom>
                <a:avLst/>
                <a:gdLst>
                  <a:gd name="T0" fmla="*/ 33 w 88"/>
                  <a:gd name="T1" fmla="*/ 15 h 78"/>
                  <a:gd name="T2" fmla="*/ 28 w 88"/>
                  <a:gd name="T3" fmla="*/ 17 h 78"/>
                  <a:gd name="T4" fmla="*/ 23 w 88"/>
                  <a:gd name="T5" fmla="*/ 19 h 78"/>
                  <a:gd name="T6" fmla="*/ 20 w 88"/>
                  <a:gd name="T7" fmla="*/ 21 h 78"/>
                  <a:gd name="T8" fmla="*/ 14 w 88"/>
                  <a:gd name="T9" fmla="*/ 29 h 78"/>
                  <a:gd name="T10" fmla="*/ 13 w 88"/>
                  <a:gd name="T11" fmla="*/ 39 h 78"/>
                  <a:gd name="T12" fmla="*/ 13 w 88"/>
                  <a:gd name="T13" fmla="*/ 46 h 78"/>
                  <a:gd name="T14" fmla="*/ 16 w 88"/>
                  <a:gd name="T15" fmla="*/ 51 h 78"/>
                  <a:gd name="T16" fmla="*/ 19 w 88"/>
                  <a:gd name="T17" fmla="*/ 56 h 78"/>
                  <a:gd name="T18" fmla="*/ 23 w 88"/>
                  <a:gd name="T19" fmla="*/ 59 h 78"/>
                  <a:gd name="T20" fmla="*/ 28 w 88"/>
                  <a:gd name="T21" fmla="*/ 62 h 78"/>
                  <a:gd name="T22" fmla="*/ 33 w 88"/>
                  <a:gd name="T23" fmla="*/ 63 h 78"/>
                  <a:gd name="T24" fmla="*/ 33 w 88"/>
                  <a:gd name="T25" fmla="*/ 15 h 78"/>
                  <a:gd name="T26" fmla="*/ 44 w 88"/>
                  <a:gd name="T27" fmla="*/ 0 h 78"/>
                  <a:gd name="T28" fmla="*/ 45 w 88"/>
                  <a:gd name="T29" fmla="*/ 0 h 78"/>
                  <a:gd name="T30" fmla="*/ 47 w 88"/>
                  <a:gd name="T31" fmla="*/ 1 h 78"/>
                  <a:gd name="T32" fmla="*/ 47 w 88"/>
                  <a:gd name="T33" fmla="*/ 63 h 78"/>
                  <a:gd name="T34" fmla="*/ 59 w 88"/>
                  <a:gd name="T35" fmla="*/ 61 h 78"/>
                  <a:gd name="T36" fmla="*/ 67 w 88"/>
                  <a:gd name="T37" fmla="*/ 56 h 78"/>
                  <a:gd name="T38" fmla="*/ 70 w 88"/>
                  <a:gd name="T39" fmla="*/ 51 h 78"/>
                  <a:gd name="T40" fmla="*/ 73 w 88"/>
                  <a:gd name="T41" fmla="*/ 48 h 78"/>
                  <a:gd name="T42" fmla="*/ 74 w 88"/>
                  <a:gd name="T43" fmla="*/ 43 h 78"/>
                  <a:gd name="T44" fmla="*/ 75 w 88"/>
                  <a:gd name="T45" fmla="*/ 38 h 78"/>
                  <a:gd name="T46" fmla="*/ 74 w 88"/>
                  <a:gd name="T47" fmla="*/ 33 h 78"/>
                  <a:gd name="T48" fmla="*/ 73 w 88"/>
                  <a:gd name="T49" fmla="*/ 29 h 78"/>
                  <a:gd name="T50" fmla="*/ 71 w 88"/>
                  <a:gd name="T51" fmla="*/ 24 h 78"/>
                  <a:gd name="T52" fmla="*/ 68 w 88"/>
                  <a:gd name="T53" fmla="*/ 21 h 78"/>
                  <a:gd name="T54" fmla="*/ 65 w 88"/>
                  <a:gd name="T55" fmla="*/ 18 h 78"/>
                  <a:gd name="T56" fmla="*/ 60 w 88"/>
                  <a:gd name="T57" fmla="*/ 15 h 78"/>
                  <a:gd name="T58" fmla="*/ 62 w 88"/>
                  <a:gd name="T59" fmla="*/ 1 h 78"/>
                  <a:gd name="T60" fmla="*/ 74 w 88"/>
                  <a:gd name="T61" fmla="*/ 5 h 78"/>
                  <a:gd name="T62" fmla="*/ 81 w 88"/>
                  <a:gd name="T63" fmla="*/ 13 h 78"/>
                  <a:gd name="T64" fmla="*/ 86 w 88"/>
                  <a:gd name="T65" fmla="*/ 24 h 78"/>
                  <a:gd name="T66" fmla="*/ 88 w 88"/>
                  <a:gd name="T67" fmla="*/ 38 h 78"/>
                  <a:gd name="T68" fmla="*/ 87 w 88"/>
                  <a:gd name="T69" fmla="*/ 50 h 78"/>
                  <a:gd name="T70" fmla="*/ 83 w 88"/>
                  <a:gd name="T71" fmla="*/ 59 h 78"/>
                  <a:gd name="T72" fmla="*/ 77 w 88"/>
                  <a:gd name="T73" fmla="*/ 68 h 78"/>
                  <a:gd name="T74" fmla="*/ 68 w 88"/>
                  <a:gd name="T75" fmla="*/ 73 h 78"/>
                  <a:gd name="T76" fmla="*/ 57 w 88"/>
                  <a:gd name="T77" fmla="*/ 77 h 78"/>
                  <a:gd name="T78" fmla="*/ 45 w 88"/>
                  <a:gd name="T79" fmla="*/ 78 h 78"/>
                  <a:gd name="T80" fmla="*/ 31 w 88"/>
                  <a:gd name="T81" fmla="*/ 77 h 78"/>
                  <a:gd name="T82" fmla="*/ 20 w 88"/>
                  <a:gd name="T83" fmla="*/ 73 h 78"/>
                  <a:gd name="T84" fmla="*/ 11 w 88"/>
                  <a:gd name="T85" fmla="*/ 67 h 78"/>
                  <a:gd name="T86" fmla="*/ 4 w 88"/>
                  <a:gd name="T87" fmla="*/ 59 h 78"/>
                  <a:gd name="T88" fmla="*/ 1 w 88"/>
                  <a:gd name="T89" fmla="*/ 50 h 78"/>
                  <a:gd name="T90" fmla="*/ 0 w 88"/>
                  <a:gd name="T91" fmla="*/ 39 h 78"/>
                  <a:gd name="T92" fmla="*/ 2 w 88"/>
                  <a:gd name="T93" fmla="*/ 23 h 78"/>
                  <a:gd name="T94" fmla="*/ 11 w 88"/>
                  <a:gd name="T95" fmla="*/ 11 h 78"/>
                  <a:gd name="T96" fmla="*/ 20 w 88"/>
                  <a:gd name="T97" fmla="*/ 5 h 78"/>
                  <a:gd name="T98" fmla="*/ 30 w 88"/>
                  <a:gd name="T99" fmla="*/ 2 h 78"/>
                  <a:gd name="T100" fmla="*/ 44 w 88"/>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78">
                    <a:moveTo>
                      <a:pt x="33" y="15"/>
                    </a:moveTo>
                    <a:lnTo>
                      <a:pt x="28" y="17"/>
                    </a:lnTo>
                    <a:lnTo>
                      <a:pt x="23" y="19"/>
                    </a:lnTo>
                    <a:lnTo>
                      <a:pt x="20" y="21"/>
                    </a:lnTo>
                    <a:lnTo>
                      <a:pt x="14" y="29"/>
                    </a:lnTo>
                    <a:lnTo>
                      <a:pt x="13" y="39"/>
                    </a:lnTo>
                    <a:lnTo>
                      <a:pt x="13" y="46"/>
                    </a:lnTo>
                    <a:lnTo>
                      <a:pt x="16" y="51"/>
                    </a:lnTo>
                    <a:lnTo>
                      <a:pt x="19" y="56"/>
                    </a:lnTo>
                    <a:lnTo>
                      <a:pt x="23" y="59"/>
                    </a:lnTo>
                    <a:lnTo>
                      <a:pt x="28" y="62"/>
                    </a:lnTo>
                    <a:lnTo>
                      <a:pt x="33" y="63"/>
                    </a:lnTo>
                    <a:lnTo>
                      <a:pt x="33" y="15"/>
                    </a:lnTo>
                    <a:close/>
                    <a:moveTo>
                      <a:pt x="44" y="0"/>
                    </a:moveTo>
                    <a:lnTo>
                      <a:pt x="45" y="0"/>
                    </a:lnTo>
                    <a:lnTo>
                      <a:pt x="47" y="1"/>
                    </a:lnTo>
                    <a:lnTo>
                      <a:pt x="47" y="63"/>
                    </a:lnTo>
                    <a:lnTo>
                      <a:pt x="59" y="61"/>
                    </a:lnTo>
                    <a:lnTo>
                      <a:pt x="67" y="56"/>
                    </a:lnTo>
                    <a:lnTo>
                      <a:pt x="70" y="51"/>
                    </a:lnTo>
                    <a:lnTo>
                      <a:pt x="73" y="48"/>
                    </a:lnTo>
                    <a:lnTo>
                      <a:pt x="74" y="43"/>
                    </a:lnTo>
                    <a:lnTo>
                      <a:pt x="75" y="38"/>
                    </a:lnTo>
                    <a:lnTo>
                      <a:pt x="74" y="33"/>
                    </a:lnTo>
                    <a:lnTo>
                      <a:pt x="73" y="29"/>
                    </a:lnTo>
                    <a:lnTo>
                      <a:pt x="71" y="24"/>
                    </a:lnTo>
                    <a:lnTo>
                      <a:pt x="68" y="21"/>
                    </a:lnTo>
                    <a:lnTo>
                      <a:pt x="65" y="18"/>
                    </a:lnTo>
                    <a:lnTo>
                      <a:pt x="60" y="15"/>
                    </a:lnTo>
                    <a:lnTo>
                      <a:pt x="62" y="1"/>
                    </a:lnTo>
                    <a:lnTo>
                      <a:pt x="74" y="5"/>
                    </a:lnTo>
                    <a:lnTo>
                      <a:pt x="81" y="13"/>
                    </a:lnTo>
                    <a:lnTo>
                      <a:pt x="86" y="24"/>
                    </a:lnTo>
                    <a:lnTo>
                      <a:pt x="88" y="38"/>
                    </a:lnTo>
                    <a:lnTo>
                      <a:pt x="87" y="50"/>
                    </a:lnTo>
                    <a:lnTo>
                      <a:pt x="83" y="59"/>
                    </a:lnTo>
                    <a:lnTo>
                      <a:pt x="77" y="68"/>
                    </a:lnTo>
                    <a:lnTo>
                      <a:pt x="68" y="73"/>
                    </a:lnTo>
                    <a:lnTo>
                      <a:pt x="57" y="77"/>
                    </a:lnTo>
                    <a:lnTo>
                      <a:pt x="45" y="78"/>
                    </a:lnTo>
                    <a:lnTo>
                      <a:pt x="31" y="77"/>
                    </a:lnTo>
                    <a:lnTo>
                      <a:pt x="20" y="73"/>
                    </a:lnTo>
                    <a:lnTo>
                      <a:pt x="11" y="67"/>
                    </a:lnTo>
                    <a:lnTo>
                      <a:pt x="4" y="59"/>
                    </a:lnTo>
                    <a:lnTo>
                      <a:pt x="1" y="50"/>
                    </a:lnTo>
                    <a:lnTo>
                      <a:pt x="0" y="39"/>
                    </a:lnTo>
                    <a:lnTo>
                      <a:pt x="2" y="23"/>
                    </a:lnTo>
                    <a:lnTo>
                      <a:pt x="11" y="11"/>
                    </a:lnTo>
                    <a:lnTo>
                      <a:pt x="20" y="5"/>
                    </a:lnTo>
                    <a:lnTo>
                      <a:pt x="30" y="2"/>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0" name="Freeform 4302"/>
              <p:cNvSpPr>
                <a:spLocks/>
              </p:cNvSpPr>
              <p:nvPr/>
            </p:nvSpPr>
            <p:spPr bwMode="auto">
              <a:xfrm>
                <a:off x="3825" y="3154"/>
                <a:ext cx="43" cy="22"/>
              </a:xfrm>
              <a:custGeom>
                <a:avLst/>
                <a:gdLst>
                  <a:gd name="T0" fmla="*/ 4 w 86"/>
                  <a:gd name="T1" fmla="*/ 0 h 45"/>
                  <a:gd name="T2" fmla="*/ 17 w 86"/>
                  <a:gd name="T3" fmla="*/ 5 h 45"/>
                  <a:gd name="T4" fmla="*/ 14 w 86"/>
                  <a:gd name="T5" fmla="*/ 10 h 45"/>
                  <a:gd name="T6" fmla="*/ 13 w 86"/>
                  <a:gd name="T7" fmla="*/ 15 h 45"/>
                  <a:gd name="T8" fmla="*/ 14 w 86"/>
                  <a:gd name="T9" fmla="*/ 18 h 45"/>
                  <a:gd name="T10" fmla="*/ 16 w 86"/>
                  <a:gd name="T11" fmla="*/ 23 h 45"/>
                  <a:gd name="T12" fmla="*/ 20 w 86"/>
                  <a:gd name="T13" fmla="*/ 25 h 45"/>
                  <a:gd name="T14" fmla="*/ 25 w 86"/>
                  <a:gd name="T15" fmla="*/ 27 h 45"/>
                  <a:gd name="T16" fmla="*/ 32 w 86"/>
                  <a:gd name="T17" fmla="*/ 29 h 45"/>
                  <a:gd name="T18" fmla="*/ 41 w 86"/>
                  <a:gd name="T19" fmla="*/ 29 h 45"/>
                  <a:gd name="T20" fmla="*/ 86 w 86"/>
                  <a:gd name="T21" fmla="*/ 29 h 45"/>
                  <a:gd name="T22" fmla="*/ 86 w 86"/>
                  <a:gd name="T23" fmla="*/ 45 h 45"/>
                  <a:gd name="T24" fmla="*/ 1 w 86"/>
                  <a:gd name="T25" fmla="*/ 45 h 45"/>
                  <a:gd name="T26" fmla="*/ 1 w 86"/>
                  <a:gd name="T27" fmla="*/ 32 h 45"/>
                  <a:gd name="T28" fmla="*/ 13 w 86"/>
                  <a:gd name="T29" fmla="*/ 32 h 45"/>
                  <a:gd name="T30" fmla="*/ 8 w 86"/>
                  <a:gd name="T31" fmla="*/ 28 h 45"/>
                  <a:gd name="T32" fmla="*/ 4 w 86"/>
                  <a:gd name="T33" fmla="*/ 25 h 45"/>
                  <a:gd name="T34" fmla="*/ 2 w 86"/>
                  <a:gd name="T35" fmla="*/ 23 h 45"/>
                  <a:gd name="T36" fmla="*/ 0 w 86"/>
                  <a:gd name="T37" fmla="*/ 18 h 45"/>
                  <a:gd name="T38" fmla="*/ 0 w 86"/>
                  <a:gd name="T39" fmla="*/ 14 h 45"/>
                  <a:gd name="T40" fmla="*/ 1 w 86"/>
                  <a:gd name="T41" fmla="*/ 7 h 45"/>
                  <a:gd name="T42" fmla="*/ 4 w 86"/>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45">
                    <a:moveTo>
                      <a:pt x="4" y="0"/>
                    </a:moveTo>
                    <a:lnTo>
                      <a:pt x="17" y="5"/>
                    </a:lnTo>
                    <a:lnTo>
                      <a:pt x="14" y="10"/>
                    </a:lnTo>
                    <a:lnTo>
                      <a:pt x="13" y="15"/>
                    </a:lnTo>
                    <a:lnTo>
                      <a:pt x="14" y="18"/>
                    </a:lnTo>
                    <a:lnTo>
                      <a:pt x="16" y="23"/>
                    </a:lnTo>
                    <a:lnTo>
                      <a:pt x="20" y="25"/>
                    </a:lnTo>
                    <a:lnTo>
                      <a:pt x="25" y="27"/>
                    </a:lnTo>
                    <a:lnTo>
                      <a:pt x="32" y="29"/>
                    </a:lnTo>
                    <a:lnTo>
                      <a:pt x="41" y="29"/>
                    </a:lnTo>
                    <a:lnTo>
                      <a:pt x="86" y="29"/>
                    </a:lnTo>
                    <a:lnTo>
                      <a:pt x="86" y="45"/>
                    </a:lnTo>
                    <a:lnTo>
                      <a:pt x="1" y="45"/>
                    </a:lnTo>
                    <a:lnTo>
                      <a:pt x="1" y="32"/>
                    </a:lnTo>
                    <a:lnTo>
                      <a:pt x="13" y="32"/>
                    </a:lnTo>
                    <a:lnTo>
                      <a:pt x="8" y="28"/>
                    </a:lnTo>
                    <a:lnTo>
                      <a:pt x="4" y="25"/>
                    </a:lnTo>
                    <a:lnTo>
                      <a:pt x="2" y="23"/>
                    </a:lnTo>
                    <a:lnTo>
                      <a:pt x="0" y="18"/>
                    </a:lnTo>
                    <a:lnTo>
                      <a:pt x="0" y="14"/>
                    </a:lnTo>
                    <a:lnTo>
                      <a:pt x="1" y="7"/>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1" name="Freeform 4303"/>
              <p:cNvSpPr>
                <a:spLocks noEditPoints="1"/>
              </p:cNvSpPr>
              <p:nvPr/>
            </p:nvSpPr>
            <p:spPr bwMode="auto">
              <a:xfrm>
                <a:off x="3825" y="3113"/>
                <a:ext cx="45" cy="39"/>
              </a:xfrm>
              <a:custGeom>
                <a:avLst/>
                <a:gdLst>
                  <a:gd name="T0" fmla="*/ 33 w 88"/>
                  <a:gd name="T1" fmla="*/ 15 h 78"/>
                  <a:gd name="T2" fmla="*/ 28 w 88"/>
                  <a:gd name="T3" fmla="*/ 17 h 78"/>
                  <a:gd name="T4" fmla="*/ 23 w 88"/>
                  <a:gd name="T5" fmla="*/ 19 h 78"/>
                  <a:gd name="T6" fmla="*/ 20 w 88"/>
                  <a:gd name="T7" fmla="*/ 21 h 78"/>
                  <a:gd name="T8" fmla="*/ 14 w 88"/>
                  <a:gd name="T9" fmla="*/ 29 h 78"/>
                  <a:gd name="T10" fmla="*/ 13 w 88"/>
                  <a:gd name="T11" fmla="*/ 39 h 78"/>
                  <a:gd name="T12" fmla="*/ 13 w 88"/>
                  <a:gd name="T13" fmla="*/ 44 h 78"/>
                  <a:gd name="T14" fmla="*/ 16 w 88"/>
                  <a:gd name="T15" fmla="*/ 50 h 78"/>
                  <a:gd name="T16" fmla="*/ 19 w 88"/>
                  <a:gd name="T17" fmla="*/ 56 h 78"/>
                  <a:gd name="T18" fmla="*/ 23 w 88"/>
                  <a:gd name="T19" fmla="*/ 59 h 78"/>
                  <a:gd name="T20" fmla="*/ 28 w 88"/>
                  <a:gd name="T21" fmla="*/ 61 h 78"/>
                  <a:gd name="T22" fmla="*/ 33 w 88"/>
                  <a:gd name="T23" fmla="*/ 63 h 78"/>
                  <a:gd name="T24" fmla="*/ 33 w 88"/>
                  <a:gd name="T25" fmla="*/ 15 h 78"/>
                  <a:gd name="T26" fmla="*/ 44 w 88"/>
                  <a:gd name="T27" fmla="*/ 0 h 78"/>
                  <a:gd name="T28" fmla="*/ 45 w 88"/>
                  <a:gd name="T29" fmla="*/ 0 h 78"/>
                  <a:gd name="T30" fmla="*/ 47 w 88"/>
                  <a:gd name="T31" fmla="*/ 0 h 78"/>
                  <a:gd name="T32" fmla="*/ 47 w 88"/>
                  <a:gd name="T33" fmla="*/ 63 h 78"/>
                  <a:gd name="T34" fmla="*/ 59 w 88"/>
                  <a:gd name="T35" fmla="*/ 60 h 78"/>
                  <a:gd name="T36" fmla="*/ 67 w 88"/>
                  <a:gd name="T37" fmla="*/ 56 h 78"/>
                  <a:gd name="T38" fmla="*/ 70 w 88"/>
                  <a:gd name="T39" fmla="*/ 51 h 78"/>
                  <a:gd name="T40" fmla="*/ 73 w 88"/>
                  <a:gd name="T41" fmla="*/ 47 h 78"/>
                  <a:gd name="T42" fmla="*/ 74 w 88"/>
                  <a:gd name="T43" fmla="*/ 42 h 78"/>
                  <a:gd name="T44" fmla="*/ 75 w 88"/>
                  <a:gd name="T45" fmla="*/ 38 h 78"/>
                  <a:gd name="T46" fmla="*/ 74 w 88"/>
                  <a:gd name="T47" fmla="*/ 32 h 78"/>
                  <a:gd name="T48" fmla="*/ 73 w 88"/>
                  <a:gd name="T49" fmla="*/ 28 h 78"/>
                  <a:gd name="T50" fmla="*/ 71 w 88"/>
                  <a:gd name="T51" fmla="*/ 24 h 78"/>
                  <a:gd name="T52" fmla="*/ 68 w 88"/>
                  <a:gd name="T53" fmla="*/ 21 h 78"/>
                  <a:gd name="T54" fmla="*/ 65 w 88"/>
                  <a:gd name="T55" fmla="*/ 18 h 78"/>
                  <a:gd name="T56" fmla="*/ 60 w 88"/>
                  <a:gd name="T57" fmla="*/ 15 h 78"/>
                  <a:gd name="T58" fmla="*/ 62 w 88"/>
                  <a:gd name="T59" fmla="*/ 1 h 78"/>
                  <a:gd name="T60" fmla="*/ 74 w 88"/>
                  <a:gd name="T61" fmla="*/ 5 h 78"/>
                  <a:gd name="T62" fmla="*/ 81 w 88"/>
                  <a:gd name="T63" fmla="*/ 13 h 78"/>
                  <a:gd name="T64" fmla="*/ 86 w 88"/>
                  <a:gd name="T65" fmla="*/ 24 h 78"/>
                  <a:gd name="T66" fmla="*/ 88 w 88"/>
                  <a:gd name="T67" fmla="*/ 38 h 78"/>
                  <a:gd name="T68" fmla="*/ 87 w 88"/>
                  <a:gd name="T69" fmla="*/ 49 h 78"/>
                  <a:gd name="T70" fmla="*/ 83 w 88"/>
                  <a:gd name="T71" fmla="*/ 59 h 78"/>
                  <a:gd name="T72" fmla="*/ 77 w 88"/>
                  <a:gd name="T73" fmla="*/ 67 h 78"/>
                  <a:gd name="T74" fmla="*/ 68 w 88"/>
                  <a:gd name="T75" fmla="*/ 73 h 78"/>
                  <a:gd name="T76" fmla="*/ 57 w 88"/>
                  <a:gd name="T77" fmla="*/ 77 h 78"/>
                  <a:gd name="T78" fmla="*/ 45 w 88"/>
                  <a:gd name="T79" fmla="*/ 78 h 78"/>
                  <a:gd name="T80" fmla="*/ 31 w 88"/>
                  <a:gd name="T81" fmla="*/ 77 h 78"/>
                  <a:gd name="T82" fmla="*/ 20 w 88"/>
                  <a:gd name="T83" fmla="*/ 73 h 78"/>
                  <a:gd name="T84" fmla="*/ 11 w 88"/>
                  <a:gd name="T85" fmla="*/ 67 h 78"/>
                  <a:gd name="T86" fmla="*/ 4 w 88"/>
                  <a:gd name="T87" fmla="*/ 59 h 78"/>
                  <a:gd name="T88" fmla="*/ 1 w 88"/>
                  <a:gd name="T89" fmla="*/ 50 h 78"/>
                  <a:gd name="T90" fmla="*/ 0 w 88"/>
                  <a:gd name="T91" fmla="*/ 39 h 78"/>
                  <a:gd name="T92" fmla="*/ 2 w 88"/>
                  <a:gd name="T93" fmla="*/ 23 h 78"/>
                  <a:gd name="T94" fmla="*/ 11 w 88"/>
                  <a:gd name="T95" fmla="*/ 11 h 78"/>
                  <a:gd name="T96" fmla="*/ 20 w 88"/>
                  <a:gd name="T97" fmla="*/ 5 h 78"/>
                  <a:gd name="T98" fmla="*/ 30 w 88"/>
                  <a:gd name="T99" fmla="*/ 1 h 78"/>
                  <a:gd name="T100" fmla="*/ 44 w 88"/>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78">
                    <a:moveTo>
                      <a:pt x="33" y="15"/>
                    </a:moveTo>
                    <a:lnTo>
                      <a:pt x="28" y="17"/>
                    </a:lnTo>
                    <a:lnTo>
                      <a:pt x="23" y="19"/>
                    </a:lnTo>
                    <a:lnTo>
                      <a:pt x="20" y="21"/>
                    </a:lnTo>
                    <a:lnTo>
                      <a:pt x="14" y="29"/>
                    </a:lnTo>
                    <a:lnTo>
                      <a:pt x="13" y="39"/>
                    </a:lnTo>
                    <a:lnTo>
                      <a:pt x="13" y="44"/>
                    </a:lnTo>
                    <a:lnTo>
                      <a:pt x="16" y="50"/>
                    </a:lnTo>
                    <a:lnTo>
                      <a:pt x="19" y="56"/>
                    </a:lnTo>
                    <a:lnTo>
                      <a:pt x="23" y="59"/>
                    </a:lnTo>
                    <a:lnTo>
                      <a:pt x="28" y="61"/>
                    </a:lnTo>
                    <a:lnTo>
                      <a:pt x="33" y="63"/>
                    </a:lnTo>
                    <a:lnTo>
                      <a:pt x="33" y="15"/>
                    </a:lnTo>
                    <a:close/>
                    <a:moveTo>
                      <a:pt x="44" y="0"/>
                    </a:moveTo>
                    <a:lnTo>
                      <a:pt x="45" y="0"/>
                    </a:lnTo>
                    <a:lnTo>
                      <a:pt x="47" y="0"/>
                    </a:lnTo>
                    <a:lnTo>
                      <a:pt x="47" y="63"/>
                    </a:lnTo>
                    <a:lnTo>
                      <a:pt x="59" y="60"/>
                    </a:lnTo>
                    <a:lnTo>
                      <a:pt x="67" y="56"/>
                    </a:lnTo>
                    <a:lnTo>
                      <a:pt x="70" y="51"/>
                    </a:lnTo>
                    <a:lnTo>
                      <a:pt x="73" y="47"/>
                    </a:lnTo>
                    <a:lnTo>
                      <a:pt x="74" y="42"/>
                    </a:lnTo>
                    <a:lnTo>
                      <a:pt x="75" y="38"/>
                    </a:lnTo>
                    <a:lnTo>
                      <a:pt x="74" y="32"/>
                    </a:lnTo>
                    <a:lnTo>
                      <a:pt x="73" y="28"/>
                    </a:lnTo>
                    <a:lnTo>
                      <a:pt x="71" y="24"/>
                    </a:lnTo>
                    <a:lnTo>
                      <a:pt x="68" y="21"/>
                    </a:lnTo>
                    <a:lnTo>
                      <a:pt x="65" y="18"/>
                    </a:lnTo>
                    <a:lnTo>
                      <a:pt x="60" y="15"/>
                    </a:lnTo>
                    <a:lnTo>
                      <a:pt x="62" y="1"/>
                    </a:lnTo>
                    <a:lnTo>
                      <a:pt x="74" y="5"/>
                    </a:lnTo>
                    <a:lnTo>
                      <a:pt x="81" y="13"/>
                    </a:lnTo>
                    <a:lnTo>
                      <a:pt x="86" y="24"/>
                    </a:lnTo>
                    <a:lnTo>
                      <a:pt x="88" y="38"/>
                    </a:lnTo>
                    <a:lnTo>
                      <a:pt x="87" y="49"/>
                    </a:lnTo>
                    <a:lnTo>
                      <a:pt x="83" y="59"/>
                    </a:lnTo>
                    <a:lnTo>
                      <a:pt x="77" y="67"/>
                    </a:lnTo>
                    <a:lnTo>
                      <a:pt x="68" y="73"/>
                    </a:lnTo>
                    <a:lnTo>
                      <a:pt x="57" y="77"/>
                    </a:lnTo>
                    <a:lnTo>
                      <a:pt x="45" y="78"/>
                    </a:lnTo>
                    <a:lnTo>
                      <a:pt x="31" y="77"/>
                    </a:lnTo>
                    <a:lnTo>
                      <a:pt x="20" y="73"/>
                    </a:lnTo>
                    <a:lnTo>
                      <a:pt x="11" y="67"/>
                    </a:lnTo>
                    <a:lnTo>
                      <a:pt x="4" y="59"/>
                    </a:lnTo>
                    <a:lnTo>
                      <a:pt x="1" y="50"/>
                    </a:lnTo>
                    <a:lnTo>
                      <a:pt x="0" y="39"/>
                    </a:lnTo>
                    <a:lnTo>
                      <a:pt x="2" y="23"/>
                    </a:lnTo>
                    <a:lnTo>
                      <a:pt x="11" y="11"/>
                    </a:lnTo>
                    <a:lnTo>
                      <a:pt x="20" y="5"/>
                    </a:lnTo>
                    <a:lnTo>
                      <a:pt x="30" y="1"/>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2" name="Freeform 4304"/>
              <p:cNvSpPr>
                <a:spLocks/>
              </p:cNvSpPr>
              <p:nvPr/>
            </p:nvSpPr>
            <p:spPr bwMode="auto">
              <a:xfrm>
                <a:off x="3825" y="3071"/>
                <a:ext cx="43" cy="33"/>
              </a:xfrm>
              <a:custGeom>
                <a:avLst/>
                <a:gdLst>
                  <a:gd name="T0" fmla="*/ 35 w 86"/>
                  <a:gd name="T1" fmla="*/ 0 h 67"/>
                  <a:gd name="T2" fmla="*/ 86 w 86"/>
                  <a:gd name="T3" fmla="*/ 0 h 67"/>
                  <a:gd name="T4" fmla="*/ 86 w 86"/>
                  <a:gd name="T5" fmla="*/ 16 h 67"/>
                  <a:gd name="T6" fmla="*/ 36 w 86"/>
                  <a:gd name="T7" fmla="*/ 16 h 67"/>
                  <a:gd name="T8" fmla="*/ 30 w 86"/>
                  <a:gd name="T9" fmla="*/ 16 h 67"/>
                  <a:gd name="T10" fmla="*/ 26 w 86"/>
                  <a:gd name="T11" fmla="*/ 17 h 67"/>
                  <a:gd name="T12" fmla="*/ 22 w 86"/>
                  <a:gd name="T13" fmla="*/ 17 h 67"/>
                  <a:gd name="T14" fmla="*/ 19 w 86"/>
                  <a:gd name="T15" fmla="*/ 19 h 67"/>
                  <a:gd name="T16" fmla="*/ 16 w 86"/>
                  <a:gd name="T17" fmla="*/ 22 h 67"/>
                  <a:gd name="T18" fmla="*/ 13 w 86"/>
                  <a:gd name="T19" fmla="*/ 27 h 67"/>
                  <a:gd name="T20" fmla="*/ 13 w 86"/>
                  <a:gd name="T21" fmla="*/ 31 h 67"/>
                  <a:gd name="T22" fmla="*/ 13 w 86"/>
                  <a:gd name="T23" fmla="*/ 37 h 67"/>
                  <a:gd name="T24" fmla="*/ 16 w 86"/>
                  <a:gd name="T25" fmla="*/ 41 h 67"/>
                  <a:gd name="T26" fmla="*/ 19 w 86"/>
                  <a:gd name="T27" fmla="*/ 46 h 67"/>
                  <a:gd name="T28" fmla="*/ 27 w 86"/>
                  <a:gd name="T29" fmla="*/ 50 h 67"/>
                  <a:gd name="T30" fmla="*/ 41 w 86"/>
                  <a:gd name="T31" fmla="*/ 51 h 67"/>
                  <a:gd name="T32" fmla="*/ 86 w 86"/>
                  <a:gd name="T33" fmla="*/ 51 h 67"/>
                  <a:gd name="T34" fmla="*/ 86 w 86"/>
                  <a:gd name="T35" fmla="*/ 67 h 67"/>
                  <a:gd name="T36" fmla="*/ 1 w 86"/>
                  <a:gd name="T37" fmla="*/ 67 h 67"/>
                  <a:gd name="T38" fmla="*/ 1 w 86"/>
                  <a:gd name="T39" fmla="*/ 51 h 67"/>
                  <a:gd name="T40" fmla="*/ 13 w 86"/>
                  <a:gd name="T41" fmla="*/ 51 h 67"/>
                  <a:gd name="T42" fmla="*/ 6 w 86"/>
                  <a:gd name="T43" fmla="*/ 45 h 67"/>
                  <a:gd name="T44" fmla="*/ 1 w 86"/>
                  <a:gd name="T45" fmla="*/ 37 h 67"/>
                  <a:gd name="T46" fmla="*/ 0 w 86"/>
                  <a:gd name="T47" fmla="*/ 27 h 67"/>
                  <a:gd name="T48" fmla="*/ 0 w 86"/>
                  <a:gd name="T49" fmla="*/ 20 h 67"/>
                  <a:gd name="T50" fmla="*/ 2 w 86"/>
                  <a:gd name="T51" fmla="*/ 13 h 67"/>
                  <a:gd name="T52" fmla="*/ 4 w 86"/>
                  <a:gd name="T53" fmla="*/ 10 h 67"/>
                  <a:gd name="T54" fmla="*/ 7 w 86"/>
                  <a:gd name="T55" fmla="*/ 8 h 67"/>
                  <a:gd name="T56" fmla="*/ 10 w 86"/>
                  <a:gd name="T57" fmla="*/ 6 h 67"/>
                  <a:gd name="T58" fmla="*/ 14 w 86"/>
                  <a:gd name="T59" fmla="*/ 2 h 67"/>
                  <a:gd name="T60" fmla="*/ 20 w 86"/>
                  <a:gd name="T61" fmla="*/ 1 h 67"/>
                  <a:gd name="T62" fmla="*/ 23 w 86"/>
                  <a:gd name="T63" fmla="*/ 1 h 67"/>
                  <a:gd name="T64" fmla="*/ 28 w 86"/>
                  <a:gd name="T65" fmla="*/ 0 h 67"/>
                  <a:gd name="T66" fmla="*/ 35 w 86"/>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7">
                    <a:moveTo>
                      <a:pt x="35" y="0"/>
                    </a:moveTo>
                    <a:lnTo>
                      <a:pt x="86" y="0"/>
                    </a:lnTo>
                    <a:lnTo>
                      <a:pt x="86" y="16"/>
                    </a:lnTo>
                    <a:lnTo>
                      <a:pt x="36" y="16"/>
                    </a:lnTo>
                    <a:lnTo>
                      <a:pt x="30" y="16"/>
                    </a:lnTo>
                    <a:lnTo>
                      <a:pt x="26" y="17"/>
                    </a:lnTo>
                    <a:lnTo>
                      <a:pt x="22" y="17"/>
                    </a:lnTo>
                    <a:lnTo>
                      <a:pt x="19" y="19"/>
                    </a:lnTo>
                    <a:lnTo>
                      <a:pt x="16" y="22"/>
                    </a:lnTo>
                    <a:lnTo>
                      <a:pt x="13" y="27"/>
                    </a:lnTo>
                    <a:lnTo>
                      <a:pt x="13" y="31"/>
                    </a:lnTo>
                    <a:lnTo>
                      <a:pt x="13" y="37"/>
                    </a:lnTo>
                    <a:lnTo>
                      <a:pt x="16" y="41"/>
                    </a:lnTo>
                    <a:lnTo>
                      <a:pt x="19" y="46"/>
                    </a:lnTo>
                    <a:lnTo>
                      <a:pt x="27" y="50"/>
                    </a:lnTo>
                    <a:lnTo>
                      <a:pt x="41" y="51"/>
                    </a:lnTo>
                    <a:lnTo>
                      <a:pt x="86" y="51"/>
                    </a:lnTo>
                    <a:lnTo>
                      <a:pt x="86" y="67"/>
                    </a:lnTo>
                    <a:lnTo>
                      <a:pt x="1" y="67"/>
                    </a:lnTo>
                    <a:lnTo>
                      <a:pt x="1" y="51"/>
                    </a:lnTo>
                    <a:lnTo>
                      <a:pt x="13" y="51"/>
                    </a:lnTo>
                    <a:lnTo>
                      <a:pt x="6" y="45"/>
                    </a:lnTo>
                    <a:lnTo>
                      <a:pt x="1" y="37"/>
                    </a:lnTo>
                    <a:lnTo>
                      <a:pt x="0" y="27"/>
                    </a:lnTo>
                    <a:lnTo>
                      <a:pt x="0" y="20"/>
                    </a:lnTo>
                    <a:lnTo>
                      <a:pt x="2" y="13"/>
                    </a:lnTo>
                    <a:lnTo>
                      <a:pt x="4" y="10"/>
                    </a:lnTo>
                    <a:lnTo>
                      <a:pt x="7" y="8"/>
                    </a:lnTo>
                    <a:lnTo>
                      <a:pt x="10" y="6"/>
                    </a:lnTo>
                    <a:lnTo>
                      <a:pt x="14" y="2"/>
                    </a:lnTo>
                    <a:lnTo>
                      <a:pt x="20" y="1"/>
                    </a:lnTo>
                    <a:lnTo>
                      <a:pt x="23" y="1"/>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3" name="Freeform 4305"/>
              <p:cNvSpPr>
                <a:spLocks/>
              </p:cNvSpPr>
              <p:nvPr/>
            </p:nvSpPr>
            <p:spPr bwMode="auto">
              <a:xfrm>
                <a:off x="3825" y="3025"/>
                <a:ext cx="45" cy="37"/>
              </a:xfrm>
              <a:custGeom>
                <a:avLst/>
                <a:gdLst>
                  <a:gd name="T0" fmla="*/ 57 w 88"/>
                  <a:gd name="T1" fmla="*/ 0 h 73"/>
                  <a:gd name="T2" fmla="*/ 70 w 88"/>
                  <a:gd name="T3" fmla="*/ 4 h 73"/>
                  <a:gd name="T4" fmla="*/ 80 w 88"/>
                  <a:gd name="T5" fmla="*/ 12 h 73"/>
                  <a:gd name="T6" fmla="*/ 86 w 88"/>
                  <a:gd name="T7" fmla="*/ 22 h 73"/>
                  <a:gd name="T8" fmla="*/ 88 w 88"/>
                  <a:gd name="T9" fmla="*/ 35 h 73"/>
                  <a:gd name="T10" fmla="*/ 87 w 88"/>
                  <a:gd name="T11" fmla="*/ 45 h 73"/>
                  <a:gd name="T12" fmla="*/ 83 w 88"/>
                  <a:gd name="T13" fmla="*/ 54 h 73"/>
                  <a:gd name="T14" fmla="*/ 77 w 88"/>
                  <a:gd name="T15" fmla="*/ 62 h 73"/>
                  <a:gd name="T16" fmla="*/ 68 w 88"/>
                  <a:gd name="T17" fmla="*/ 68 h 73"/>
                  <a:gd name="T18" fmla="*/ 57 w 88"/>
                  <a:gd name="T19" fmla="*/ 72 h 73"/>
                  <a:gd name="T20" fmla="*/ 45 w 88"/>
                  <a:gd name="T21" fmla="*/ 73 h 73"/>
                  <a:gd name="T22" fmla="*/ 31 w 88"/>
                  <a:gd name="T23" fmla="*/ 72 h 73"/>
                  <a:gd name="T24" fmla="*/ 20 w 88"/>
                  <a:gd name="T25" fmla="*/ 69 h 73"/>
                  <a:gd name="T26" fmla="*/ 14 w 88"/>
                  <a:gd name="T27" fmla="*/ 64 h 73"/>
                  <a:gd name="T28" fmla="*/ 9 w 88"/>
                  <a:gd name="T29" fmla="*/ 60 h 73"/>
                  <a:gd name="T30" fmla="*/ 4 w 88"/>
                  <a:gd name="T31" fmla="*/ 54 h 73"/>
                  <a:gd name="T32" fmla="*/ 1 w 88"/>
                  <a:gd name="T33" fmla="*/ 45 h 73"/>
                  <a:gd name="T34" fmla="*/ 0 w 88"/>
                  <a:gd name="T35" fmla="*/ 35 h 73"/>
                  <a:gd name="T36" fmla="*/ 1 w 88"/>
                  <a:gd name="T37" fmla="*/ 23 h 73"/>
                  <a:gd name="T38" fmla="*/ 7 w 88"/>
                  <a:gd name="T39" fmla="*/ 13 h 73"/>
                  <a:gd name="T40" fmla="*/ 16 w 88"/>
                  <a:gd name="T41" fmla="*/ 5 h 73"/>
                  <a:gd name="T42" fmla="*/ 27 w 88"/>
                  <a:gd name="T43" fmla="*/ 2 h 73"/>
                  <a:gd name="T44" fmla="*/ 29 w 88"/>
                  <a:gd name="T45" fmla="*/ 16 h 73"/>
                  <a:gd name="T46" fmla="*/ 23 w 88"/>
                  <a:gd name="T47" fmla="*/ 19 h 73"/>
                  <a:gd name="T48" fmla="*/ 20 w 88"/>
                  <a:gd name="T49" fmla="*/ 21 h 73"/>
                  <a:gd name="T50" fmla="*/ 17 w 88"/>
                  <a:gd name="T51" fmla="*/ 23 h 73"/>
                  <a:gd name="T52" fmla="*/ 14 w 88"/>
                  <a:gd name="T53" fmla="*/ 26 h 73"/>
                  <a:gd name="T54" fmla="*/ 13 w 88"/>
                  <a:gd name="T55" fmla="*/ 31 h 73"/>
                  <a:gd name="T56" fmla="*/ 13 w 88"/>
                  <a:gd name="T57" fmla="*/ 35 h 73"/>
                  <a:gd name="T58" fmla="*/ 13 w 88"/>
                  <a:gd name="T59" fmla="*/ 40 h 73"/>
                  <a:gd name="T60" fmla="*/ 16 w 88"/>
                  <a:gd name="T61" fmla="*/ 44 h 73"/>
                  <a:gd name="T62" fmla="*/ 18 w 88"/>
                  <a:gd name="T63" fmla="*/ 48 h 73"/>
                  <a:gd name="T64" fmla="*/ 20 w 88"/>
                  <a:gd name="T65" fmla="*/ 51 h 73"/>
                  <a:gd name="T66" fmla="*/ 30 w 88"/>
                  <a:gd name="T67" fmla="*/ 56 h 73"/>
                  <a:gd name="T68" fmla="*/ 44 w 88"/>
                  <a:gd name="T69" fmla="*/ 58 h 73"/>
                  <a:gd name="T70" fmla="*/ 58 w 88"/>
                  <a:gd name="T71" fmla="*/ 56 h 73"/>
                  <a:gd name="T72" fmla="*/ 67 w 88"/>
                  <a:gd name="T73" fmla="*/ 51 h 73"/>
                  <a:gd name="T74" fmla="*/ 70 w 88"/>
                  <a:gd name="T75" fmla="*/ 48 h 73"/>
                  <a:gd name="T76" fmla="*/ 73 w 88"/>
                  <a:gd name="T77" fmla="*/ 44 h 73"/>
                  <a:gd name="T78" fmla="*/ 74 w 88"/>
                  <a:gd name="T79" fmla="*/ 40 h 73"/>
                  <a:gd name="T80" fmla="*/ 75 w 88"/>
                  <a:gd name="T81" fmla="*/ 35 h 73"/>
                  <a:gd name="T82" fmla="*/ 74 w 88"/>
                  <a:gd name="T83" fmla="*/ 30 h 73"/>
                  <a:gd name="T84" fmla="*/ 73 w 88"/>
                  <a:gd name="T85" fmla="*/ 25 h 73"/>
                  <a:gd name="T86" fmla="*/ 70 w 88"/>
                  <a:gd name="T87" fmla="*/ 22 h 73"/>
                  <a:gd name="T88" fmla="*/ 66 w 88"/>
                  <a:gd name="T89" fmla="*/ 19 h 73"/>
                  <a:gd name="T90" fmla="*/ 61 w 88"/>
                  <a:gd name="T91" fmla="*/ 16 h 73"/>
                  <a:gd name="T92" fmla="*/ 56 w 88"/>
                  <a:gd name="T93" fmla="*/ 15 h 73"/>
                  <a:gd name="T94" fmla="*/ 57 w 88"/>
                  <a:gd name="T9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73">
                    <a:moveTo>
                      <a:pt x="57" y="0"/>
                    </a:moveTo>
                    <a:lnTo>
                      <a:pt x="70" y="4"/>
                    </a:lnTo>
                    <a:lnTo>
                      <a:pt x="80" y="12"/>
                    </a:lnTo>
                    <a:lnTo>
                      <a:pt x="86" y="22"/>
                    </a:lnTo>
                    <a:lnTo>
                      <a:pt x="88" y="35"/>
                    </a:lnTo>
                    <a:lnTo>
                      <a:pt x="87" y="45"/>
                    </a:lnTo>
                    <a:lnTo>
                      <a:pt x="83" y="54"/>
                    </a:lnTo>
                    <a:lnTo>
                      <a:pt x="77" y="62"/>
                    </a:lnTo>
                    <a:lnTo>
                      <a:pt x="68" y="68"/>
                    </a:lnTo>
                    <a:lnTo>
                      <a:pt x="57" y="72"/>
                    </a:lnTo>
                    <a:lnTo>
                      <a:pt x="45" y="73"/>
                    </a:lnTo>
                    <a:lnTo>
                      <a:pt x="31" y="72"/>
                    </a:lnTo>
                    <a:lnTo>
                      <a:pt x="20" y="69"/>
                    </a:lnTo>
                    <a:lnTo>
                      <a:pt x="14" y="64"/>
                    </a:lnTo>
                    <a:lnTo>
                      <a:pt x="9" y="60"/>
                    </a:lnTo>
                    <a:lnTo>
                      <a:pt x="4" y="54"/>
                    </a:lnTo>
                    <a:lnTo>
                      <a:pt x="1" y="45"/>
                    </a:lnTo>
                    <a:lnTo>
                      <a:pt x="0" y="35"/>
                    </a:lnTo>
                    <a:lnTo>
                      <a:pt x="1" y="23"/>
                    </a:lnTo>
                    <a:lnTo>
                      <a:pt x="7" y="13"/>
                    </a:lnTo>
                    <a:lnTo>
                      <a:pt x="16" y="5"/>
                    </a:lnTo>
                    <a:lnTo>
                      <a:pt x="27" y="2"/>
                    </a:lnTo>
                    <a:lnTo>
                      <a:pt x="29" y="16"/>
                    </a:lnTo>
                    <a:lnTo>
                      <a:pt x="23" y="19"/>
                    </a:lnTo>
                    <a:lnTo>
                      <a:pt x="20" y="21"/>
                    </a:lnTo>
                    <a:lnTo>
                      <a:pt x="17" y="23"/>
                    </a:lnTo>
                    <a:lnTo>
                      <a:pt x="14" y="26"/>
                    </a:lnTo>
                    <a:lnTo>
                      <a:pt x="13" y="31"/>
                    </a:lnTo>
                    <a:lnTo>
                      <a:pt x="13" y="35"/>
                    </a:lnTo>
                    <a:lnTo>
                      <a:pt x="13" y="40"/>
                    </a:lnTo>
                    <a:lnTo>
                      <a:pt x="16" y="44"/>
                    </a:lnTo>
                    <a:lnTo>
                      <a:pt x="18" y="48"/>
                    </a:lnTo>
                    <a:lnTo>
                      <a:pt x="20" y="51"/>
                    </a:lnTo>
                    <a:lnTo>
                      <a:pt x="30" y="56"/>
                    </a:lnTo>
                    <a:lnTo>
                      <a:pt x="44" y="58"/>
                    </a:lnTo>
                    <a:lnTo>
                      <a:pt x="58" y="56"/>
                    </a:lnTo>
                    <a:lnTo>
                      <a:pt x="67" y="51"/>
                    </a:lnTo>
                    <a:lnTo>
                      <a:pt x="70" y="48"/>
                    </a:lnTo>
                    <a:lnTo>
                      <a:pt x="73" y="44"/>
                    </a:lnTo>
                    <a:lnTo>
                      <a:pt x="74" y="40"/>
                    </a:lnTo>
                    <a:lnTo>
                      <a:pt x="75" y="35"/>
                    </a:lnTo>
                    <a:lnTo>
                      <a:pt x="74" y="30"/>
                    </a:lnTo>
                    <a:lnTo>
                      <a:pt x="73" y="25"/>
                    </a:lnTo>
                    <a:lnTo>
                      <a:pt x="70" y="22"/>
                    </a:lnTo>
                    <a:lnTo>
                      <a:pt x="66" y="19"/>
                    </a:lnTo>
                    <a:lnTo>
                      <a:pt x="61" y="16"/>
                    </a:lnTo>
                    <a:lnTo>
                      <a:pt x="56" y="15"/>
                    </a:lnTo>
                    <a:lnTo>
                      <a:pt x="5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4" name="Freeform 4306"/>
              <p:cNvSpPr>
                <a:spLocks noEditPoints="1"/>
              </p:cNvSpPr>
              <p:nvPr/>
            </p:nvSpPr>
            <p:spPr bwMode="auto">
              <a:xfrm>
                <a:off x="3810" y="3010"/>
                <a:ext cx="58" cy="8"/>
              </a:xfrm>
              <a:custGeom>
                <a:avLst/>
                <a:gdLst>
                  <a:gd name="T0" fmla="*/ 32 w 117"/>
                  <a:gd name="T1" fmla="*/ 0 h 15"/>
                  <a:gd name="T2" fmla="*/ 117 w 117"/>
                  <a:gd name="T3" fmla="*/ 0 h 15"/>
                  <a:gd name="T4" fmla="*/ 117 w 117"/>
                  <a:gd name="T5" fmla="*/ 15 h 15"/>
                  <a:gd name="T6" fmla="*/ 32 w 117"/>
                  <a:gd name="T7" fmla="*/ 15 h 15"/>
                  <a:gd name="T8" fmla="*/ 32 w 117"/>
                  <a:gd name="T9" fmla="*/ 0 h 15"/>
                  <a:gd name="T10" fmla="*/ 0 w 117"/>
                  <a:gd name="T11" fmla="*/ 0 h 15"/>
                  <a:gd name="T12" fmla="*/ 15 w 117"/>
                  <a:gd name="T13" fmla="*/ 0 h 15"/>
                  <a:gd name="T14" fmla="*/ 15 w 117"/>
                  <a:gd name="T15" fmla="*/ 15 h 15"/>
                  <a:gd name="T16" fmla="*/ 0 w 117"/>
                  <a:gd name="T17" fmla="*/ 15 h 15"/>
                  <a:gd name="T18" fmla="*/ 0 w 117"/>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5">
                    <a:moveTo>
                      <a:pt x="32" y="0"/>
                    </a:moveTo>
                    <a:lnTo>
                      <a:pt x="117" y="0"/>
                    </a:lnTo>
                    <a:lnTo>
                      <a:pt x="117" y="15"/>
                    </a:lnTo>
                    <a:lnTo>
                      <a:pt x="32" y="15"/>
                    </a:lnTo>
                    <a:lnTo>
                      <a:pt x="32" y="0"/>
                    </a:lnTo>
                    <a:close/>
                    <a:moveTo>
                      <a:pt x="0" y="0"/>
                    </a:moveTo>
                    <a:lnTo>
                      <a:pt x="15" y="0"/>
                    </a:lnTo>
                    <a:lnTo>
                      <a:pt x="15"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5" name="Freeform 4307"/>
              <p:cNvSpPr>
                <a:spLocks/>
              </p:cNvSpPr>
              <p:nvPr/>
            </p:nvSpPr>
            <p:spPr bwMode="auto">
              <a:xfrm>
                <a:off x="3825" y="2967"/>
                <a:ext cx="43" cy="33"/>
              </a:xfrm>
              <a:custGeom>
                <a:avLst/>
                <a:gdLst>
                  <a:gd name="T0" fmla="*/ 35 w 86"/>
                  <a:gd name="T1" fmla="*/ 0 h 65"/>
                  <a:gd name="T2" fmla="*/ 86 w 86"/>
                  <a:gd name="T3" fmla="*/ 0 h 65"/>
                  <a:gd name="T4" fmla="*/ 86 w 86"/>
                  <a:gd name="T5" fmla="*/ 15 h 65"/>
                  <a:gd name="T6" fmla="*/ 36 w 86"/>
                  <a:gd name="T7" fmla="*/ 15 h 65"/>
                  <a:gd name="T8" fmla="*/ 30 w 86"/>
                  <a:gd name="T9" fmla="*/ 15 h 65"/>
                  <a:gd name="T10" fmla="*/ 26 w 86"/>
                  <a:gd name="T11" fmla="*/ 15 h 65"/>
                  <a:gd name="T12" fmla="*/ 22 w 86"/>
                  <a:gd name="T13" fmla="*/ 16 h 65"/>
                  <a:gd name="T14" fmla="*/ 19 w 86"/>
                  <a:gd name="T15" fmla="*/ 19 h 65"/>
                  <a:gd name="T16" fmla="*/ 16 w 86"/>
                  <a:gd name="T17" fmla="*/ 22 h 65"/>
                  <a:gd name="T18" fmla="*/ 13 w 86"/>
                  <a:gd name="T19" fmla="*/ 25 h 65"/>
                  <a:gd name="T20" fmla="*/ 13 w 86"/>
                  <a:gd name="T21" fmla="*/ 31 h 65"/>
                  <a:gd name="T22" fmla="*/ 13 w 86"/>
                  <a:gd name="T23" fmla="*/ 35 h 65"/>
                  <a:gd name="T24" fmla="*/ 16 w 86"/>
                  <a:gd name="T25" fmla="*/ 41 h 65"/>
                  <a:gd name="T26" fmla="*/ 19 w 86"/>
                  <a:gd name="T27" fmla="*/ 44 h 65"/>
                  <a:gd name="T28" fmla="*/ 27 w 86"/>
                  <a:gd name="T29" fmla="*/ 49 h 65"/>
                  <a:gd name="T30" fmla="*/ 41 w 86"/>
                  <a:gd name="T31" fmla="*/ 51 h 65"/>
                  <a:gd name="T32" fmla="*/ 86 w 86"/>
                  <a:gd name="T33" fmla="*/ 51 h 65"/>
                  <a:gd name="T34" fmla="*/ 86 w 86"/>
                  <a:gd name="T35" fmla="*/ 65 h 65"/>
                  <a:gd name="T36" fmla="*/ 1 w 86"/>
                  <a:gd name="T37" fmla="*/ 65 h 65"/>
                  <a:gd name="T38" fmla="*/ 1 w 86"/>
                  <a:gd name="T39" fmla="*/ 51 h 65"/>
                  <a:gd name="T40" fmla="*/ 13 w 86"/>
                  <a:gd name="T41" fmla="*/ 51 h 65"/>
                  <a:gd name="T42" fmla="*/ 6 w 86"/>
                  <a:gd name="T43" fmla="*/ 44 h 65"/>
                  <a:gd name="T44" fmla="*/ 1 w 86"/>
                  <a:gd name="T45" fmla="*/ 35 h 65"/>
                  <a:gd name="T46" fmla="*/ 0 w 86"/>
                  <a:gd name="T47" fmla="*/ 26 h 65"/>
                  <a:gd name="T48" fmla="*/ 0 w 86"/>
                  <a:gd name="T49" fmla="*/ 20 h 65"/>
                  <a:gd name="T50" fmla="*/ 2 w 86"/>
                  <a:gd name="T51" fmla="*/ 13 h 65"/>
                  <a:gd name="T52" fmla="*/ 4 w 86"/>
                  <a:gd name="T53" fmla="*/ 10 h 65"/>
                  <a:gd name="T54" fmla="*/ 7 w 86"/>
                  <a:gd name="T55" fmla="*/ 6 h 65"/>
                  <a:gd name="T56" fmla="*/ 10 w 86"/>
                  <a:gd name="T57" fmla="*/ 4 h 65"/>
                  <a:gd name="T58" fmla="*/ 14 w 86"/>
                  <a:gd name="T59" fmla="*/ 2 h 65"/>
                  <a:gd name="T60" fmla="*/ 20 w 86"/>
                  <a:gd name="T61" fmla="*/ 1 h 65"/>
                  <a:gd name="T62" fmla="*/ 23 w 86"/>
                  <a:gd name="T63" fmla="*/ 0 h 65"/>
                  <a:gd name="T64" fmla="*/ 28 w 86"/>
                  <a:gd name="T65" fmla="*/ 0 h 65"/>
                  <a:gd name="T66" fmla="*/ 35 w 86"/>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5">
                    <a:moveTo>
                      <a:pt x="35" y="0"/>
                    </a:moveTo>
                    <a:lnTo>
                      <a:pt x="86" y="0"/>
                    </a:lnTo>
                    <a:lnTo>
                      <a:pt x="86" y="15"/>
                    </a:lnTo>
                    <a:lnTo>
                      <a:pt x="36" y="15"/>
                    </a:lnTo>
                    <a:lnTo>
                      <a:pt x="30" y="15"/>
                    </a:lnTo>
                    <a:lnTo>
                      <a:pt x="26" y="15"/>
                    </a:lnTo>
                    <a:lnTo>
                      <a:pt x="22" y="16"/>
                    </a:lnTo>
                    <a:lnTo>
                      <a:pt x="19" y="19"/>
                    </a:lnTo>
                    <a:lnTo>
                      <a:pt x="16" y="22"/>
                    </a:lnTo>
                    <a:lnTo>
                      <a:pt x="13" y="25"/>
                    </a:lnTo>
                    <a:lnTo>
                      <a:pt x="13" y="31"/>
                    </a:lnTo>
                    <a:lnTo>
                      <a:pt x="13" y="35"/>
                    </a:lnTo>
                    <a:lnTo>
                      <a:pt x="16" y="41"/>
                    </a:lnTo>
                    <a:lnTo>
                      <a:pt x="19" y="44"/>
                    </a:lnTo>
                    <a:lnTo>
                      <a:pt x="27" y="49"/>
                    </a:lnTo>
                    <a:lnTo>
                      <a:pt x="41" y="51"/>
                    </a:lnTo>
                    <a:lnTo>
                      <a:pt x="86" y="51"/>
                    </a:lnTo>
                    <a:lnTo>
                      <a:pt x="86" y="65"/>
                    </a:lnTo>
                    <a:lnTo>
                      <a:pt x="1" y="65"/>
                    </a:lnTo>
                    <a:lnTo>
                      <a:pt x="1" y="51"/>
                    </a:lnTo>
                    <a:lnTo>
                      <a:pt x="13" y="51"/>
                    </a:lnTo>
                    <a:lnTo>
                      <a:pt x="6" y="44"/>
                    </a:lnTo>
                    <a:lnTo>
                      <a:pt x="1" y="35"/>
                    </a:lnTo>
                    <a:lnTo>
                      <a:pt x="0" y="26"/>
                    </a:lnTo>
                    <a:lnTo>
                      <a:pt x="0" y="20"/>
                    </a:lnTo>
                    <a:lnTo>
                      <a:pt x="2" y="13"/>
                    </a:lnTo>
                    <a:lnTo>
                      <a:pt x="4" y="10"/>
                    </a:lnTo>
                    <a:lnTo>
                      <a:pt x="7" y="6"/>
                    </a:lnTo>
                    <a:lnTo>
                      <a:pt x="10" y="4"/>
                    </a:lnTo>
                    <a:lnTo>
                      <a:pt x="14" y="2"/>
                    </a:lnTo>
                    <a:lnTo>
                      <a:pt x="20" y="1"/>
                    </a:lnTo>
                    <a:lnTo>
                      <a:pt x="23" y="0"/>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6" name="Freeform 4308"/>
              <p:cNvSpPr>
                <a:spLocks noEditPoints="1"/>
              </p:cNvSpPr>
              <p:nvPr/>
            </p:nvSpPr>
            <p:spPr bwMode="auto">
              <a:xfrm>
                <a:off x="3825" y="2922"/>
                <a:ext cx="61" cy="37"/>
              </a:xfrm>
              <a:custGeom>
                <a:avLst/>
                <a:gdLst>
                  <a:gd name="T0" fmla="*/ 30 w 121"/>
                  <a:gd name="T1" fmla="*/ 18 h 74"/>
                  <a:gd name="T2" fmla="*/ 17 w 121"/>
                  <a:gd name="T3" fmla="*/ 27 h 74"/>
                  <a:gd name="T4" fmla="*/ 13 w 121"/>
                  <a:gd name="T5" fmla="*/ 37 h 74"/>
                  <a:gd name="T6" fmla="*/ 17 w 121"/>
                  <a:gd name="T7" fmla="*/ 48 h 74"/>
                  <a:gd name="T8" fmla="*/ 30 w 121"/>
                  <a:gd name="T9" fmla="*/ 57 h 74"/>
                  <a:gd name="T10" fmla="*/ 56 w 121"/>
                  <a:gd name="T11" fmla="*/ 57 h 74"/>
                  <a:gd name="T12" fmla="*/ 68 w 121"/>
                  <a:gd name="T13" fmla="*/ 49 h 74"/>
                  <a:gd name="T14" fmla="*/ 73 w 121"/>
                  <a:gd name="T15" fmla="*/ 42 h 74"/>
                  <a:gd name="T16" fmla="*/ 73 w 121"/>
                  <a:gd name="T17" fmla="*/ 33 h 74"/>
                  <a:gd name="T18" fmla="*/ 68 w 121"/>
                  <a:gd name="T19" fmla="*/ 25 h 74"/>
                  <a:gd name="T20" fmla="*/ 56 w 121"/>
                  <a:gd name="T21" fmla="*/ 17 h 74"/>
                  <a:gd name="T22" fmla="*/ 1 w 121"/>
                  <a:gd name="T23" fmla="*/ 0 h 74"/>
                  <a:gd name="T24" fmla="*/ 92 w 121"/>
                  <a:gd name="T25" fmla="*/ 1 h 74"/>
                  <a:gd name="T26" fmla="*/ 107 w 121"/>
                  <a:gd name="T27" fmla="*/ 8 h 74"/>
                  <a:gd name="T28" fmla="*/ 115 w 121"/>
                  <a:gd name="T29" fmla="*/ 17 h 74"/>
                  <a:gd name="T30" fmla="*/ 121 w 121"/>
                  <a:gd name="T31" fmla="*/ 38 h 74"/>
                  <a:gd name="T32" fmla="*/ 114 w 121"/>
                  <a:gd name="T33" fmla="*/ 63 h 74"/>
                  <a:gd name="T34" fmla="*/ 93 w 121"/>
                  <a:gd name="T35" fmla="*/ 72 h 74"/>
                  <a:gd name="T36" fmla="*/ 98 w 121"/>
                  <a:gd name="T37" fmla="*/ 56 h 74"/>
                  <a:gd name="T38" fmla="*/ 103 w 121"/>
                  <a:gd name="T39" fmla="*/ 52 h 74"/>
                  <a:gd name="T40" fmla="*/ 106 w 121"/>
                  <a:gd name="T41" fmla="*/ 44 h 74"/>
                  <a:gd name="T42" fmla="*/ 106 w 121"/>
                  <a:gd name="T43" fmla="*/ 33 h 74"/>
                  <a:gd name="T44" fmla="*/ 103 w 121"/>
                  <a:gd name="T45" fmla="*/ 24 h 74"/>
                  <a:gd name="T46" fmla="*/ 97 w 121"/>
                  <a:gd name="T47" fmla="*/ 18 h 74"/>
                  <a:gd name="T48" fmla="*/ 89 w 121"/>
                  <a:gd name="T49" fmla="*/ 16 h 74"/>
                  <a:gd name="T50" fmla="*/ 76 w 121"/>
                  <a:gd name="T51" fmla="*/ 16 h 74"/>
                  <a:gd name="T52" fmla="*/ 86 w 121"/>
                  <a:gd name="T53" fmla="*/ 38 h 74"/>
                  <a:gd name="T54" fmla="*/ 80 w 121"/>
                  <a:gd name="T55" fmla="*/ 57 h 74"/>
                  <a:gd name="T56" fmla="*/ 60 w 121"/>
                  <a:gd name="T57" fmla="*/ 72 h 74"/>
                  <a:gd name="T58" fmla="*/ 32 w 121"/>
                  <a:gd name="T59" fmla="*/ 73 h 74"/>
                  <a:gd name="T60" fmla="*/ 14 w 121"/>
                  <a:gd name="T61" fmla="*/ 66 h 74"/>
                  <a:gd name="T62" fmla="*/ 6 w 121"/>
                  <a:gd name="T63" fmla="*/ 57 h 74"/>
                  <a:gd name="T64" fmla="*/ 0 w 121"/>
                  <a:gd name="T65" fmla="*/ 39 h 74"/>
                  <a:gd name="T66" fmla="*/ 11 w 121"/>
                  <a:gd name="T67" fmla="*/ 16 h 74"/>
                  <a:gd name="T68" fmla="*/ 1 w 121"/>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74">
                    <a:moveTo>
                      <a:pt x="42" y="16"/>
                    </a:moveTo>
                    <a:lnTo>
                      <a:pt x="30" y="18"/>
                    </a:lnTo>
                    <a:lnTo>
                      <a:pt x="21" y="23"/>
                    </a:lnTo>
                    <a:lnTo>
                      <a:pt x="17" y="27"/>
                    </a:lnTo>
                    <a:lnTo>
                      <a:pt x="14" y="31"/>
                    </a:lnTo>
                    <a:lnTo>
                      <a:pt x="13" y="37"/>
                    </a:lnTo>
                    <a:lnTo>
                      <a:pt x="14" y="43"/>
                    </a:lnTo>
                    <a:lnTo>
                      <a:pt x="17" y="48"/>
                    </a:lnTo>
                    <a:lnTo>
                      <a:pt x="20" y="53"/>
                    </a:lnTo>
                    <a:lnTo>
                      <a:pt x="30" y="57"/>
                    </a:lnTo>
                    <a:lnTo>
                      <a:pt x="42" y="58"/>
                    </a:lnTo>
                    <a:lnTo>
                      <a:pt x="56" y="57"/>
                    </a:lnTo>
                    <a:lnTo>
                      <a:pt x="66" y="53"/>
                    </a:lnTo>
                    <a:lnTo>
                      <a:pt x="68" y="49"/>
                    </a:lnTo>
                    <a:lnTo>
                      <a:pt x="70" y="46"/>
                    </a:lnTo>
                    <a:lnTo>
                      <a:pt x="73" y="42"/>
                    </a:lnTo>
                    <a:lnTo>
                      <a:pt x="73" y="37"/>
                    </a:lnTo>
                    <a:lnTo>
                      <a:pt x="73" y="33"/>
                    </a:lnTo>
                    <a:lnTo>
                      <a:pt x="70" y="29"/>
                    </a:lnTo>
                    <a:lnTo>
                      <a:pt x="68" y="25"/>
                    </a:lnTo>
                    <a:lnTo>
                      <a:pt x="66" y="23"/>
                    </a:lnTo>
                    <a:lnTo>
                      <a:pt x="56" y="17"/>
                    </a:lnTo>
                    <a:lnTo>
                      <a:pt x="42" y="16"/>
                    </a:lnTo>
                    <a:close/>
                    <a:moveTo>
                      <a:pt x="1" y="0"/>
                    </a:moveTo>
                    <a:lnTo>
                      <a:pt x="75" y="0"/>
                    </a:lnTo>
                    <a:lnTo>
                      <a:pt x="92" y="1"/>
                    </a:lnTo>
                    <a:lnTo>
                      <a:pt x="103" y="5"/>
                    </a:lnTo>
                    <a:lnTo>
                      <a:pt x="107" y="8"/>
                    </a:lnTo>
                    <a:lnTo>
                      <a:pt x="112" y="13"/>
                    </a:lnTo>
                    <a:lnTo>
                      <a:pt x="115" y="17"/>
                    </a:lnTo>
                    <a:lnTo>
                      <a:pt x="119" y="27"/>
                    </a:lnTo>
                    <a:lnTo>
                      <a:pt x="121" y="38"/>
                    </a:lnTo>
                    <a:lnTo>
                      <a:pt x="118" y="53"/>
                    </a:lnTo>
                    <a:lnTo>
                      <a:pt x="114" y="63"/>
                    </a:lnTo>
                    <a:lnTo>
                      <a:pt x="105" y="69"/>
                    </a:lnTo>
                    <a:lnTo>
                      <a:pt x="93" y="72"/>
                    </a:lnTo>
                    <a:lnTo>
                      <a:pt x="95" y="57"/>
                    </a:lnTo>
                    <a:lnTo>
                      <a:pt x="98" y="56"/>
                    </a:lnTo>
                    <a:lnTo>
                      <a:pt x="100" y="54"/>
                    </a:lnTo>
                    <a:lnTo>
                      <a:pt x="103" y="52"/>
                    </a:lnTo>
                    <a:lnTo>
                      <a:pt x="105" y="48"/>
                    </a:lnTo>
                    <a:lnTo>
                      <a:pt x="106" y="44"/>
                    </a:lnTo>
                    <a:lnTo>
                      <a:pt x="106" y="38"/>
                    </a:lnTo>
                    <a:lnTo>
                      <a:pt x="106" y="33"/>
                    </a:lnTo>
                    <a:lnTo>
                      <a:pt x="105" y="28"/>
                    </a:lnTo>
                    <a:lnTo>
                      <a:pt x="103" y="24"/>
                    </a:lnTo>
                    <a:lnTo>
                      <a:pt x="100" y="20"/>
                    </a:lnTo>
                    <a:lnTo>
                      <a:pt x="97" y="18"/>
                    </a:lnTo>
                    <a:lnTo>
                      <a:pt x="93" y="17"/>
                    </a:lnTo>
                    <a:lnTo>
                      <a:pt x="89" y="16"/>
                    </a:lnTo>
                    <a:lnTo>
                      <a:pt x="84" y="16"/>
                    </a:lnTo>
                    <a:lnTo>
                      <a:pt x="76" y="16"/>
                    </a:lnTo>
                    <a:lnTo>
                      <a:pt x="84" y="26"/>
                    </a:lnTo>
                    <a:lnTo>
                      <a:pt x="86" y="38"/>
                    </a:lnTo>
                    <a:lnTo>
                      <a:pt x="85" y="49"/>
                    </a:lnTo>
                    <a:lnTo>
                      <a:pt x="80" y="57"/>
                    </a:lnTo>
                    <a:lnTo>
                      <a:pt x="74" y="65"/>
                    </a:lnTo>
                    <a:lnTo>
                      <a:pt x="60" y="72"/>
                    </a:lnTo>
                    <a:lnTo>
                      <a:pt x="44" y="74"/>
                    </a:lnTo>
                    <a:lnTo>
                      <a:pt x="32" y="73"/>
                    </a:lnTo>
                    <a:lnTo>
                      <a:pt x="21" y="69"/>
                    </a:lnTo>
                    <a:lnTo>
                      <a:pt x="14" y="66"/>
                    </a:lnTo>
                    <a:lnTo>
                      <a:pt x="10" y="63"/>
                    </a:lnTo>
                    <a:lnTo>
                      <a:pt x="6" y="57"/>
                    </a:lnTo>
                    <a:lnTo>
                      <a:pt x="1" y="49"/>
                    </a:lnTo>
                    <a:lnTo>
                      <a:pt x="0" y="39"/>
                    </a:lnTo>
                    <a:lnTo>
                      <a:pt x="2" y="26"/>
                    </a:lnTo>
                    <a:lnTo>
                      <a:pt x="11" y="16"/>
                    </a:lnTo>
                    <a:lnTo>
                      <a:pt x="1" y="16"/>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7" name="Freeform 4309"/>
              <p:cNvSpPr>
                <a:spLocks noEditPoints="1"/>
              </p:cNvSpPr>
              <p:nvPr/>
            </p:nvSpPr>
            <p:spPr bwMode="auto">
              <a:xfrm>
                <a:off x="3810" y="2840"/>
                <a:ext cx="58" cy="47"/>
              </a:xfrm>
              <a:custGeom>
                <a:avLst/>
                <a:gdLst>
                  <a:gd name="T0" fmla="*/ 58 w 117"/>
                  <a:gd name="T1" fmla="*/ 15 h 95"/>
                  <a:gd name="T2" fmla="*/ 41 w 117"/>
                  <a:gd name="T3" fmla="*/ 17 h 95"/>
                  <a:gd name="T4" fmla="*/ 30 w 117"/>
                  <a:gd name="T5" fmla="*/ 21 h 95"/>
                  <a:gd name="T6" fmla="*/ 23 w 117"/>
                  <a:gd name="T7" fmla="*/ 25 h 95"/>
                  <a:gd name="T8" fmla="*/ 19 w 117"/>
                  <a:gd name="T9" fmla="*/ 30 h 95"/>
                  <a:gd name="T10" fmla="*/ 16 w 117"/>
                  <a:gd name="T11" fmla="*/ 36 h 95"/>
                  <a:gd name="T12" fmla="*/ 14 w 117"/>
                  <a:gd name="T13" fmla="*/ 44 h 95"/>
                  <a:gd name="T14" fmla="*/ 14 w 117"/>
                  <a:gd name="T15" fmla="*/ 55 h 95"/>
                  <a:gd name="T16" fmla="*/ 14 w 117"/>
                  <a:gd name="T17" fmla="*/ 79 h 95"/>
                  <a:gd name="T18" fmla="*/ 104 w 117"/>
                  <a:gd name="T19" fmla="*/ 79 h 95"/>
                  <a:gd name="T20" fmla="*/ 104 w 117"/>
                  <a:gd name="T21" fmla="*/ 55 h 95"/>
                  <a:gd name="T22" fmla="*/ 104 w 117"/>
                  <a:gd name="T23" fmla="*/ 45 h 95"/>
                  <a:gd name="T24" fmla="*/ 101 w 117"/>
                  <a:gd name="T25" fmla="*/ 37 h 95"/>
                  <a:gd name="T26" fmla="*/ 99 w 117"/>
                  <a:gd name="T27" fmla="*/ 31 h 95"/>
                  <a:gd name="T28" fmla="*/ 96 w 117"/>
                  <a:gd name="T29" fmla="*/ 27 h 95"/>
                  <a:gd name="T30" fmla="*/ 91 w 117"/>
                  <a:gd name="T31" fmla="*/ 24 h 95"/>
                  <a:gd name="T32" fmla="*/ 87 w 117"/>
                  <a:gd name="T33" fmla="*/ 20 h 95"/>
                  <a:gd name="T34" fmla="*/ 80 w 117"/>
                  <a:gd name="T35" fmla="*/ 18 h 95"/>
                  <a:gd name="T36" fmla="*/ 70 w 117"/>
                  <a:gd name="T37" fmla="*/ 16 h 95"/>
                  <a:gd name="T38" fmla="*/ 58 w 117"/>
                  <a:gd name="T39" fmla="*/ 15 h 95"/>
                  <a:gd name="T40" fmla="*/ 58 w 117"/>
                  <a:gd name="T41" fmla="*/ 0 h 95"/>
                  <a:gd name="T42" fmla="*/ 71 w 117"/>
                  <a:gd name="T43" fmla="*/ 0 h 95"/>
                  <a:gd name="T44" fmla="*/ 81 w 117"/>
                  <a:gd name="T45" fmla="*/ 2 h 95"/>
                  <a:gd name="T46" fmla="*/ 88 w 117"/>
                  <a:gd name="T47" fmla="*/ 5 h 95"/>
                  <a:gd name="T48" fmla="*/ 93 w 117"/>
                  <a:gd name="T49" fmla="*/ 8 h 95"/>
                  <a:gd name="T50" fmla="*/ 99 w 117"/>
                  <a:gd name="T51" fmla="*/ 10 h 95"/>
                  <a:gd name="T52" fmla="*/ 105 w 117"/>
                  <a:gd name="T53" fmla="*/ 16 h 95"/>
                  <a:gd name="T54" fmla="*/ 109 w 117"/>
                  <a:gd name="T55" fmla="*/ 21 h 95"/>
                  <a:gd name="T56" fmla="*/ 112 w 117"/>
                  <a:gd name="T57" fmla="*/ 27 h 95"/>
                  <a:gd name="T58" fmla="*/ 115 w 117"/>
                  <a:gd name="T59" fmla="*/ 35 h 95"/>
                  <a:gd name="T60" fmla="*/ 117 w 117"/>
                  <a:gd name="T61" fmla="*/ 54 h 95"/>
                  <a:gd name="T62" fmla="*/ 117 w 117"/>
                  <a:gd name="T63" fmla="*/ 95 h 95"/>
                  <a:gd name="T64" fmla="*/ 0 w 117"/>
                  <a:gd name="T65" fmla="*/ 95 h 95"/>
                  <a:gd name="T66" fmla="*/ 0 w 117"/>
                  <a:gd name="T67" fmla="*/ 55 h 95"/>
                  <a:gd name="T68" fmla="*/ 1 w 117"/>
                  <a:gd name="T69" fmla="*/ 44 h 95"/>
                  <a:gd name="T70" fmla="*/ 2 w 117"/>
                  <a:gd name="T71" fmla="*/ 35 h 95"/>
                  <a:gd name="T72" fmla="*/ 4 w 117"/>
                  <a:gd name="T73" fmla="*/ 28 h 95"/>
                  <a:gd name="T74" fmla="*/ 6 w 117"/>
                  <a:gd name="T75" fmla="*/ 22 h 95"/>
                  <a:gd name="T76" fmla="*/ 10 w 117"/>
                  <a:gd name="T77" fmla="*/ 18 h 95"/>
                  <a:gd name="T78" fmla="*/ 19 w 117"/>
                  <a:gd name="T79" fmla="*/ 10 h 95"/>
                  <a:gd name="T80" fmla="*/ 30 w 117"/>
                  <a:gd name="T81" fmla="*/ 5 h 95"/>
                  <a:gd name="T82" fmla="*/ 43 w 117"/>
                  <a:gd name="T83" fmla="*/ 1 h 95"/>
                  <a:gd name="T84" fmla="*/ 58 w 117"/>
                  <a:gd name="T8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95">
                    <a:moveTo>
                      <a:pt x="58" y="15"/>
                    </a:moveTo>
                    <a:lnTo>
                      <a:pt x="41" y="17"/>
                    </a:lnTo>
                    <a:lnTo>
                      <a:pt x="30" y="21"/>
                    </a:lnTo>
                    <a:lnTo>
                      <a:pt x="23" y="25"/>
                    </a:lnTo>
                    <a:lnTo>
                      <a:pt x="19" y="30"/>
                    </a:lnTo>
                    <a:lnTo>
                      <a:pt x="16" y="36"/>
                    </a:lnTo>
                    <a:lnTo>
                      <a:pt x="14" y="44"/>
                    </a:lnTo>
                    <a:lnTo>
                      <a:pt x="14" y="55"/>
                    </a:lnTo>
                    <a:lnTo>
                      <a:pt x="14" y="79"/>
                    </a:lnTo>
                    <a:lnTo>
                      <a:pt x="104" y="79"/>
                    </a:lnTo>
                    <a:lnTo>
                      <a:pt x="104" y="55"/>
                    </a:lnTo>
                    <a:lnTo>
                      <a:pt x="104" y="45"/>
                    </a:lnTo>
                    <a:lnTo>
                      <a:pt x="101" y="37"/>
                    </a:lnTo>
                    <a:lnTo>
                      <a:pt x="99" y="31"/>
                    </a:lnTo>
                    <a:lnTo>
                      <a:pt x="96" y="27"/>
                    </a:lnTo>
                    <a:lnTo>
                      <a:pt x="91" y="24"/>
                    </a:lnTo>
                    <a:lnTo>
                      <a:pt x="87" y="20"/>
                    </a:lnTo>
                    <a:lnTo>
                      <a:pt x="80" y="18"/>
                    </a:lnTo>
                    <a:lnTo>
                      <a:pt x="70" y="16"/>
                    </a:lnTo>
                    <a:lnTo>
                      <a:pt x="58" y="15"/>
                    </a:lnTo>
                    <a:close/>
                    <a:moveTo>
                      <a:pt x="58" y="0"/>
                    </a:moveTo>
                    <a:lnTo>
                      <a:pt x="71" y="0"/>
                    </a:lnTo>
                    <a:lnTo>
                      <a:pt x="81" y="2"/>
                    </a:lnTo>
                    <a:lnTo>
                      <a:pt x="88" y="5"/>
                    </a:lnTo>
                    <a:lnTo>
                      <a:pt x="93" y="8"/>
                    </a:lnTo>
                    <a:lnTo>
                      <a:pt x="99" y="10"/>
                    </a:lnTo>
                    <a:lnTo>
                      <a:pt x="105" y="16"/>
                    </a:lnTo>
                    <a:lnTo>
                      <a:pt x="109" y="21"/>
                    </a:lnTo>
                    <a:lnTo>
                      <a:pt x="112" y="27"/>
                    </a:lnTo>
                    <a:lnTo>
                      <a:pt x="115" y="35"/>
                    </a:lnTo>
                    <a:lnTo>
                      <a:pt x="117" y="54"/>
                    </a:lnTo>
                    <a:lnTo>
                      <a:pt x="117" y="95"/>
                    </a:lnTo>
                    <a:lnTo>
                      <a:pt x="0" y="95"/>
                    </a:lnTo>
                    <a:lnTo>
                      <a:pt x="0" y="55"/>
                    </a:lnTo>
                    <a:lnTo>
                      <a:pt x="1" y="44"/>
                    </a:lnTo>
                    <a:lnTo>
                      <a:pt x="2" y="35"/>
                    </a:lnTo>
                    <a:lnTo>
                      <a:pt x="4" y="28"/>
                    </a:lnTo>
                    <a:lnTo>
                      <a:pt x="6" y="22"/>
                    </a:lnTo>
                    <a:lnTo>
                      <a:pt x="10" y="18"/>
                    </a:lnTo>
                    <a:lnTo>
                      <a:pt x="19" y="10"/>
                    </a:lnTo>
                    <a:lnTo>
                      <a:pt x="30" y="5"/>
                    </a:lnTo>
                    <a:lnTo>
                      <a:pt x="43" y="1"/>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8" name="Freeform 4310"/>
              <p:cNvSpPr>
                <a:spLocks noEditPoints="1"/>
              </p:cNvSpPr>
              <p:nvPr/>
            </p:nvSpPr>
            <p:spPr bwMode="auto">
              <a:xfrm>
                <a:off x="3825" y="2794"/>
                <a:ext cx="45" cy="38"/>
              </a:xfrm>
              <a:custGeom>
                <a:avLst/>
                <a:gdLst>
                  <a:gd name="T0" fmla="*/ 33 w 88"/>
                  <a:gd name="T1" fmla="*/ 14 h 77"/>
                  <a:gd name="T2" fmla="*/ 28 w 88"/>
                  <a:gd name="T3" fmla="*/ 15 h 77"/>
                  <a:gd name="T4" fmla="*/ 23 w 88"/>
                  <a:gd name="T5" fmla="*/ 17 h 77"/>
                  <a:gd name="T6" fmla="*/ 20 w 88"/>
                  <a:gd name="T7" fmla="*/ 20 h 77"/>
                  <a:gd name="T8" fmla="*/ 14 w 88"/>
                  <a:gd name="T9" fmla="*/ 28 h 77"/>
                  <a:gd name="T10" fmla="*/ 13 w 88"/>
                  <a:gd name="T11" fmla="*/ 38 h 77"/>
                  <a:gd name="T12" fmla="*/ 13 w 88"/>
                  <a:gd name="T13" fmla="*/ 44 h 77"/>
                  <a:gd name="T14" fmla="*/ 16 w 88"/>
                  <a:gd name="T15" fmla="*/ 50 h 77"/>
                  <a:gd name="T16" fmla="*/ 19 w 88"/>
                  <a:gd name="T17" fmla="*/ 54 h 77"/>
                  <a:gd name="T18" fmla="*/ 23 w 88"/>
                  <a:gd name="T19" fmla="*/ 58 h 77"/>
                  <a:gd name="T20" fmla="*/ 28 w 88"/>
                  <a:gd name="T21" fmla="*/ 61 h 77"/>
                  <a:gd name="T22" fmla="*/ 33 w 88"/>
                  <a:gd name="T23" fmla="*/ 62 h 77"/>
                  <a:gd name="T24" fmla="*/ 33 w 88"/>
                  <a:gd name="T25" fmla="*/ 14 h 77"/>
                  <a:gd name="T26" fmla="*/ 44 w 88"/>
                  <a:gd name="T27" fmla="*/ 0 h 77"/>
                  <a:gd name="T28" fmla="*/ 45 w 88"/>
                  <a:gd name="T29" fmla="*/ 0 h 77"/>
                  <a:gd name="T30" fmla="*/ 47 w 88"/>
                  <a:gd name="T31" fmla="*/ 0 h 77"/>
                  <a:gd name="T32" fmla="*/ 47 w 88"/>
                  <a:gd name="T33" fmla="*/ 62 h 77"/>
                  <a:gd name="T34" fmla="*/ 59 w 88"/>
                  <a:gd name="T35" fmla="*/ 60 h 77"/>
                  <a:gd name="T36" fmla="*/ 67 w 88"/>
                  <a:gd name="T37" fmla="*/ 54 h 77"/>
                  <a:gd name="T38" fmla="*/ 70 w 88"/>
                  <a:gd name="T39" fmla="*/ 50 h 77"/>
                  <a:gd name="T40" fmla="*/ 73 w 88"/>
                  <a:gd name="T41" fmla="*/ 46 h 77"/>
                  <a:gd name="T42" fmla="*/ 74 w 88"/>
                  <a:gd name="T43" fmla="*/ 42 h 77"/>
                  <a:gd name="T44" fmla="*/ 75 w 88"/>
                  <a:gd name="T45" fmla="*/ 36 h 77"/>
                  <a:gd name="T46" fmla="*/ 74 w 88"/>
                  <a:gd name="T47" fmla="*/ 32 h 77"/>
                  <a:gd name="T48" fmla="*/ 73 w 88"/>
                  <a:gd name="T49" fmla="*/ 28 h 77"/>
                  <a:gd name="T50" fmla="*/ 71 w 88"/>
                  <a:gd name="T51" fmla="*/ 23 h 77"/>
                  <a:gd name="T52" fmla="*/ 68 w 88"/>
                  <a:gd name="T53" fmla="*/ 20 h 77"/>
                  <a:gd name="T54" fmla="*/ 65 w 88"/>
                  <a:gd name="T55" fmla="*/ 16 h 77"/>
                  <a:gd name="T56" fmla="*/ 60 w 88"/>
                  <a:gd name="T57" fmla="*/ 14 h 77"/>
                  <a:gd name="T58" fmla="*/ 62 w 88"/>
                  <a:gd name="T59" fmla="*/ 0 h 77"/>
                  <a:gd name="T60" fmla="*/ 74 w 88"/>
                  <a:gd name="T61" fmla="*/ 4 h 77"/>
                  <a:gd name="T62" fmla="*/ 81 w 88"/>
                  <a:gd name="T63" fmla="*/ 13 h 77"/>
                  <a:gd name="T64" fmla="*/ 86 w 88"/>
                  <a:gd name="T65" fmla="*/ 23 h 77"/>
                  <a:gd name="T66" fmla="*/ 88 w 88"/>
                  <a:gd name="T67" fmla="*/ 36 h 77"/>
                  <a:gd name="T68" fmla="*/ 87 w 88"/>
                  <a:gd name="T69" fmla="*/ 49 h 77"/>
                  <a:gd name="T70" fmla="*/ 83 w 88"/>
                  <a:gd name="T71" fmla="*/ 58 h 77"/>
                  <a:gd name="T72" fmla="*/ 77 w 88"/>
                  <a:gd name="T73" fmla="*/ 67 h 77"/>
                  <a:gd name="T74" fmla="*/ 68 w 88"/>
                  <a:gd name="T75" fmla="*/ 72 h 77"/>
                  <a:gd name="T76" fmla="*/ 57 w 88"/>
                  <a:gd name="T77" fmla="*/ 75 h 77"/>
                  <a:gd name="T78" fmla="*/ 45 w 88"/>
                  <a:gd name="T79" fmla="*/ 77 h 77"/>
                  <a:gd name="T80" fmla="*/ 31 w 88"/>
                  <a:gd name="T81" fmla="*/ 75 h 77"/>
                  <a:gd name="T82" fmla="*/ 20 w 88"/>
                  <a:gd name="T83" fmla="*/ 72 h 77"/>
                  <a:gd name="T84" fmla="*/ 11 w 88"/>
                  <a:gd name="T85" fmla="*/ 67 h 77"/>
                  <a:gd name="T86" fmla="*/ 4 w 88"/>
                  <a:gd name="T87" fmla="*/ 58 h 77"/>
                  <a:gd name="T88" fmla="*/ 1 w 88"/>
                  <a:gd name="T89" fmla="*/ 49 h 77"/>
                  <a:gd name="T90" fmla="*/ 0 w 88"/>
                  <a:gd name="T91" fmla="*/ 38 h 77"/>
                  <a:gd name="T92" fmla="*/ 2 w 88"/>
                  <a:gd name="T93" fmla="*/ 22 h 77"/>
                  <a:gd name="T94" fmla="*/ 11 w 88"/>
                  <a:gd name="T95" fmla="*/ 10 h 77"/>
                  <a:gd name="T96" fmla="*/ 20 w 88"/>
                  <a:gd name="T97" fmla="*/ 4 h 77"/>
                  <a:gd name="T98" fmla="*/ 30 w 88"/>
                  <a:gd name="T99" fmla="*/ 1 h 77"/>
                  <a:gd name="T100" fmla="*/ 44 w 88"/>
                  <a:gd name="T10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77">
                    <a:moveTo>
                      <a:pt x="33" y="14"/>
                    </a:moveTo>
                    <a:lnTo>
                      <a:pt x="28" y="15"/>
                    </a:lnTo>
                    <a:lnTo>
                      <a:pt x="23" y="17"/>
                    </a:lnTo>
                    <a:lnTo>
                      <a:pt x="20" y="20"/>
                    </a:lnTo>
                    <a:lnTo>
                      <a:pt x="14" y="28"/>
                    </a:lnTo>
                    <a:lnTo>
                      <a:pt x="13" y="38"/>
                    </a:lnTo>
                    <a:lnTo>
                      <a:pt x="13" y="44"/>
                    </a:lnTo>
                    <a:lnTo>
                      <a:pt x="16" y="50"/>
                    </a:lnTo>
                    <a:lnTo>
                      <a:pt x="19" y="54"/>
                    </a:lnTo>
                    <a:lnTo>
                      <a:pt x="23" y="58"/>
                    </a:lnTo>
                    <a:lnTo>
                      <a:pt x="28" y="61"/>
                    </a:lnTo>
                    <a:lnTo>
                      <a:pt x="33" y="62"/>
                    </a:lnTo>
                    <a:lnTo>
                      <a:pt x="33" y="14"/>
                    </a:lnTo>
                    <a:close/>
                    <a:moveTo>
                      <a:pt x="44" y="0"/>
                    </a:moveTo>
                    <a:lnTo>
                      <a:pt x="45" y="0"/>
                    </a:lnTo>
                    <a:lnTo>
                      <a:pt x="47" y="0"/>
                    </a:lnTo>
                    <a:lnTo>
                      <a:pt x="47" y="62"/>
                    </a:lnTo>
                    <a:lnTo>
                      <a:pt x="59" y="60"/>
                    </a:lnTo>
                    <a:lnTo>
                      <a:pt x="67" y="54"/>
                    </a:lnTo>
                    <a:lnTo>
                      <a:pt x="70" y="50"/>
                    </a:lnTo>
                    <a:lnTo>
                      <a:pt x="73" y="46"/>
                    </a:lnTo>
                    <a:lnTo>
                      <a:pt x="74" y="42"/>
                    </a:lnTo>
                    <a:lnTo>
                      <a:pt x="75" y="36"/>
                    </a:lnTo>
                    <a:lnTo>
                      <a:pt x="74" y="32"/>
                    </a:lnTo>
                    <a:lnTo>
                      <a:pt x="73" y="28"/>
                    </a:lnTo>
                    <a:lnTo>
                      <a:pt x="71" y="23"/>
                    </a:lnTo>
                    <a:lnTo>
                      <a:pt x="68" y="20"/>
                    </a:lnTo>
                    <a:lnTo>
                      <a:pt x="65" y="16"/>
                    </a:lnTo>
                    <a:lnTo>
                      <a:pt x="60" y="14"/>
                    </a:lnTo>
                    <a:lnTo>
                      <a:pt x="62" y="0"/>
                    </a:lnTo>
                    <a:lnTo>
                      <a:pt x="74" y="4"/>
                    </a:lnTo>
                    <a:lnTo>
                      <a:pt x="81" y="13"/>
                    </a:lnTo>
                    <a:lnTo>
                      <a:pt x="86" y="23"/>
                    </a:lnTo>
                    <a:lnTo>
                      <a:pt x="88" y="36"/>
                    </a:lnTo>
                    <a:lnTo>
                      <a:pt x="87" y="49"/>
                    </a:lnTo>
                    <a:lnTo>
                      <a:pt x="83" y="58"/>
                    </a:lnTo>
                    <a:lnTo>
                      <a:pt x="77" y="67"/>
                    </a:lnTo>
                    <a:lnTo>
                      <a:pt x="68" y="72"/>
                    </a:lnTo>
                    <a:lnTo>
                      <a:pt x="57" y="75"/>
                    </a:lnTo>
                    <a:lnTo>
                      <a:pt x="45" y="77"/>
                    </a:lnTo>
                    <a:lnTo>
                      <a:pt x="31" y="75"/>
                    </a:lnTo>
                    <a:lnTo>
                      <a:pt x="20" y="72"/>
                    </a:lnTo>
                    <a:lnTo>
                      <a:pt x="11" y="67"/>
                    </a:lnTo>
                    <a:lnTo>
                      <a:pt x="4" y="58"/>
                    </a:lnTo>
                    <a:lnTo>
                      <a:pt x="1" y="49"/>
                    </a:lnTo>
                    <a:lnTo>
                      <a:pt x="0" y="38"/>
                    </a:lnTo>
                    <a:lnTo>
                      <a:pt x="2" y="22"/>
                    </a:lnTo>
                    <a:lnTo>
                      <a:pt x="11" y="10"/>
                    </a:lnTo>
                    <a:lnTo>
                      <a:pt x="20" y="4"/>
                    </a:lnTo>
                    <a:lnTo>
                      <a:pt x="30" y="1"/>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9" name="Rectangle 4311"/>
              <p:cNvSpPr>
                <a:spLocks noChangeArrowheads="1"/>
              </p:cNvSpPr>
              <p:nvPr/>
            </p:nvSpPr>
            <p:spPr bwMode="auto">
              <a:xfrm>
                <a:off x="3810" y="2777"/>
                <a:ext cx="58" cy="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0" name="Freeform 4312"/>
              <p:cNvSpPr>
                <a:spLocks noEditPoints="1"/>
              </p:cNvSpPr>
              <p:nvPr/>
            </p:nvSpPr>
            <p:spPr bwMode="auto">
              <a:xfrm>
                <a:off x="3825" y="2731"/>
                <a:ext cx="45" cy="38"/>
              </a:xfrm>
              <a:custGeom>
                <a:avLst/>
                <a:gdLst>
                  <a:gd name="T0" fmla="*/ 48 w 88"/>
                  <a:gd name="T1" fmla="*/ 31 h 75"/>
                  <a:gd name="T2" fmla="*/ 51 w 88"/>
                  <a:gd name="T3" fmla="*/ 48 h 75"/>
                  <a:gd name="T4" fmla="*/ 52 w 88"/>
                  <a:gd name="T5" fmla="*/ 54 h 75"/>
                  <a:gd name="T6" fmla="*/ 57 w 88"/>
                  <a:gd name="T7" fmla="*/ 59 h 75"/>
                  <a:gd name="T8" fmla="*/ 62 w 88"/>
                  <a:gd name="T9" fmla="*/ 61 h 75"/>
                  <a:gd name="T10" fmla="*/ 68 w 88"/>
                  <a:gd name="T11" fmla="*/ 59 h 75"/>
                  <a:gd name="T12" fmla="*/ 73 w 88"/>
                  <a:gd name="T13" fmla="*/ 54 h 75"/>
                  <a:gd name="T14" fmla="*/ 75 w 88"/>
                  <a:gd name="T15" fmla="*/ 45 h 75"/>
                  <a:gd name="T16" fmla="*/ 73 w 88"/>
                  <a:gd name="T17" fmla="*/ 36 h 75"/>
                  <a:gd name="T18" fmla="*/ 68 w 88"/>
                  <a:gd name="T19" fmla="*/ 29 h 75"/>
                  <a:gd name="T20" fmla="*/ 62 w 88"/>
                  <a:gd name="T21" fmla="*/ 24 h 75"/>
                  <a:gd name="T22" fmla="*/ 55 w 88"/>
                  <a:gd name="T23" fmla="*/ 22 h 75"/>
                  <a:gd name="T24" fmla="*/ 46 w 88"/>
                  <a:gd name="T25" fmla="*/ 22 h 75"/>
                  <a:gd name="T26" fmla="*/ 86 w 88"/>
                  <a:gd name="T27" fmla="*/ 15 h 75"/>
                  <a:gd name="T28" fmla="*/ 76 w 88"/>
                  <a:gd name="T29" fmla="*/ 20 h 75"/>
                  <a:gd name="T30" fmla="*/ 83 w 88"/>
                  <a:gd name="T31" fmla="*/ 30 h 75"/>
                  <a:gd name="T32" fmla="*/ 87 w 88"/>
                  <a:gd name="T33" fmla="*/ 42 h 75"/>
                  <a:gd name="T34" fmla="*/ 86 w 88"/>
                  <a:gd name="T35" fmla="*/ 61 h 75"/>
                  <a:gd name="T36" fmla="*/ 77 w 88"/>
                  <a:gd name="T37" fmla="*/ 72 h 75"/>
                  <a:gd name="T38" fmla="*/ 68 w 88"/>
                  <a:gd name="T39" fmla="*/ 75 h 75"/>
                  <a:gd name="T40" fmla="*/ 58 w 88"/>
                  <a:gd name="T41" fmla="*/ 75 h 75"/>
                  <a:gd name="T42" fmla="*/ 48 w 88"/>
                  <a:gd name="T43" fmla="*/ 70 h 75"/>
                  <a:gd name="T44" fmla="*/ 41 w 88"/>
                  <a:gd name="T45" fmla="*/ 62 h 75"/>
                  <a:gd name="T46" fmla="*/ 38 w 88"/>
                  <a:gd name="T47" fmla="*/ 52 h 75"/>
                  <a:gd name="T48" fmla="*/ 35 w 88"/>
                  <a:gd name="T49" fmla="*/ 32 h 75"/>
                  <a:gd name="T50" fmla="*/ 30 w 88"/>
                  <a:gd name="T51" fmla="*/ 22 h 75"/>
                  <a:gd name="T52" fmla="*/ 23 w 88"/>
                  <a:gd name="T53" fmla="*/ 22 h 75"/>
                  <a:gd name="T54" fmla="*/ 18 w 88"/>
                  <a:gd name="T55" fmla="*/ 25 h 75"/>
                  <a:gd name="T56" fmla="*/ 13 w 88"/>
                  <a:gd name="T57" fmla="*/ 34 h 75"/>
                  <a:gd name="T58" fmla="*/ 13 w 88"/>
                  <a:gd name="T59" fmla="*/ 45 h 75"/>
                  <a:gd name="T60" fmla="*/ 17 w 88"/>
                  <a:gd name="T61" fmla="*/ 53 h 75"/>
                  <a:gd name="T62" fmla="*/ 22 w 88"/>
                  <a:gd name="T63" fmla="*/ 58 h 75"/>
                  <a:gd name="T64" fmla="*/ 26 w 88"/>
                  <a:gd name="T65" fmla="*/ 74 h 75"/>
                  <a:gd name="T66" fmla="*/ 14 w 88"/>
                  <a:gd name="T67" fmla="*/ 71 h 75"/>
                  <a:gd name="T68" fmla="*/ 8 w 88"/>
                  <a:gd name="T69" fmla="*/ 64 h 75"/>
                  <a:gd name="T70" fmla="*/ 2 w 88"/>
                  <a:gd name="T71" fmla="*/ 55 h 75"/>
                  <a:gd name="T72" fmla="*/ 0 w 88"/>
                  <a:gd name="T73" fmla="*/ 36 h 75"/>
                  <a:gd name="T74" fmla="*/ 1 w 88"/>
                  <a:gd name="T75" fmla="*/ 24 h 75"/>
                  <a:gd name="T76" fmla="*/ 4 w 88"/>
                  <a:gd name="T77" fmla="*/ 15 h 75"/>
                  <a:gd name="T78" fmla="*/ 9 w 88"/>
                  <a:gd name="T79" fmla="*/ 10 h 75"/>
                  <a:gd name="T80" fmla="*/ 19 w 88"/>
                  <a:gd name="T81" fmla="*/ 5 h 75"/>
                  <a:gd name="T82" fmla="*/ 26 w 88"/>
                  <a:gd name="T83" fmla="*/ 5 h 75"/>
                  <a:gd name="T84" fmla="*/ 49 w 88"/>
                  <a:gd name="T85" fmla="*/ 5 h 75"/>
                  <a:gd name="T86" fmla="*/ 75 w 88"/>
                  <a:gd name="T87" fmla="*/ 4 h 75"/>
                  <a:gd name="T88" fmla="*/ 86 w 88"/>
                  <a:gd name="T8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75">
                    <a:moveTo>
                      <a:pt x="46" y="22"/>
                    </a:moveTo>
                    <a:lnTo>
                      <a:pt x="48" y="31"/>
                    </a:lnTo>
                    <a:lnTo>
                      <a:pt x="50" y="43"/>
                    </a:lnTo>
                    <a:lnTo>
                      <a:pt x="51" y="48"/>
                    </a:lnTo>
                    <a:lnTo>
                      <a:pt x="51" y="51"/>
                    </a:lnTo>
                    <a:lnTo>
                      <a:pt x="52" y="54"/>
                    </a:lnTo>
                    <a:lnTo>
                      <a:pt x="55" y="56"/>
                    </a:lnTo>
                    <a:lnTo>
                      <a:pt x="57" y="59"/>
                    </a:lnTo>
                    <a:lnTo>
                      <a:pt x="59" y="60"/>
                    </a:lnTo>
                    <a:lnTo>
                      <a:pt x="62" y="61"/>
                    </a:lnTo>
                    <a:lnTo>
                      <a:pt x="66" y="60"/>
                    </a:lnTo>
                    <a:lnTo>
                      <a:pt x="68" y="59"/>
                    </a:lnTo>
                    <a:lnTo>
                      <a:pt x="71" y="56"/>
                    </a:lnTo>
                    <a:lnTo>
                      <a:pt x="73" y="54"/>
                    </a:lnTo>
                    <a:lnTo>
                      <a:pt x="74" y="50"/>
                    </a:lnTo>
                    <a:lnTo>
                      <a:pt x="75" y="45"/>
                    </a:lnTo>
                    <a:lnTo>
                      <a:pt x="74" y="41"/>
                    </a:lnTo>
                    <a:lnTo>
                      <a:pt x="73" y="36"/>
                    </a:lnTo>
                    <a:lnTo>
                      <a:pt x="70" y="32"/>
                    </a:lnTo>
                    <a:lnTo>
                      <a:pt x="68" y="29"/>
                    </a:lnTo>
                    <a:lnTo>
                      <a:pt x="66" y="26"/>
                    </a:lnTo>
                    <a:lnTo>
                      <a:pt x="62" y="24"/>
                    </a:lnTo>
                    <a:lnTo>
                      <a:pt x="59" y="23"/>
                    </a:lnTo>
                    <a:lnTo>
                      <a:pt x="55" y="22"/>
                    </a:lnTo>
                    <a:lnTo>
                      <a:pt x="50" y="22"/>
                    </a:lnTo>
                    <a:lnTo>
                      <a:pt x="46" y="22"/>
                    </a:lnTo>
                    <a:close/>
                    <a:moveTo>
                      <a:pt x="86" y="0"/>
                    </a:moveTo>
                    <a:lnTo>
                      <a:pt x="86" y="15"/>
                    </a:lnTo>
                    <a:lnTo>
                      <a:pt x="81" y="19"/>
                    </a:lnTo>
                    <a:lnTo>
                      <a:pt x="76" y="20"/>
                    </a:lnTo>
                    <a:lnTo>
                      <a:pt x="80" y="25"/>
                    </a:lnTo>
                    <a:lnTo>
                      <a:pt x="83" y="30"/>
                    </a:lnTo>
                    <a:lnTo>
                      <a:pt x="85" y="34"/>
                    </a:lnTo>
                    <a:lnTo>
                      <a:pt x="87" y="42"/>
                    </a:lnTo>
                    <a:lnTo>
                      <a:pt x="88" y="49"/>
                    </a:lnTo>
                    <a:lnTo>
                      <a:pt x="86" y="61"/>
                    </a:lnTo>
                    <a:lnTo>
                      <a:pt x="81" y="69"/>
                    </a:lnTo>
                    <a:lnTo>
                      <a:pt x="77" y="72"/>
                    </a:lnTo>
                    <a:lnTo>
                      <a:pt x="74" y="74"/>
                    </a:lnTo>
                    <a:lnTo>
                      <a:pt x="68" y="75"/>
                    </a:lnTo>
                    <a:lnTo>
                      <a:pt x="64" y="75"/>
                    </a:lnTo>
                    <a:lnTo>
                      <a:pt x="58" y="75"/>
                    </a:lnTo>
                    <a:lnTo>
                      <a:pt x="52" y="73"/>
                    </a:lnTo>
                    <a:lnTo>
                      <a:pt x="48" y="70"/>
                    </a:lnTo>
                    <a:lnTo>
                      <a:pt x="44" y="66"/>
                    </a:lnTo>
                    <a:lnTo>
                      <a:pt x="41" y="62"/>
                    </a:lnTo>
                    <a:lnTo>
                      <a:pt x="39" y="56"/>
                    </a:lnTo>
                    <a:lnTo>
                      <a:pt x="38" y="52"/>
                    </a:lnTo>
                    <a:lnTo>
                      <a:pt x="37" y="45"/>
                    </a:lnTo>
                    <a:lnTo>
                      <a:pt x="35" y="32"/>
                    </a:lnTo>
                    <a:lnTo>
                      <a:pt x="32" y="22"/>
                    </a:lnTo>
                    <a:lnTo>
                      <a:pt x="30" y="22"/>
                    </a:lnTo>
                    <a:lnTo>
                      <a:pt x="29" y="22"/>
                    </a:lnTo>
                    <a:lnTo>
                      <a:pt x="23" y="22"/>
                    </a:lnTo>
                    <a:lnTo>
                      <a:pt x="20" y="23"/>
                    </a:lnTo>
                    <a:lnTo>
                      <a:pt x="18" y="25"/>
                    </a:lnTo>
                    <a:lnTo>
                      <a:pt x="16" y="29"/>
                    </a:lnTo>
                    <a:lnTo>
                      <a:pt x="13" y="34"/>
                    </a:lnTo>
                    <a:lnTo>
                      <a:pt x="13" y="40"/>
                    </a:lnTo>
                    <a:lnTo>
                      <a:pt x="13" y="45"/>
                    </a:lnTo>
                    <a:lnTo>
                      <a:pt x="14" y="50"/>
                    </a:lnTo>
                    <a:lnTo>
                      <a:pt x="17" y="53"/>
                    </a:lnTo>
                    <a:lnTo>
                      <a:pt x="19" y="55"/>
                    </a:lnTo>
                    <a:lnTo>
                      <a:pt x="22" y="58"/>
                    </a:lnTo>
                    <a:lnTo>
                      <a:pt x="27" y="59"/>
                    </a:lnTo>
                    <a:lnTo>
                      <a:pt x="26" y="74"/>
                    </a:lnTo>
                    <a:lnTo>
                      <a:pt x="20" y="73"/>
                    </a:lnTo>
                    <a:lnTo>
                      <a:pt x="14" y="71"/>
                    </a:lnTo>
                    <a:lnTo>
                      <a:pt x="11" y="68"/>
                    </a:lnTo>
                    <a:lnTo>
                      <a:pt x="8" y="64"/>
                    </a:lnTo>
                    <a:lnTo>
                      <a:pt x="4" y="61"/>
                    </a:lnTo>
                    <a:lnTo>
                      <a:pt x="2" y="55"/>
                    </a:lnTo>
                    <a:lnTo>
                      <a:pt x="0" y="46"/>
                    </a:lnTo>
                    <a:lnTo>
                      <a:pt x="0" y="36"/>
                    </a:lnTo>
                    <a:lnTo>
                      <a:pt x="0" y="30"/>
                    </a:lnTo>
                    <a:lnTo>
                      <a:pt x="1" y="24"/>
                    </a:lnTo>
                    <a:lnTo>
                      <a:pt x="2" y="20"/>
                    </a:lnTo>
                    <a:lnTo>
                      <a:pt x="4" y="15"/>
                    </a:lnTo>
                    <a:lnTo>
                      <a:pt x="7" y="12"/>
                    </a:lnTo>
                    <a:lnTo>
                      <a:pt x="9" y="10"/>
                    </a:lnTo>
                    <a:lnTo>
                      <a:pt x="13" y="7"/>
                    </a:lnTo>
                    <a:lnTo>
                      <a:pt x="19" y="5"/>
                    </a:lnTo>
                    <a:lnTo>
                      <a:pt x="21" y="5"/>
                    </a:lnTo>
                    <a:lnTo>
                      <a:pt x="26" y="5"/>
                    </a:lnTo>
                    <a:lnTo>
                      <a:pt x="31" y="5"/>
                    </a:lnTo>
                    <a:lnTo>
                      <a:pt x="49" y="5"/>
                    </a:lnTo>
                    <a:lnTo>
                      <a:pt x="65" y="4"/>
                    </a:lnTo>
                    <a:lnTo>
                      <a:pt x="75" y="4"/>
                    </a:lnTo>
                    <a:lnTo>
                      <a:pt x="80" y="2"/>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1" name="Freeform 4313"/>
              <p:cNvSpPr>
                <a:spLocks/>
              </p:cNvSpPr>
              <p:nvPr/>
            </p:nvSpPr>
            <p:spPr bwMode="auto">
              <a:xfrm>
                <a:off x="3826" y="2688"/>
                <a:ext cx="60" cy="38"/>
              </a:xfrm>
              <a:custGeom>
                <a:avLst/>
                <a:gdLst>
                  <a:gd name="T0" fmla="*/ 0 w 120"/>
                  <a:gd name="T1" fmla="*/ 0 h 77"/>
                  <a:gd name="T2" fmla="*/ 88 w 120"/>
                  <a:gd name="T3" fmla="*/ 30 h 77"/>
                  <a:gd name="T4" fmla="*/ 99 w 120"/>
                  <a:gd name="T5" fmla="*/ 34 h 77"/>
                  <a:gd name="T6" fmla="*/ 106 w 120"/>
                  <a:gd name="T7" fmla="*/ 38 h 77"/>
                  <a:gd name="T8" fmla="*/ 111 w 120"/>
                  <a:gd name="T9" fmla="*/ 41 h 77"/>
                  <a:gd name="T10" fmla="*/ 114 w 120"/>
                  <a:gd name="T11" fmla="*/ 44 h 77"/>
                  <a:gd name="T12" fmla="*/ 116 w 120"/>
                  <a:gd name="T13" fmla="*/ 46 h 77"/>
                  <a:gd name="T14" fmla="*/ 117 w 120"/>
                  <a:gd name="T15" fmla="*/ 51 h 77"/>
                  <a:gd name="T16" fmla="*/ 118 w 120"/>
                  <a:gd name="T17" fmla="*/ 54 h 77"/>
                  <a:gd name="T18" fmla="*/ 120 w 120"/>
                  <a:gd name="T19" fmla="*/ 59 h 77"/>
                  <a:gd name="T20" fmla="*/ 118 w 120"/>
                  <a:gd name="T21" fmla="*/ 63 h 77"/>
                  <a:gd name="T22" fmla="*/ 117 w 120"/>
                  <a:gd name="T23" fmla="*/ 69 h 77"/>
                  <a:gd name="T24" fmla="*/ 104 w 120"/>
                  <a:gd name="T25" fmla="*/ 70 h 77"/>
                  <a:gd name="T26" fmla="*/ 105 w 120"/>
                  <a:gd name="T27" fmla="*/ 67 h 77"/>
                  <a:gd name="T28" fmla="*/ 105 w 120"/>
                  <a:gd name="T29" fmla="*/ 62 h 77"/>
                  <a:gd name="T30" fmla="*/ 105 w 120"/>
                  <a:gd name="T31" fmla="*/ 59 h 77"/>
                  <a:gd name="T32" fmla="*/ 104 w 120"/>
                  <a:gd name="T33" fmla="*/ 55 h 77"/>
                  <a:gd name="T34" fmla="*/ 102 w 120"/>
                  <a:gd name="T35" fmla="*/ 52 h 77"/>
                  <a:gd name="T36" fmla="*/ 99 w 120"/>
                  <a:gd name="T37" fmla="*/ 51 h 77"/>
                  <a:gd name="T38" fmla="*/ 97 w 120"/>
                  <a:gd name="T39" fmla="*/ 50 h 77"/>
                  <a:gd name="T40" fmla="*/ 94 w 120"/>
                  <a:gd name="T41" fmla="*/ 48 h 77"/>
                  <a:gd name="T42" fmla="*/ 88 w 120"/>
                  <a:gd name="T43" fmla="*/ 46 h 77"/>
                  <a:gd name="T44" fmla="*/ 87 w 120"/>
                  <a:gd name="T45" fmla="*/ 45 h 77"/>
                  <a:gd name="T46" fmla="*/ 85 w 120"/>
                  <a:gd name="T47" fmla="*/ 45 h 77"/>
                  <a:gd name="T48" fmla="*/ 0 w 120"/>
                  <a:gd name="T49" fmla="*/ 77 h 77"/>
                  <a:gd name="T50" fmla="*/ 0 w 120"/>
                  <a:gd name="T51" fmla="*/ 61 h 77"/>
                  <a:gd name="T52" fmla="*/ 47 w 120"/>
                  <a:gd name="T53" fmla="*/ 44 h 77"/>
                  <a:gd name="T54" fmla="*/ 65 w 120"/>
                  <a:gd name="T55" fmla="*/ 39 h 77"/>
                  <a:gd name="T56" fmla="*/ 58 w 120"/>
                  <a:gd name="T57" fmla="*/ 35 h 77"/>
                  <a:gd name="T58" fmla="*/ 49 w 120"/>
                  <a:gd name="T59" fmla="*/ 33 h 77"/>
                  <a:gd name="T60" fmla="*/ 0 w 120"/>
                  <a:gd name="T61" fmla="*/ 16 h 77"/>
                  <a:gd name="T62" fmla="*/ 0 w 120"/>
                  <a:gd name="T6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77">
                    <a:moveTo>
                      <a:pt x="0" y="0"/>
                    </a:moveTo>
                    <a:lnTo>
                      <a:pt x="88" y="30"/>
                    </a:lnTo>
                    <a:lnTo>
                      <a:pt x="99" y="34"/>
                    </a:lnTo>
                    <a:lnTo>
                      <a:pt x="106" y="38"/>
                    </a:lnTo>
                    <a:lnTo>
                      <a:pt x="111" y="41"/>
                    </a:lnTo>
                    <a:lnTo>
                      <a:pt x="114" y="44"/>
                    </a:lnTo>
                    <a:lnTo>
                      <a:pt x="116" y="46"/>
                    </a:lnTo>
                    <a:lnTo>
                      <a:pt x="117" y="51"/>
                    </a:lnTo>
                    <a:lnTo>
                      <a:pt x="118" y="54"/>
                    </a:lnTo>
                    <a:lnTo>
                      <a:pt x="120" y="59"/>
                    </a:lnTo>
                    <a:lnTo>
                      <a:pt x="118" y="63"/>
                    </a:lnTo>
                    <a:lnTo>
                      <a:pt x="117" y="69"/>
                    </a:lnTo>
                    <a:lnTo>
                      <a:pt x="104" y="70"/>
                    </a:lnTo>
                    <a:lnTo>
                      <a:pt x="105" y="67"/>
                    </a:lnTo>
                    <a:lnTo>
                      <a:pt x="105" y="62"/>
                    </a:lnTo>
                    <a:lnTo>
                      <a:pt x="105" y="59"/>
                    </a:lnTo>
                    <a:lnTo>
                      <a:pt x="104" y="55"/>
                    </a:lnTo>
                    <a:lnTo>
                      <a:pt x="102" y="52"/>
                    </a:lnTo>
                    <a:lnTo>
                      <a:pt x="99" y="51"/>
                    </a:lnTo>
                    <a:lnTo>
                      <a:pt x="97" y="50"/>
                    </a:lnTo>
                    <a:lnTo>
                      <a:pt x="94" y="48"/>
                    </a:lnTo>
                    <a:lnTo>
                      <a:pt x="88" y="46"/>
                    </a:lnTo>
                    <a:lnTo>
                      <a:pt x="87" y="45"/>
                    </a:lnTo>
                    <a:lnTo>
                      <a:pt x="85" y="45"/>
                    </a:lnTo>
                    <a:lnTo>
                      <a:pt x="0" y="77"/>
                    </a:lnTo>
                    <a:lnTo>
                      <a:pt x="0" y="61"/>
                    </a:lnTo>
                    <a:lnTo>
                      <a:pt x="47" y="44"/>
                    </a:lnTo>
                    <a:lnTo>
                      <a:pt x="65" y="39"/>
                    </a:lnTo>
                    <a:lnTo>
                      <a:pt x="58" y="35"/>
                    </a:lnTo>
                    <a:lnTo>
                      <a:pt x="49" y="33"/>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2" name="Freeform 4314"/>
              <p:cNvSpPr>
                <a:spLocks/>
              </p:cNvSpPr>
              <p:nvPr/>
            </p:nvSpPr>
            <p:spPr bwMode="auto">
              <a:xfrm>
                <a:off x="3810" y="2640"/>
                <a:ext cx="75" cy="19"/>
              </a:xfrm>
              <a:custGeom>
                <a:avLst/>
                <a:gdLst>
                  <a:gd name="T0" fmla="*/ 0 w 149"/>
                  <a:gd name="T1" fmla="*/ 0 h 38"/>
                  <a:gd name="T2" fmla="*/ 14 w 149"/>
                  <a:gd name="T3" fmla="*/ 8 h 38"/>
                  <a:gd name="T4" fmla="*/ 23 w 149"/>
                  <a:gd name="T5" fmla="*/ 12 h 38"/>
                  <a:gd name="T6" fmla="*/ 45 w 149"/>
                  <a:gd name="T7" fmla="*/ 20 h 38"/>
                  <a:gd name="T8" fmla="*/ 75 w 149"/>
                  <a:gd name="T9" fmla="*/ 23 h 38"/>
                  <a:gd name="T10" fmla="*/ 100 w 149"/>
                  <a:gd name="T11" fmla="*/ 20 h 38"/>
                  <a:gd name="T12" fmla="*/ 125 w 149"/>
                  <a:gd name="T13" fmla="*/ 12 h 38"/>
                  <a:gd name="T14" fmla="*/ 149 w 149"/>
                  <a:gd name="T15" fmla="*/ 0 h 38"/>
                  <a:gd name="T16" fmla="*/ 149 w 149"/>
                  <a:gd name="T17" fmla="*/ 10 h 38"/>
                  <a:gd name="T18" fmla="*/ 134 w 149"/>
                  <a:gd name="T19" fmla="*/ 21 h 38"/>
                  <a:gd name="T20" fmla="*/ 116 w 149"/>
                  <a:gd name="T21" fmla="*/ 30 h 38"/>
                  <a:gd name="T22" fmla="*/ 96 w 149"/>
                  <a:gd name="T23" fmla="*/ 37 h 38"/>
                  <a:gd name="T24" fmla="*/ 75 w 149"/>
                  <a:gd name="T25" fmla="*/ 38 h 38"/>
                  <a:gd name="T26" fmla="*/ 57 w 149"/>
                  <a:gd name="T27" fmla="*/ 37 h 38"/>
                  <a:gd name="T28" fmla="*/ 39 w 149"/>
                  <a:gd name="T29" fmla="*/ 32 h 38"/>
                  <a:gd name="T30" fmla="*/ 20 w 149"/>
                  <a:gd name="T31" fmla="*/ 23 h 38"/>
                  <a:gd name="T32" fmla="*/ 0 w 149"/>
                  <a:gd name="T33" fmla="*/ 10 h 38"/>
                  <a:gd name="T34" fmla="*/ 0 w 149"/>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8">
                    <a:moveTo>
                      <a:pt x="0" y="0"/>
                    </a:moveTo>
                    <a:lnTo>
                      <a:pt x="14" y="8"/>
                    </a:lnTo>
                    <a:lnTo>
                      <a:pt x="23" y="12"/>
                    </a:lnTo>
                    <a:lnTo>
                      <a:pt x="45" y="20"/>
                    </a:lnTo>
                    <a:lnTo>
                      <a:pt x="75" y="23"/>
                    </a:lnTo>
                    <a:lnTo>
                      <a:pt x="100" y="20"/>
                    </a:lnTo>
                    <a:lnTo>
                      <a:pt x="125" y="12"/>
                    </a:lnTo>
                    <a:lnTo>
                      <a:pt x="149" y="0"/>
                    </a:lnTo>
                    <a:lnTo>
                      <a:pt x="149" y="10"/>
                    </a:lnTo>
                    <a:lnTo>
                      <a:pt x="134" y="21"/>
                    </a:lnTo>
                    <a:lnTo>
                      <a:pt x="116" y="30"/>
                    </a:lnTo>
                    <a:lnTo>
                      <a:pt x="96" y="37"/>
                    </a:lnTo>
                    <a:lnTo>
                      <a:pt x="75" y="38"/>
                    </a:lnTo>
                    <a:lnTo>
                      <a:pt x="57" y="37"/>
                    </a:lnTo>
                    <a:lnTo>
                      <a:pt x="39" y="32"/>
                    </a:lnTo>
                    <a:lnTo>
                      <a:pt x="20" y="23"/>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3" name="Freeform 4315"/>
              <p:cNvSpPr>
                <a:spLocks/>
              </p:cNvSpPr>
              <p:nvPr/>
            </p:nvSpPr>
            <p:spPr bwMode="auto">
              <a:xfrm>
                <a:off x="3825" y="2574"/>
                <a:ext cx="43" cy="59"/>
              </a:xfrm>
              <a:custGeom>
                <a:avLst/>
                <a:gdLst>
                  <a:gd name="T0" fmla="*/ 28 w 86"/>
                  <a:gd name="T1" fmla="*/ 0 h 117"/>
                  <a:gd name="T2" fmla="*/ 86 w 86"/>
                  <a:gd name="T3" fmla="*/ 0 h 117"/>
                  <a:gd name="T4" fmla="*/ 86 w 86"/>
                  <a:gd name="T5" fmla="*/ 16 h 117"/>
                  <a:gd name="T6" fmla="*/ 33 w 86"/>
                  <a:gd name="T7" fmla="*/ 16 h 117"/>
                  <a:gd name="T8" fmla="*/ 29 w 86"/>
                  <a:gd name="T9" fmla="*/ 16 h 117"/>
                  <a:gd name="T10" fmla="*/ 25 w 86"/>
                  <a:gd name="T11" fmla="*/ 16 h 117"/>
                  <a:gd name="T12" fmla="*/ 21 w 86"/>
                  <a:gd name="T13" fmla="*/ 17 h 117"/>
                  <a:gd name="T14" fmla="*/ 18 w 86"/>
                  <a:gd name="T15" fmla="*/ 19 h 117"/>
                  <a:gd name="T16" fmla="*/ 16 w 86"/>
                  <a:gd name="T17" fmla="*/ 21 h 117"/>
                  <a:gd name="T18" fmla="*/ 13 w 86"/>
                  <a:gd name="T19" fmla="*/ 26 h 117"/>
                  <a:gd name="T20" fmla="*/ 13 w 86"/>
                  <a:gd name="T21" fmla="*/ 30 h 117"/>
                  <a:gd name="T22" fmla="*/ 13 w 86"/>
                  <a:gd name="T23" fmla="*/ 36 h 117"/>
                  <a:gd name="T24" fmla="*/ 16 w 86"/>
                  <a:gd name="T25" fmla="*/ 41 h 117"/>
                  <a:gd name="T26" fmla="*/ 19 w 86"/>
                  <a:gd name="T27" fmla="*/ 45 h 117"/>
                  <a:gd name="T28" fmla="*/ 27 w 86"/>
                  <a:gd name="T29" fmla="*/ 49 h 117"/>
                  <a:gd name="T30" fmla="*/ 38 w 86"/>
                  <a:gd name="T31" fmla="*/ 51 h 117"/>
                  <a:gd name="T32" fmla="*/ 86 w 86"/>
                  <a:gd name="T33" fmla="*/ 51 h 117"/>
                  <a:gd name="T34" fmla="*/ 86 w 86"/>
                  <a:gd name="T35" fmla="*/ 66 h 117"/>
                  <a:gd name="T36" fmla="*/ 32 w 86"/>
                  <a:gd name="T37" fmla="*/ 66 h 117"/>
                  <a:gd name="T38" fmla="*/ 27 w 86"/>
                  <a:gd name="T39" fmla="*/ 67 h 117"/>
                  <a:gd name="T40" fmla="*/ 21 w 86"/>
                  <a:gd name="T41" fmla="*/ 68 h 117"/>
                  <a:gd name="T42" fmla="*/ 18 w 86"/>
                  <a:gd name="T43" fmla="*/ 69 h 117"/>
                  <a:gd name="T44" fmla="*/ 16 w 86"/>
                  <a:gd name="T45" fmla="*/ 73 h 117"/>
                  <a:gd name="T46" fmla="*/ 13 w 86"/>
                  <a:gd name="T47" fmla="*/ 76 h 117"/>
                  <a:gd name="T48" fmla="*/ 13 w 86"/>
                  <a:gd name="T49" fmla="*/ 81 h 117"/>
                  <a:gd name="T50" fmla="*/ 14 w 86"/>
                  <a:gd name="T51" fmla="*/ 87 h 117"/>
                  <a:gd name="T52" fmla="*/ 17 w 86"/>
                  <a:gd name="T53" fmla="*/ 92 h 117"/>
                  <a:gd name="T54" fmla="*/ 19 w 86"/>
                  <a:gd name="T55" fmla="*/ 95 h 117"/>
                  <a:gd name="T56" fmla="*/ 22 w 86"/>
                  <a:gd name="T57" fmla="*/ 97 h 117"/>
                  <a:gd name="T58" fmla="*/ 26 w 86"/>
                  <a:gd name="T59" fmla="*/ 99 h 117"/>
                  <a:gd name="T60" fmla="*/ 30 w 86"/>
                  <a:gd name="T61" fmla="*/ 100 h 117"/>
                  <a:gd name="T62" fmla="*/ 36 w 86"/>
                  <a:gd name="T63" fmla="*/ 102 h 117"/>
                  <a:gd name="T64" fmla="*/ 44 w 86"/>
                  <a:gd name="T65" fmla="*/ 102 h 117"/>
                  <a:gd name="T66" fmla="*/ 86 w 86"/>
                  <a:gd name="T67" fmla="*/ 102 h 117"/>
                  <a:gd name="T68" fmla="*/ 86 w 86"/>
                  <a:gd name="T69" fmla="*/ 117 h 117"/>
                  <a:gd name="T70" fmla="*/ 1 w 86"/>
                  <a:gd name="T71" fmla="*/ 117 h 117"/>
                  <a:gd name="T72" fmla="*/ 1 w 86"/>
                  <a:gd name="T73" fmla="*/ 102 h 117"/>
                  <a:gd name="T74" fmla="*/ 14 w 86"/>
                  <a:gd name="T75" fmla="*/ 102 h 117"/>
                  <a:gd name="T76" fmla="*/ 10 w 86"/>
                  <a:gd name="T77" fmla="*/ 99 h 117"/>
                  <a:gd name="T78" fmla="*/ 7 w 86"/>
                  <a:gd name="T79" fmla="*/ 95 h 117"/>
                  <a:gd name="T80" fmla="*/ 3 w 86"/>
                  <a:gd name="T81" fmla="*/ 92 h 117"/>
                  <a:gd name="T82" fmla="*/ 1 w 86"/>
                  <a:gd name="T83" fmla="*/ 87 h 117"/>
                  <a:gd name="T84" fmla="*/ 0 w 86"/>
                  <a:gd name="T85" fmla="*/ 81 h 117"/>
                  <a:gd name="T86" fmla="*/ 0 w 86"/>
                  <a:gd name="T87" fmla="*/ 77 h 117"/>
                  <a:gd name="T88" fmla="*/ 0 w 86"/>
                  <a:gd name="T89" fmla="*/ 70 h 117"/>
                  <a:gd name="T90" fmla="*/ 1 w 86"/>
                  <a:gd name="T91" fmla="*/ 66 h 117"/>
                  <a:gd name="T92" fmla="*/ 4 w 86"/>
                  <a:gd name="T93" fmla="*/ 61 h 117"/>
                  <a:gd name="T94" fmla="*/ 7 w 86"/>
                  <a:gd name="T95" fmla="*/ 58 h 117"/>
                  <a:gd name="T96" fmla="*/ 11 w 86"/>
                  <a:gd name="T97" fmla="*/ 55 h 117"/>
                  <a:gd name="T98" fmla="*/ 16 w 86"/>
                  <a:gd name="T99" fmla="*/ 54 h 117"/>
                  <a:gd name="T100" fmla="*/ 7 w 86"/>
                  <a:gd name="T101" fmla="*/ 46 h 117"/>
                  <a:gd name="T102" fmla="*/ 1 w 86"/>
                  <a:gd name="T103" fmla="*/ 37 h 117"/>
                  <a:gd name="T104" fmla="*/ 0 w 86"/>
                  <a:gd name="T105" fmla="*/ 27 h 117"/>
                  <a:gd name="T106" fmla="*/ 1 w 86"/>
                  <a:gd name="T107" fmla="*/ 16 h 117"/>
                  <a:gd name="T108" fmla="*/ 7 w 86"/>
                  <a:gd name="T109" fmla="*/ 7 h 117"/>
                  <a:gd name="T110" fmla="*/ 16 w 86"/>
                  <a:gd name="T111" fmla="*/ 2 h 117"/>
                  <a:gd name="T112" fmla="*/ 28 w 86"/>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117">
                    <a:moveTo>
                      <a:pt x="28" y="0"/>
                    </a:moveTo>
                    <a:lnTo>
                      <a:pt x="86" y="0"/>
                    </a:lnTo>
                    <a:lnTo>
                      <a:pt x="86" y="16"/>
                    </a:lnTo>
                    <a:lnTo>
                      <a:pt x="33" y="16"/>
                    </a:lnTo>
                    <a:lnTo>
                      <a:pt x="29" y="16"/>
                    </a:lnTo>
                    <a:lnTo>
                      <a:pt x="25" y="16"/>
                    </a:lnTo>
                    <a:lnTo>
                      <a:pt x="21" y="17"/>
                    </a:lnTo>
                    <a:lnTo>
                      <a:pt x="18" y="19"/>
                    </a:lnTo>
                    <a:lnTo>
                      <a:pt x="16" y="21"/>
                    </a:lnTo>
                    <a:lnTo>
                      <a:pt x="13" y="26"/>
                    </a:lnTo>
                    <a:lnTo>
                      <a:pt x="13" y="30"/>
                    </a:lnTo>
                    <a:lnTo>
                      <a:pt x="13" y="36"/>
                    </a:lnTo>
                    <a:lnTo>
                      <a:pt x="16" y="41"/>
                    </a:lnTo>
                    <a:lnTo>
                      <a:pt x="19" y="45"/>
                    </a:lnTo>
                    <a:lnTo>
                      <a:pt x="27" y="49"/>
                    </a:lnTo>
                    <a:lnTo>
                      <a:pt x="38" y="51"/>
                    </a:lnTo>
                    <a:lnTo>
                      <a:pt x="86" y="51"/>
                    </a:lnTo>
                    <a:lnTo>
                      <a:pt x="86" y="66"/>
                    </a:lnTo>
                    <a:lnTo>
                      <a:pt x="32" y="66"/>
                    </a:lnTo>
                    <a:lnTo>
                      <a:pt x="27" y="67"/>
                    </a:lnTo>
                    <a:lnTo>
                      <a:pt x="21" y="68"/>
                    </a:lnTo>
                    <a:lnTo>
                      <a:pt x="18" y="69"/>
                    </a:lnTo>
                    <a:lnTo>
                      <a:pt x="16" y="73"/>
                    </a:lnTo>
                    <a:lnTo>
                      <a:pt x="13" y="76"/>
                    </a:lnTo>
                    <a:lnTo>
                      <a:pt x="13" y="81"/>
                    </a:lnTo>
                    <a:lnTo>
                      <a:pt x="14" y="87"/>
                    </a:lnTo>
                    <a:lnTo>
                      <a:pt x="17" y="92"/>
                    </a:lnTo>
                    <a:lnTo>
                      <a:pt x="19" y="95"/>
                    </a:lnTo>
                    <a:lnTo>
                      <a:pt x="22" y="97"/>
                    </a:lnTo>
                    <a:lnTo>
                      <a:pt x="26" y="99"/>
                    </a:lnTo>
                    <a:lnTo>
                      <a:pt x="30" y="100"/>
                    </a:lnTo>
                    <a:lnTo>
                      <a:pt x="36" y="102"/>
                    </a:lnTo>
                    <a:lnTo>
                      <a:pt x="44" y="102"/>
                    </a:lnTo>
                    <a:lnTo>
                      <a:pt x="86" y="102"/>
                    </a:lnTo>
                    <a:lnTo>
                      <a:pt x="86" y="117"/>
                    </a:lnTo>
                    <a:lnTo>
                      <a:pt x="1" y="117"/>
                    </a:lnTo>
                    <a:lnTo>
                      <a:pt x="1" y="102"/>
                    </a:lnTo>
                    <a:lnTo>
                      <a:pt x="14" y="102"/>
                    </a:lnTo>
                    <a:lnTo>
                      <a:pt x="10" y="99"/>
                    </a:lnTo>
                    <a:lnTo>
                      <a:pt x="7" y="95"/>
                    </a:lnTo>
                    <a:lnTo>
                      <a:pt x="3" y="92"/>
                    </a:lnTo>
                    <a:lnTo>
                      <a:pt x="1" y="87"/>
                    </a:lnTo>
                    <a:lnTo>
                      <a:pt x="0" y="81"/>
                    </a:lnTo>
                    <a:lnTo>
                      <a:pt x="0" y="77"/>
                    </a:lnTo>
                    <a:lnTo>
                      <a:pt x="0" y="70"/>
                    </a:lnTo>
                    <a:lnTo>
                      <a:pt x="1" y="66"/>
                    </a:lnTo>
                    <a:lnTo>
                      <a:pt x="4" y="61"/>
                    </a:lnTo>
                    <a:lnTo>
                      <a:pt x="7" y="58"/>
                    </a:lnTo>
                    <a:lnTo>
                      <a:pt x="11" y="55"/>
                    </a:lnTo>
                    <a:lnTo>
                      <a:pt x="16" y="54"/>
                    </a:lnTo>
                    <a:lnTo>
                      <a:pt x="7" y="46"/>
                    </a:lnTo>
                    <a:lnTo>
                      <a:pt x="1" y="37"/>
                    </a:lnTo>
                    <a:lnTo>
                      <a:pt x="0" y="27"/>
                    </a:lnTo>
                    <a:lnTo>
                      <a:pt x="1" y="16"/>
                    </a:lnTo>
                    <a:lnTo>
                      <a:pt x="7" y="7"/>
                    </a:lnTo>
                    <a:lnTo>
                      <a:pt x="16" y="2"/>
                    </a:lnTo>
                    <a:lnTo>
                      <a:pt x="2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4" name="Freeform 4316"/>
              <p:cNvSpPr>
                <a:spLocks/>
              </p:cNvSpPr>
              <p:nvPr/>
            </p:nvSpPr>
            <p:spPr bwMode="auto">
              <a:xfrm>
                <a:off x="3825" y="2531"/>
                <a:ext cx="45" cy="35"/>
              </a:xfrm>
              <a:custGeom>
                <a:avLst/>
                <a:gdLst>
                  <a:gd name="T0" fmla="*/ 66 w 88"/>
                  <a:gd name="T1" fmla="*/ 0 h 69"/>
                  <a:gd name="T2" fmla="*/ 75 w 88"/>
                  <a:gd name="T3" fmla="*/ 3 h 69"/>
                  <a:gd name="T4" fmla="*/ 81 w 88"/>
                  <a:gd name="T5" fmla="*/ 11 h 69"/>
                  <a:gd name="T6" fmla="*/ 86 w 88"/>
                  <a:gd name="T7" fmla="*/ 21 h 69"/>
                  <a:gd name="T8" fmla="*/ 88 w 88"/>
                  <a:gd name="T9" fmla="*/ 34 h 69"/>
                  <a:gd name="T10" fmla="*/ 81 w 88"/>
                  <a:gd name="T11" fmla="*/ 58 h 69"/>
                  <a:gd name="T12" fmla="*/ 60 w 88"/>
                  <a:gd name="T13" fmla="*/ 69 h 69"/>
                  <a:gd name="T14" fmla="*/ 64 w 88"/>
                  <a:gd name="T15" fmla="*/ 53 h 69"/>
                  <a:gd name="T16" fmla="*/ 70 w 88"/>
                  <a:gd name="T17" fmla="*/ 48 h 69"/>
                  <a:gd name="T18" fmla="*/ 74 w 88"/>
                  <a:gd name="T19" fmla="*/ 39 h 69"/>
                  <a:gd name="T20" fmla="*/ 74 w 88"/>
                  <a:gd name="T21" fmla="*/ 28 h 69"/>
                  <a:gd name="T22" fmla="*/ 70 w 88"/>
                  <a:gd name="T23" fmla="*/ 19 h 69"/>
                  <a:gd name="T24" fmla="*/ 66 w 88"/>
                  <a:gd name="T25" fmla="*/ 16 h 69"/>
                  <a:gd name="T26" fmla="*/ 59 w 88"/>
                  <a:gd name="T27" fmla="*/ 16 h 69"/>
                  <a:gd name="T28" fmla="*/ 56 w 88"/>
                  <a:gd name="T29" fmla="*/ 20 h 69"/>
                  <a:gd name="T30" fmla="*/ 52 w 88"/>
                  <a:gd name="T31" fmla="*/ 28 h 69"/>
                  <a:gd name="T32" fmla="*/ 47 w 88"/>
                  <a:gd name="T33" fmla="*/ 46 h 69"/>
                  <a:gd name="T34" fmla="*/ 42 w 88"/>
                  <a:gd name="T35" fmla="*/ 58 h 69"/>
                  <a:gd name="T36" fmla="*/ 36 w 88"/>
                  <a:gd name="T37" fmla="*/ 64 h 69"/>
                  <a:gd name="T38" fmla="*/ 25 w 88"/>
                  <a:gd name="T39" fmla="*/ 67 h 69"/>
                  <a:gd name="T40" fmla="*/ 13 w 88"/>
                  <a:gd name="T41" fmla="*/ 65 h 69"/>
                  <a:gd name="T42" fmla="*/ 6 w 88"/>
                  <a:gd name="T43" fmla="*/ 58 h 69"/>
                  <a:gd name="T44" fmla="*/ 1 w 88"/>
                  <a:gd name="T45" fmla="*/ 49 h 69"/>
                  <a:gd name="T46" fmla="*/ 0 w 88"/>
                  <a:gd name="T47" fmla="*/ 37 h 69"/>
                  <a:gd name="T48" fmla="*/ 1 w 88"/>
                  <a:gd name="T49" fmla="*/ 26 h 69"/>
                  <a:gd name="T50" fmla="*/ 4 w 88"/>
                  <a:gd name="T51" fmla="*/ 16 h 69"/>
                  <a:gd name="T52" fmla="*/ 10 w 88"/>
                  <a:gd name="T53" fmla="*/ 9 h 69"/>
                  <a:gd name="T54" fmla="*/ 18 w 88"/>
                  <a:gd name="T55" fmla="*/ 6 h 69"/>
                  <a:gd name="T56" fmla="*/ 26 w 88"/>
                  <a:gd name="T57" fmla="*/ 20 h 69"/>
                  <a:gd name="T58" fmla="*/ 19 w 88"/>
                  <a:gd name="T59" fmla="*/ 22 h 69"/>
                  <a:gd name="T60" fmla="*/ 14 w 88"/>
                  <a:gd name="T61" fmla="*/ 28 h 69"/>
                  <a:gd name="T62" fmla="*/ 13 w 88"/>
                  <a:gd name="T63" fmla="*/ 36 h 69"/>
                  <a:gd name="T64" fmla="*/ 14 w 88"/>
                  <a:gd name="T65" fmla="*/ 46 h 69"/>
                  <a:gd name="T66" fmla="*/ 18 w 88"/>
                  <a:gd name="T67" fmla="*/ 50 h 69"/>
                  <a:gd name="T68" fmla="*/ 23 w 88"/>
                  <a:gd name="T69" fmla="*/ 53 h 69"/>
                  <a:gd name="T70" fmla="*/ 28 w 88"/>
                  <a:gd name="T71" fmla="*/ 50 h 69"/>
                  <a:gd name="T72" fmla="*/ 31 w 88"/>
                  <a:gd name="T73" fmla="*/ 46 h 69"/>
                  <a:gd name="T74" fmla="*/ 32 w 88"/>
                  <a:gd name="T75" fmla="*/ 40 h 69"/>
                  <a:gd name="T76" fmla="*/ 38 w 88"/>
                  <a:gd name="T77" fmla="*/ 22 h 69"/>
                  <a:gd name="T78" fmla="*/ 42 w 88"/>
                  <a:gd name="T79" fmla="*/ 10 h 69"/>
                  <a:gd name="T80" fmla="*/ 48 w 88"/>
                  <a:gd name="T81" fmla="*/ 3 h 69"/>
                  <a:gd name="T82" fmla="*/ 56 w 88"/>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69">
                    <a:moveTo>
                      <a:pt x="60" y="0"/>
                    </a:moveTo>
                    <a:lnTo>
                      <a:pt x="66" y="0"/>
                    </a:lnTo>
                    <a:lnTo>
                      <a:pt x="70" y="1"/>
                    </a:lnTo>
                    <a:lnTo>
                      <a:pt x="75" y="3"/>
                    </a:lnTo>
                    <a:lnTo>
                      <a:pt x="78" y="7"/>
                    </a:lnTo>
                    <a:lnTo>
                      <a:pt x="81" y="11"/>
                    </a:lnTo>
                    <a:lnTo>
                      <a:pt x="85" y="16"/>
                    </a:lnTo>
                    <a:lnTo>
                      <a:pt x="86" y="21"/>
                    </a:lnTo>
                    <a:lnTo>
                      <a:pt x="87" y="27"/>
                    </a:lnTo>
                    <a:lnTo>
                      <a:pt x="88" y="34"/>
                    </a:lnTo>
                    <a:lnTo>
                      <a:pt x="86" y="48"/>
                    </a:lnTo>
                    <a:lnTo>
                      <a:pt x="81" y="58"/>
                    </a:lnTo>
                    <a:lnTo>
                      <a:pt x="73" y="65"/>
                    </a:lnTo>
                    <a:lnTo>
                      <a:pt x="60" y="69"/>
                    </a:lnTo>
                    <a:lnTo>
                      <a:pt x="59" y="54"/>
                    </a:lnTo>
                    <a:lnTo>
                      <a:pt x="64" y="53"/>
                    </a:lnTo>
                    <a:lnTo>
                      <a:pt x="67" y="50"/>
                    </a:lnTo>
                    <a:lnTo>
                      <a:pt x="70" y="48"/>
                    </a:lnTo>
                    <a:lnTo>
                      <a:pt x="73" y="44"/>
                    </a:lnTo>
                    <a:lnTo>
                      <a:pt x="74" y="39"/>
                    </a:lnTo>
                    <a:lnTo>
                      <a:pt x="75" y="34"/>
                    </a:lnTo>
                    <a:lnTo>
                      <a:pt x="74" y="28"/>
                    </a:lnTo>
                    <a:lnTo>
                      <a:pt x="73" y="22"/>
                    </a:lnTo>
                    <a:lnTo>
                      <a:pt x="70" y="19"/>
                    </a:lnTo>
                    <a:lnTo>
                      <a:pt x="68" y="17"/>
                    </a:lnTo>
                    <a:lnTo>
                      <a:pt x="66" y="16"/>
                    </a:lnTo>
                    <a:lnTo>
                      <a:pt x="62" y="15"/>
                    </a:lnTo>
                    <a:lnTo>
                      <a:pt x="59" y="16"/>
                    </a:lnTo>
                    <a:lnTo>
                      <a:pt x="57" y="17"/>
                    </a:lnTo>
                    <a:lnTo>
                      <a:pt x="56" y="20"/>
                    </a:lnTo>
                    <a:lnTo>
                      <a:pt x="55" y="24"/>
                    </a:lnTo>
                    <a:lnTo>
                      <a:pt x="52" y="28"/>
                    </a:lnTo>
                    <a:lnTo>
                      <a:pt x="51" y="35"/>
                    </a:lnTo>
                    <a:lnTo>
                      <a:pt x="47" y="46"/>
                    </a:lnTo>
                    <a:lnTo>
                      <a:pt x="45" y="55"/>
                    </a:lnTo>
                    <a:lnTo>
                      <a:pt x="42" y="58"/>
                    </a:lnTo>
                    <a:lnTo>
                      <a:pt x="39" y="61"/>
                    </a:lnTo>
                    <a:lnTo>
                      <a:pt x="36" y="64"/>
                    </a:lnTo>
                    <a:lnTo>
                      <a:pt x="30" y="67"/>
                    </a:lnTo>
                    <a:lnTo>
                      <a:pt x="25" y="67"/>
                    </a:lnTo>
                    <a:lnTo>
                      <a:pt x="19" y="67"/>
                    </a:lnTo>
                    <a:lnTo>
                      <a:pt x="13" y="65"/>
                    </a:lnTo>
                    <a:lnTo>
                      <a:pt x="9" y="61"/>
                    </a:lnTo>
                    <a:lnTo>
                      <a:pt x="6" y="58"/>
                    </a:lnTo>
                    <a:lnTo>
                      <a:pt x="3" y="54"/>
                    </a:lnTo>
                    <a:lnTo>
                      <a:pt x="1" y="49"/>
                    </a:lnTo>
                    <a:lnTo>
                      <a:pt x="0" y="44"/>
                    </a:lnTo>
                    <a:lnTo>
                      <a:pt x="0" y="37"/>
                    </a:lnTo>
                    <a:lnTo>
                      <a:pt x="0" y="31"/>
                    </a:lnTo>
                    <a:lnTo>
                      <a:pt x="1" y="26"/>
                    </a:lnTo>
                    <a:lnTo>
                      <a:pt x="2" y="20"/>
                    </a:lnTo>
                    <a:lnTo>
                      <a:pt x="4" y="16"/>
                    </a:lnTo>
                    <a:lnTo>
                      <a:pt x="8" y="12"/>
                    </a:lnTo>
                    <a:lnTo>
                      <a:pt x="10" y="9"/>
                    </a:lnTo>
                    <a:lnTo>
                      <a:pt x="14" y="8"/>
                    </a:lnTo>
                    <a:lnTo>
                      <a:pt x="18" y="6"/>
                    </a:lnTo>
                    <a:lnTo>
                      <a:pt x="23" y="5"/>
                    </a:lnTo>
                    <a:lnTo>
                      <a:pt x="26" y="20"/>
                    </a:lnTo>
                    <a:lnTo>
                      <a:pt x="21" y="21"/>
                    </a:lnTo>
                    <a:lnTo>
                      <a:pt x="19" y="22"/>
                    </a:lnTo>
                    <a:lnTo>
                      <a:pt x="17" y="25"/>
                    </a:lnTo>
                    <a:lnTo>
                      <a:pt x="14" y="28"/>
                    </a:lnTo>
                    <a:lnTo>
                      <a:pt x="13" y="31"/>
                    </a:lnTo>
                    <a:lnTo>
                      <a:pt x="13" y="36"/>
                    </a:lnTo>
                    <a:lnTo>
                      <a:pt x="13" y="41"/>
                    </a:lnTo>
                    <a:lnTo>
                      <a:pt x="14" y="46"/>
                    </a:lnTo>
                    <a:lnTo>
                      <a:pt x="17" y="48"/>
                    </a:lnTo>
                    <a:lnTo>
                      <a:pt x="18" y="50"/>
                    </a:lnTo>
                    <a:lnTo>
                      <a:pt x="20" y="51"/>
                    </a:lnTo>
                    <a:lnTo>
                      <a:pt x="23" y="53"/>
                    </a:lnTo>
                    <a:lnTo>
                      <a:pt x="26" y="51"/>
                    </a:lnTo>
                    <a:lnTo>
                      <a:pt x="28" y="50"/>
                    </a:lnTo>
                    <a:lnTo>
                      <a:pt x="29" y="48"/>
                    </a:lnTo>
                    <a:lnTo>
                      <a:pt x="31" y="46"/>
                    </a:lnTo>
                    <a:lnTo>
                      <a:pt x="31" y="44"/>
                    </a:lnTo>
                    <a:lnTo>
                      <a:pt x="32" y="40"/>
                    </a:lnTo>
                    <a:lnTo>
                      <a:pt x="33" y="35"/>
                    </a:lnTo>
                    <a:lnTo>
                      <a:pt x="38" y="22"/>
                    </a:lnTo>
                    <a:lnTo>
                      <a:pt x="41" y="15"/>
                    </a:lnTo>
                    <a:lnTo>
                      <a:pt x="42" y="10"/>
                    </a:lnTo>
                    <a:lnTo>
                      <a:pt x="46" y="7"/>
                    </a:lnTo>
                    <a:lnTo>
                      <a:pt x="48" y="3"/>
                    </a:lnTo>
                    <a:lnTo>
                      <a:pt x="52" y="1"/>
                    </a:lnTo>
                    <a:lnTo>
                      <a:pt x="56" y="0"/>
                    </a:lnTo>
                    <a:lnTo>
                      <a:pt x="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5" name="Freeform 4317"/>
              <p:cNvSpPr>
                <a:spLocks/>
              </p:cNvSpPr>
              <p:nvPr/>
            </p:nvSpPr>
            <p:spPr bwMode="auto">
              <a:xfrm>
                <a:off x="3810" y="2505"/>
                <a:ext cx="75" cy="20"/>
              </a:xfrm>
              <a:custGeom>
                <a:avLst/>
                <a:gdLst>
                  <a:gd name="T0" fmla="*/ 75 w 149"/>
                  <a:gd name="T1" fmla="*/ 0 h 39"/>
                  <a:gd name="T2" fmla="*/ 96 w 149"/>
                  <a:gd name="T3" fmla="*/ 2 h 39"/>
                  <a:gd name="T4" fmla="*/ 116 w 149"/>
                  <a:gd name="T5" fmla="*/ 8 h 39"/>
                  <a:gd name="T6" fmla="*/ 134 w 149"/>
                  <a:gd name="T7" fmla="*/ 18 h 39"/>
                  <a:gd name="T8" fmla="*/ 149 w 149"/>
                  <a:gd name="T9" fmla="*/ 29 h 39"/>
                  <a:gd name="T10" fmla="*/ 149 w 149"/>
                  <a:gd name="T11" fmla="*/ 39 h 39"/>
                  <a:gd name="T12" fmla="*/ 125 w 149"/>
                  <a:gd name="T13" fmla="*/ 25 h 39"/>
                  <a:gd name="T14" fmla="*/ 100 w 149"/>
                  <a:gd name="T15" fmla="*/ 18 h 39"/>
                  <a:gd name="T16" fmla="*/ 75 w 149"/>
                  <a:gd name="T17" fmla="*/ 15 h 39"/>
                  <a:gd name="T18" fmla="*/ 45 w 149"/>
                  <a:gd name="T19" fmla="*/ 19 h 39"/>
                  <a:gd name="T20" fmla="*/ 23 w 149"/>
                  <a:gd name="T21" fmla="*/ 25 h 39"/>
                  <a:gd name="T22" fmla="*/ 14 w 149"/>
                  <a:gd name="T23" fmla="*/ 31 h 39"/>
                  <a:gd name="T24" fmla="*/ 0 w 149"/>
                  <a:gd name="T25" fmla="*/ 39 h 39"/>
                  <a:gd name="T26" fmla="*/ 0 w 149"/>
                  <a:gd name="T27" fmla="*/ 29 h 39"/>
                  <a:gd name="T28" fmla="*/ 20 w 149"/>
                  <a:gd name="T29" fmla="*/ 15 h 39"/>
                  <a:gd name="T30" fmla="*/ 39 w 149"/>
                  <a:gd name="T31" fmla="*/ 6 h 39"/>
                  <a:gd name="T32" fmla="*/ 57 w 149"/>
                  <a:gd name="T33" fmla="*/ 1 h 39"/>
                  <a:gd name="T34" fmla="*/ 75 w 149"/>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9">
                    <a:moveTo>
                      <a:pt x="75" y="0"/>
                    </a:moveTo>
                    <a:lnTo>
                      <a:pt x="96" y="2"/>
                    </a:lnTo>
                    <a:lnTo>
                      <a:pt x="116" y="8"/>
                    </a:lnTo>
                    <a:lnTo>
                      <a:pt x="134" y="18"/>
                    </a:lnTo>
                    <a:lnTo>
                      <a:pt x="149" y="29"/>
                    </a:lnTo>
                    <a:lnTo>
                      <a:pt x="149" y="39"/>
                    </a:lnTo>
                    <a:lnTo>
                      <a:pt x="125" y="25"/>
                    </a:lnTo>
                    <a:lnTo>
                      <a:pt x="100" y="18"/>
                    </a:lnTo>
                    <a:lnTo>
                      <a:pt x="75" y="15"/>
                    </a:lnTo>
                    <a:lnTo>
                      <a:pt x="45" y="19"/>
                    </a:lnTo>
                    <a:lnTo>
                      <a:pt x="23" y="25"/>
                    </a:lnTo>
                    <a:lnTo>
                      <a:pt x="14" y="31"/>
                    </a:lnTo>
                    <a:lnTo>
                      <a:pt x="0" y="39"/>
                    </a:lnTo>
                    <a:lnTo>
                      <a:pt x="0" y="29"/>
                    </a:lnTo>
                    <a:lnTo>
                      <a:pt x="20" y="15"/>
                    </a:lnTo>
                    <a:lnTo>
                      <a:pt x="39" y="6"/>
                    </a:lnTo>
                    <a:lnTo>
                      <a:pt x="57" y="1"/>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6" name="Freeform 4318"/>
              <p:cNvSpPr>
                <a:spLocks/>
              </p:cNvSpPr>
              <p:nvPr/>
            </p:nvSpPr>
            <p:spPr bwMode="auto">
              <a:xfrm>
                <a:off x="4657" y="3641"/>
                <a:ext cx="47" cy="59"/>
              </a:xfrm>
              <a:custGeom>
                <a:avLst/>
                <a:gdLst>
                  <a:gd name="T0" fmla="*/ 0 w 94"/>
                  <a:gd name="T1" fmla="*/ 0 h 118"/>
                  <a:gd name="T2" fmla="*/ 94 w 94"/>
                  <a:gd name="T3" fmla="*/ 0 h 118"/>
                  <a:gd name="T4" fmla="*/ 94 w 94"/>
                  <a:gd name="T5" fmla="*/ 15 h 118"/>
                  <a:gd name="T6" fmla="*/ 55 w 94"/>
                  <a:gd name="T7" fmla="*/ 15 h 118"/>
                  <a:gd name="T8" fmla="*/ 55 w 94"/>
                  <a:gd name="T9" fmla="*/ 118 h 118"/>
                  <a:gd name="T10" fmla="*/ 39 w 94"/>
                  <a:gd name="T11" fmla="*/ 118 h 118"/>
                  <a:gd name="T12" fmla="*/ 39 w 94"/>
                  <a:gd name="T13" fmla="*/ 15 h 118"/>
                  <a:gd name="T14" fmla="*/ 0 w 94"/>
                  <a:gd name="T15" fmla="*/ 15 h 118"/>
                  <a:gd name="T16" fmla="*/ 0 w 9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8">
                    <a:moveTo>
                      <a:pt x="0" y="0"/>
                    </a:moveTo>
                    <a:lnTo>
                      <a:pt x="94" y="0"/>
                    </a:lnTo>
                    <a:lnTo>
                      <a:pt x="94" y="15"/>
                    </a:lnTo>
                    <a:lnTo>
                      <a:pt x="55" y="15"/>
                    </a:lnTo>
                    <a:lnTo>
                      <a:pt x="55" y="118"/>
                    </a:lnTo>
                    <a:lnTo>
                      <a:pt x="39" y="118"/>
                    </a:lnTo>
                    <a:lnTo>
                      <a:pt x="39"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7" name="Freeform 4319"/>
              <p:cNvSpPr>
                <a:spLocks noEditPoints="1"/>
              </p:cNvSpPr>
              <p:nvPr/>
            </p:nvSpPr>
            <p:spPr bwMode="auto">
              <a:xfrm>
                <a:off x="4711" y="3641"/>
                <a:ext cx="8" cy="59"/>
              </a:xfrm>
              <a:custGeom>
                <a:avLst/>
                <a:gdLst>
                  <a:gd name="T0" fmla="*/ 0 w 15"/>
                  <a:gd name="T1" fmla="*/ 33 h 118"/>
                  <a:gd name="T2" fmla="*/ 15 w 15"/>
                  <a:gd name="T3" fmla="*/ 33 h 118"/>
                  <a:gd name="T4" fmla="*/ 15 w 15"/>
                  <a:gd name="T5" fmla="*/ 118 h 118"/>
                  <a:gd name="T6" fmla="*/ 0 w 15"/>
                  <a:gd name="T7" fmla="*/ 118 h 118"/>
                  <a:gd name="T8" fmla="*/ 0 w 15"/>
                  <a:gd name="T9" fmla="*/ 33 h 118"/>
                  <a:gd name="T10" fmla="*/ 0 w 15"/>
                  <a:gd name="T11" fmla="*/ 0 h 118"/>
                  <a:gd name="T12" fmla="*/ 15 w 15"/>
                  <a:gd name="T13" fmla="*/ 0 h 118"/>
                  <a:gd name="T14" fmla="*/ 15 w 15"/>
                  <a:gd name="T15" fmla="*/ 16 h 118"/>
                  <a:gd name="T16" fmla="*/ 0 w 15"/>
                  <a:gd name="T17" fmla="*/ 16 h 118"/>
                  <a:gd name="T18" fmla="*/ 0 w 15"/>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8">
                    <a:moveTo>
                      <a:pt x="0" y="33"/>
                    </a:moveTo>
                    <a:lnTo>
                      <a:pt x="15" y="33"/>
                    </a:lnTo>
                    <a:lnTo>
                      <a:pt x="15" y="118"/>
                    </a:lnTo>
                    <a:lnTo>
                      <a:pt x="0" y="118"/>
                    </a:lnTo>
                    <a:lnTo>
                      <a:pt x="0" y="33"/>
                    </a:lnTo>
                    <a:close/>
                    <a:moveTo>
                      <a:pt x="0" y="0"/>
                    </a:moveTo>
                    <a:lnTo>
                      <a:pt x="15" y="0"/>
                    </a:lnTo>
                    <a:lnTo>
                      <a:pt x="15"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8" name="Freeform 4320"/>
              <p:cNvSpPr>
                <a:spLocks/>
              </p:cNvSpPr>
              <p:nvPr/>
            </p:nvSpPr>
            <p:spPr bwMode="auto">
              <a:xfrm>
                <a:off x="4728" y="3657"/>
                <a:ext cx="59" cy="43"/>
              </a:xfrm>
              <a:custGeom>
                <a:avLst/>
                <a:gdLst>
                  <a:gd name="T0" fmla="*/ 40 w 117"/>
                  <a:gd name="T1" fmla="*/ 0 h 86"/>
                  <a:gd name="T2" fmla="*/ 46 w 117"/>
                  <a:gd name="T3" fmla="*/ 0 h 86"/>
                  <a:gd name="T4" fmla="*/ 51 w 117"/>
                  <a:gd name="T5" fmla="*/ 1 h 86"/>
                  <a:gd name="T6" fmla="*/ 56 w 117"/>
                  <a:gd name="T7" fmla="*/ 3 h 86"/>
                  <a:gd name="T8" fmla="*/ 59 w 117"/>
                  <a:gd name="T9" fmla="*/ 6 h 86"/>
                  <a:gd name="T10" fmla="*/ 62 w 117"/>
                  <a:gd name="T11" fmla="*/ 11 h 86"/>
                  <a:gd name="T12" fmla="*/ 64 w 117"/>
                  <a:gd name="T13" fmla="*/ 15 h 86"/>
                  <a:gd name="T14" fmla="*/ 72 w 117"/>
                  <a:gd name="T15" fmla="*/ 6 h 86"/>
                  <a:gd name="T16" fmla="*/ 81 w 117"/>
                  <a:gd name="T17" fmla="*/ 1 h 86"/>
                  <a:gd name="T18" fmla="*/ 91 w 117"/>
                  <a:gd name="T19" fmla="*/ 0 h 86"/>
                  <a:gd name="T20" fmla="*/ 102 w 117"/>
                  <a:gd name="T21" fmla="*/ 1 h 86"/>
                  <a:gd name="T22" fmla="*/ 110 w 117"/>
                  <a:gd name="T23" fmla="*/ 6 h 86"/>
                  <a:gd name="T24" fmla="*/ 115 w 117"/>
                  <a:gd name="T25" fmla="*/ 15 h 86"/>
                  <a:gd name="T26" fmla="*/ 117 w 117"/>
                  <a:gd name="T27" fmla="*/ 28 h 86"/>
                  <a:gd name="T28" fmla="*/ 117 w 117"/>
                  <a:gd name="T29" fmla="*/ 86 h 86"/>
                  <a:gd name="T30" fmla="*/ 102 w 117"/>
                  <a:gd name="T31" fmla="*/ 86 h 86"/>
                  <a:gd name="T32" fmla="*/ 102 w 117"/>
                  <a:gd name="T33" fmla="*/ 33 h 86"/>
                  <a:gd name="T34" fmla="*/ 102 w 117"/>
                  <a:gd name="T35" fmla="*/ 29 h 86"/>
                  <a:gd name="T36" fmla="*/ 101 w 117"/>
                  <a:gd name="T37" fmla="*/ 24 h 86"/>
                  <a:gd name="T38" fmla="*/ 101 w 117"/>
                  <a:gd name="T39" fmla="*/ 21 h 86"/>
                  <a:gd name="T40" fmla="*/ 98 w 117"/>
                  <a:gd name="T41" fmla="*/ 18 h 86"/>
                  <a:gd name="T42" fmla="*/ 95 w 117"/>
                  <a:gd name="T43" fmla="*/ 15 h 86"/>
                  <a:gd name="T44" fmla="*/ 92 w 117"/>
                  <a:gd name="T45" fmla="*/ 13 h 86"/>
                  <a:gd name="T46" fmla="*/ 87 w 117"/>
                  <a:gd name="T47" fmla="*/ 13 h 86"/>
                  <a:gd name="T48" fmla="*/ 82 w 117"/>
                  <a:gd name="T49" fmla="*/ 13 h 86"/>
                  <a:gd name="T50" fmla="*/ 76 w 117"/>
                  <a:gd name="T51" fmla="*/ 15 h 86"/>
                  <a:gd name="T52" fmla="*/ 72 w 117"/>
                  <a:gd name="T53" fmla="*/ 19 h 86"/>
                  <a:gd name="T54" fmla="*/ 67 w 117"/>
                  <a:gd name="T55" fmla="*/ 26 h 86"/>
                  <a:gd name="T56" fmla="*/ 66 w 117"/>
                  <a:gd name="T57" fmla="*/ 38 h 86"/>
                  <a:gd name="T58" fmla="*/ 66 w 117"/>
                  <a:gd name="T59" fmla="*/ 86 h 86"/>
                  <a:gd name="T60" fmla="*/ 50 w 117"/>
                  <a:gd name="T61" fmla="*/ 86 h 86"/>
                  <a:gd name="T62" fmla="*/ 50 w 117"/>
                  <a:gd name="T63" fmla="*/ 32 h 86"/>
                  <a:gd name="T64" fmla="*/ 50 w 117"/>
                  <a:gd name="T65" fmla="*/ 26 h 86"/>
                  <a:gd name="T66" fmla="*/ 49 w 117"/>
                  <a:gd name="T67" fmla="*/ 21 h 86"/>
                  <a:gd name="T68" fmla="*/ 47 w 117"/>
                  <a:gd name="T69" fmla="*/ 18 h 86"/>
                  <a:gd name="T70" fmla="*/ 45 w 117"/>
                  <a:gd name="T71" fmla="*/ 15 h 86"/>
                  <a:gd name="T72" fmla="*/ 40 w 117"/>
                  <a:gd name="T73" fmla="*/ 13 h 86"/>
                  <a:gd name="T74" fmla="*/ 36 w 117"/>
                  <a:gd name="T75" fmla="*/ 13 h 86"/>
                  <a:gd name="T76" fmla="*/ 30 w 117"/>
                  <a:gd name="T77" fmla="*/ 14 h 86"/>
                  <a:gd name="T78" fmla="*/ 25 w 117"/>
                  <a:gd name="T79" fmla="*/ 16 h 86"/>
                  <a:gd name="T80" fmla="*/ 21 w 117"/>
                  <a:gd name="T81" fmla="*/ 19 h 86"/>
                  <a:gd name="T82" fmla="*/ 19 w 117"/>
                  <a:gd name="T83" fmla="*/ 22 h 86"/>
                  <a:gd name="T84" fmla="*/ 18 w 117"/>
                  <a:gd name="T85" fmla="*/ 25 h 86"/>
                  <a:gd name="T86" fmla="*/ 16 w 117"/>
                  <a:gd name="T87" fmla="*/ 30 h 86"/>
                  <a:gd name="T88" fmla="*/ 16 w 117"/>
                  <a:gd name="T89" fmla="*/ 35 h 86"/>
                  <a:gd name="T90" fmla="*/ 16 w 117"/>
                  <a:gd name="T91" fmla="*/ 42 h 86"/>
                  <a:gd name="T92" fmla="*/ 16 w 117"/>
                  <a:gd name="T93" fmla="*/ 86 h 86"/>
                  <a:gd name="T94" fmla="*/ 0 w 117"/>
                  <a:gd name="T95" fmla="*/ 86 h 86"/>
                  <a:gd name="T96" fmla="*/ 0 w 117"/>
                  <a:gd name="T97" fmla="*/ 1 h 86"/>
                  <a:gd name="T98" fmla="*/ 16 w 117"/>
                  <a:gd name="T99" fmla="*/ 1 h 86"/>
                  <a:gd name="T100" fmla="*/ 16 w 117"/>
                  <a:gd name="T101" fmla="*/ 14 h 86"/>
                  <a:gd name="T102" fmla="*/ 18 w 117"/>
                  <a:gd name="T103" fmla="*/ 10 h 86"/>
                  <a:gd name="T104" fmla="*/ 21 w 117"/>
                  <a:gd name="T105" fmla="*/ 6 h 86"/>
                  <a:gd name="T106" fmla="*/ 26 w 117"/>
                  <a:gd name="T107" fmla="*/ 3 h 86"/>
                  <a:gd name="T108" fmla="*/ 30 w 117"/>
                  <a:gd name="T109" fmla="*/ 1 h 86"/>
                  <a:gd name="T110" fmla="*/ 35 w 117"/>
                  <a:gd name="T111" fmla="*/ 0 h 86"/>
                  <a:gd name="T112" fmla="*/ 40 w 11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86">
                    <a:moveTo>
                      <a:pt x="40" y="0"/>
                    </a:moveTo>
                    <a:lnTo>
                      <a:pt x="46" y="0"/>
                    </a:lnTo>
                    <a:lnTo>
                      <a:pt x="51" y="1"/>
                    </a:lnTo>
                    <a:lnTo>
                      <a:pt x="56" y="3"/>
                    </a:lnTo>
                    <a:lnTo>
                      <a:pt x="59" y="6"/>
                    </a:lnTo>
                    <a:lnTo>
                      <a:pt x="62" y="11"/>
                    </a:lnTo>
                    <a:lnTo>
                      <a:pt x="64" y="15"/>
                    </a:lnTo>
                    <a:lnTo>
                      <a:pt x="72" y="6"/>
                    </a:lnTo>
                    <a:lnTo>
                      <a:pt x="81" y="1"/>
                    </a:lnTo>
                    <a:lnTo>
                      <a:pt x="91" y="0"/>
                    </a:lnTo>
                    <a:lnTo>
                      <a:pt x="102" y="1"/>
                    </a:lnTo>
                    <a:lnTo>
                      <a:pt x="110" y="6"/>
                    </a:lnTo>
                    <a:lnTo>
                      <a:pt x="115" y="15"/>
                    </a:lnTo>
                    <a:lnTo>
                      <a:pt x="117" y="28"/>
                    </a:lnTo>
                    <a:lnTo>
                      <a:pt x="117" y="86"/>
                    </a:lnTo>
                    <a:lnTo>
                      <a:pt x="102" y="86"/>
                    </a:lnTo>
                    <a:lnTo>
                      <a:pt x="102" y="33"/>
                    </a:lnTo>
                    <a:lnTo>
                      <a:pt x="102" y="29"/>
                    </a:lnTo>
                    <a:lnTo>
                      <a:pt x="101" y="24"/>
                    </a:lnTo>
                    <a:lnTo>
                      <a:pt x="101" y="21"/>
                    </a:lnTo>
                    <a:lnTo>
                      <a:pt x="98" y="18"/>
                    </a:lnTo>
                    <a:lnTo>
                      <a:pt x="95" y="15"/>
                    </a:lnTo>
                    <a:lnTo>
                      <a:pt x="92" y="13"/>
                    </a:lnTo>
                    <a:lnTo>
                      <a:pt x="87" y="13"/>
                    </a:lnTo>
                    <a:lnTo>
                      <a:pt x="82" y="13"/>
                    </a:lnTo>
                    <a:lnTo>
                      <a:pt x="76" y="15"/>
                    </a:lnTo>
                    <a:lnTo>
                      <a:pt x="72" y="19"/>
                    </a:lnTo>
                    <a:lnTo>
                      <a:pt x="67" y="26"/>
                    </a:lnTo>
                    <a:lnTo>
                      <a:pt x="66" y="38"/>
                    </a:lnTo>
                    <a:lnTo>
                      <a:pt x="66" y="86"/>
                    </a:lnTo>
                    <a:lnTo>
                      <a:pt x="50" y="86"/>
                    </a:lnTo>
                    <a:lnTo>
                      <a:pt x="50" y="32"/>
                    </a:lnTo>
                    <a:lnTo>
                      <a:pt x="50" y="26"/>
                    </a:lnTo>
                    <a:lnTo>
                      <a:pt x="49" y="21"/>
                    </a:lnTo>
                    <a:lnTo>
                      <a:pt x="47" y="18"/>
                    </a:lnTo>
                    <a:lnTo>
                      <a:pt x="45" y="15"/>
                    </a:lnTo>
                    <a:lnTo>
                      <a:pt x="40" y="13"/>
                    </a:lnTo>
                    <a:lnTo>
                      <a:pt x="36" y="13"/>
                    </a:lnTo>
                    <a:lnTo>
                      <a:pt x="30" y="14"/>
                    </a:lnTo>
                    <a:lnTo>
                      <a:pt x="25" y="16"/>
                    </a:lnTo>
                    <a:lnTo>
                      <a:pt x="21" y="19"/>
                    </a:lnTo>
                    <a:lnTo>
                      <a:pt x="19" y="22"/>
                    </a:lnTo>
                    <a:lnTo>
                      <a:pt x="18" y="25"/>
                    </a:lnTo>
                    <a:lnTo>
                      <a:pt x="16" y="30"/>
                    </a:lnTo>
                    <a:lnTo>
                      <a:pt x="16" y="35"/>
                    </a:lnTo>
                    <a:lnTo>
                      <a:pt x="16" y="42"/>
                    </a:lnTo>
                    <a:lnTo>
                      <a:pt x="16" y="86"/>
                    </a:lnTo>
                    <a:lnTo>
                      <a:pt x="0" y="86"/>
                    </a:lnTo>
                    <a:lnTo>
                      <a:pt x="0" y="1"/>
                    </a:lnTo>
                    <a:lnTo>
                      <a:pt x="16" y="1"/>
                    </a:lnTo>
                    <a:lnTo>
                      <a:pt x="16" y="14"/>
                    </a:lnTo>
                    <a:lnTo>
                      <a:pt x="18" y="10"/>
                    </a:lnTo>
                    <a:lnTo>
                      <a:pt x="21" y="6"/>
                    </a:lnTo>
                    <a:lnTo>
                      <a:pt x="26" y="3"/>
                    </a:lnTo>
                    <a:lnTo>
                      <a:pt x="30" y="1"/>
                    </a:lnTo>
                    <a:lnTo>
                      <a:pt x="35"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9" name="Freeform 4321"/>
              <p:cNvSpPr>
                <a:spLocks noEditPoints="1"/>
              </p:cNvSpPr>
              <p:nvPr/>
            </p:nvSpPr>
            <p:spPr bwMode="auto">
              <a:xfrm>
                <a:off x="4795" y="3657"/>
                <a:ext cx="39" cy="44"/>
              </a:xfrm>
              <a:custGeom>
                <a:avLst/>
                <a:gdLst>
                  <a:gd name="T0" fmla="*/ 39 w 78"/>
                  <a:gd name="T1" fmla="*/ 13 h 88"/>
                  <a:gd name="T2" fmla="*/ 34 w 78"/>
                  <a:gd name="T3" fmla="*/ 13 h 88"/>
                  <a:gd name="T4" fmla="*/ 28 w 78"/>
                  <a:gd name="T5" fmla="*/ 15 h 88"/>
                  <a:gd name="T6" fmla="*/ 22 w 78"/>
                  <a:gd name="T7" fmla="*/ 19 h 88"/>
                  <a:gd name="T8" fmla="*/ 19 w 78"/>
                  <a:gd name="T9" fmla="*/ 22 h 88"/>
                  <a:gd name="T10" fmla="*/ 17 w 78"/>
                  <a:gd name="T11" fmla="*/ 28 h 88"/>
                  <a:gd name="T12" fmla="*/ 16 w 78"/>
                  <a:gd name="T13" fmla="*/ 33 h 88"/>
                  <a:gd name="T14" fmla="*/ 63 w 78"/>
                  <a:gd name="T15" fmla="*/ 33 h 88"/>
                  <a:gd name="T16" fmla="*/ 62 w 78"/>
                  <a:gd name="T17" fmla="*/ 28 h 88"/>
                  <a:gd name="T18" fmla="*/ 60 w 78"/>
                  <a:gd name="T19" fmla="*/ 23 h 88"/>
                  <a:gd name="T20" fmla="*/ 57 w 78"/>
                  <a:gd name="T21" fmla="*/ 20 h 88"/>
                  <a:gd name="T22" fmla="*/ 49 w 78"/>
                  <a:gd name="T23" fmla="*/ 14 h 88"/>
                  <a:gd name="T24" fmla="*/ 39 w 78"/>
                  <a:gd name="T25" fmla="*/ 13 h 88"/>
                  <a:gd name="T26" fmla="*/ 39 w 78"/>
                  <a:gd name="T27" fmla="*/ 0 h 88"/>
                  <a:gd name="T28" fmla="*/ 55 w 78"/>
                  <a:gd name="T29" fmla="*/ 2 h 88"/>
                  <a:gd name="T30" fmla="*/ 67 w 78"/>
                  <a:gd name="T31" fmla="*/ 11 h 88"/>
                  <a:gd name="T32" fmla="*/ 73 w 78"/>
                  <a:gd name="T33" fmla="*/ 20 h 88"/>
                  <a:gd name="T34" fmla="*/ 77 w 78"/>
                  <a:gd name="T35" fmla="*/ 30 h 88"/>
                  <a:gd name="T36" fmla="*/ 78 w 78"/>
                  <a:gd name="T37" fmla="*/ 43 h 88"/>
                  <a:gd name="T38" fmla="*/ 78 w 78"/>
                  <a:gd name="T39" fmla="*/ 44 h 88"/>
                  <a:gd name="T40" fmla="*/ 78 w 78"/>
                  <a:gd name="T41" fmla="*/ 47 h 88"/>
                  <a:gd name="T42" fmla="*/ 16 w 78"/>
                  <a:gd name="T43" fmla="*/ 47 h 88"/>
                  <a:gd name="T44" fmla="*/ 18 w 78"/>
                  <a:gd name="T45" fmla="*/ 59 h 88"/>
                  <a:gd name="T46" fmla="*/ 24 w 78"/>
                  <a:gd name="T47" fmla="*/ 67 h 88"/>
                  <a:gd name="T48" fmla="*/ 27 w 78"/>
                  <a:gd name="T49" fmla="*/ 70 h 88"/>
                  <a:gd name="T50" fmla="*/ 31 w 78"/>
                  <a:gd name="T51" fmla="*/ 72 h 88"/>
                  <a:gd name="T52" fmla="*/ 36 w 78"/>
                  <a:gd name="T53" fmla="*/ 73 h 88"/>
                  <a:gd name="T54" fmla="*/ 40 w 78"/>
                  <a:gd name="T55" fmla="*/ 74 h 88"/>
                  <a:gd name="T56" fmla="*/ 46 w 78"/>
                  <a:gd name="T57" fmla="*/ 73 h 88"/>
                  <a:gd name="T58" fmla="*/ 50 w 78"/>
                  <a:gd name="T59" fmla="*/ 72 h 88"/>
                  <a:gd name="T60" fmla="*/ 54 w 78"/>
                  <a:gd name="T61" fmla="*/ 71 h 88"/>
                  <a:gd name="T62" fmla="*/ 57 w 78"/>
                  <a:gd name="T63" fmla="*/ 68 h 88"/>
                  <a:gd name="T64" fmla="*/ 60 w 78"/>
                  <a:gd name="T65" fmla="*/ 64 h 88"/>
                  <a:gd name="T66" fmla="*/ 63 w 78"/>
                  <a:gd name="T67" fmla="*/ 60 h 88"/>
                  <a:gd name="T68" fmla="*/ 77 w 78"/>
                  <a:gd name="T69" fmla="*/ 62 h 88"/>
                  <a:gd name="T70" fmla="*/ 73 w 78"/>
                  <a:gd name="T71" fmla="*/ 73 h 88"/>
                  <a:gd name="T72" fmla="*/ 65 w 78"/>
                  <a:gd name="T73" fmla="*/ 81 h 88"/>
                  <a:gd name="T74" fmla="*/ 54 w 78"/>
                  <a:gd name="T75" fmla="*/ 86 h 88"/>
                  <a:gd name="T76" fmla="*/ 40 w 78"/>
                  <a:gd name="T77" fmla="*/ 88 h 88"/>
                  <a:gd name="T78" fmla="*/ 29 w 78"/>
                  <a:gd name="T79" fmla="*/ 87 h 88"/>
                  <a:gd name="T80" fmla="*/ 19 w 78"/>
                  <a:gd name="T81" fmla="*/ 82 h 88"/>
                  <a:gd name="T82" fmla="*/ 11 w 78"/>
                  <a:gd name="T83" fmla="*/ 76 h 88"/>
                  <a:gd name="T84" fmla="*/ 5 w 78"/>
                  <a:gd name="T85" fmla="*/ 68 h 88"/>
                  <a:gd name="T86" fmla="*/ 1 w 78"/>
                  <a:gd name="T87" fmla="*/ 57 h 88"/>
                  <a:gd name="T88" fmla="*/ 0 w 78"/>
                  <a:gd name="T89" fmla="*/ 44 h 88"/>
                  <a:gd name="T90" fmla="*/ 1 w 78"/>
                  <a:gd name="T91" fmla="*/ 31 h 88"/>
                  <a:gd name="T92" fmla="*/ 5 w 78"/>
                  <a:gd name="T93" fmla="*/ 20 h 88"/>
                  <a:gd name="T94" fmla="*/ 11 w 78"/>
                  <a:gd name="T95" fmla="*/ 11 h 88"/>
                  <a:gd name="T96" fmla="*/ 19 w 78"/>
                  <a:gd name="T97" fmla="*/ 4 h 88"/>
                  <a:gd name="T98" fmla="*/ 28 w 78"/>
                  <a:gd name="T99" fmla="*/ 1 h 88"/>
                  <a:gd name="T100" fmla="*/ 39 w 78"/>
                  <a:gd name="T10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88">
                    <a:moveTo>
                      <a:pt x="39" y="13"/>
                    </a:moveTo>
                    <a:lnTo>
                      <a:pt x="34" y="13"/>
                    </a:lnTo>
                    <a:lnTo>
                      <a:pt x="28" y="15"/>
                    </a:lnTo>
                    <a:lnTo>
                      <a:pt x="22" y="19"/>
                    </a:lnTo>
                    <a:lnTo>
                      <a:pt x="19" y="22"/>
                    </a:lnTo>
                    <a:lnTo>
                      <a:pt x="17" y="28"/>
                    </a:lnTo>
                    <a:lnTo>
                      <a:pt x="16" y="33"/>
                    </a:lnTo>
                    <a:lnTo>
                      <a:pt x="63" y="33"/>
                    </a:lnTo>
                    <a:lnTo>
                      <a:pt x="62" y="28"/>
                    </a:lnTo>
                    <a:lnTo>
                      <a:pt x="60" y="23"/>
                    </a:lnTo>
                    <a:lnTo>
                      <a:pt x="57" y="20"/>
                    </a:lnTo>
                    <a:lnTo>
                      <a:pt x="49" y="14"/>
                    </a:lnTo>
                    <a:lnTo>
                      <a:pt x="39" y="13"/>
                    </a:lnTo>
                    <a:close/>
                    <a:moveTo>
                      <a:pt x="39" y="0"/>
                    </a:moveTo>
                    <a:lnTo>
                      <a:pt x="55" y="2"/>
                    </a:lnTo>
                    <a:lnTo>
                      <a:pt x="67" y="11"/>
                    </a:lnTo>
                    <a:lnTo>
                      <a:pt x="73" y="20"/>
                    </a:lnTo>
                    <a:lnTo>
                      <a:pt x="77" y="30"/>
                    </a:lnTo>
                    <a:lnTo>
                      <a:pt x="78" y="43"/>
                    </a:lnTo>
                    <a:lnTo>
                      <a:pt x="78" y="44"/>
                    </a:lnTo>
                    <a:lnTo>
                      <a:pt x="78" y="47"/>
                    </a:lnTo>
                    <a:lnTo>
                      <a:pt x="16" y="47"/>
                    </a:lnTo>
                    <a:lnTo>
                      <a:pt x="18" y="59"/>
                    </a:lnTo>
                    <a:lnTo>
                      <a:pt x="24" y="67"/>
                    </a:lnTo>
                    <a:lnTo>
                      <a:pt x="27" y="70"/>
                    </a:lnTo>
                    <a:lnTo>
                      <a:pt x="31" y="72"/>
                    </a:lnTo>
                    <a:lnTo>
                      <a:pt x="36" y="73"/>
                    </a:lnTo>
                    <a:lnTo>
                      <a:pt x="40" y="74"/>
                    </a:lnTo>
                    <a:lnTo>
                      <a:pt x="46" y="73"/>
                    </a:lnTo>
                    <a:lnTo>
                      <a:pt x="50" y="72"/>
                    </a:lnTo>
                    <a:lnTo>
                      <a:pt x="54" y="71"/>
                    </a:lnTo>
                    <a:lnTo>
                      <a:pt x="57" y="68"/>
                    </a:lnTo>
                    <a:lnTo>
                      <a:pt x="60" y="64"/>
                    </a:lnTo>
                    <a:lnTo>
                      <a:pt x="63" y="60"/>
                    </a:lnTo>
                    <a:lnTo>
                      <a:pt x="77" y="62"/>
                    </a:lnTo>
                    <a:lnTo>
                      <a:pt x="73" y="73"/>
                    </a:lnTo>
                    <a:lnTo>
                      <a:pt x="65" y="81"/>
                    </a:lnTo>
                    <a:lnTo>
                      <a:pt x="54" y="86"/>
                    </a:lnTo>
                    <a:lnTo>
                      <a:pt x="40" y="88"/>
                    </a:lnTo>
                    <a:lnTo>
                      <a:pt x="29" y="87"/>
                    </a:lnTo>
                    <a:lnTo>
                      <a:pt x="19" y="82"/>
                    </a:lnTo>
                    <a:lnTo>
                      <a:pt x="11" y="76"/>
                    </a:lnTo>
                    <a:lnTo>
                      <a:pt x="5" y="68"/>
                    </a:lnTo>
                    <a:lnTo>
                      <a:pt x="1" y="57"/>
                    </a:lnTo>
                    <a:lnTo>
                      <a:pt x="0" y="44"/>
                    </a:lnTo>
                    <a:lnTo>
                      <a:pt x="1" y="31"/>
                    </a:lnTo>
                    <a:lnTo>
                      <a:pt x="5" y="20"/>
                    </a:lnTo>
                    <a:lnTo>
                      <a:pt x="11" y="11"/>
                    </a:lnTo>
                    <a:lnTo>
                      <a:pt x="19" y="4"/>
                    </a:lnTo>
                    <a:lnTo>
                      <a:pt x="28" y="1"/>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0" name="Freeform 4322"/>
              <p:cNvSpPr>
                <a:spLocks/>
              </p:cNvSpPr>
              <p:nvPr/>
            </p:nvSpPr>
            <p:spPr bwMode="auto">
              <a:xfrm>
                <a:off x="4865" y="3641"/>
                <a:ext cx="20" cy="75"/>
              </a:xfrm>
              <a:custGeom>
                <a:avLst/>
                <a:gdLst>
                  <a:gd name="T0" fmla="*/ 29 w 39"/>
                  <a:gd name="T1" fmla="*/ 0 h 150"/>
                  <a:gd name="T2" fmla="*/ 39 w 39"/>
                  <a:gd name="T3" fmla="*/ 0 h 150"/>
                  <a:gd name="T4" fmla="*/ 31 w 39"/>
                  <a:gd name="T5" fmla="*/ 15 h 150"/>
                  <a:gd name="T6" fmla="*/ 27 w 39"/>
                  <a:gd name="T7" fmla="*/ 24 h 150"/>
                  <a:gd name="T8" fmla="*/ 19 w 39"/>
                  <a:gd name="T9" fmla="*/ 46 h 150"/>
                  <a:gd name="T10" fmla="*/ 15 w 39"/>
                  <a:gd name="T11" fmla="*/ 75 h 150"/>
                  <a:gd name="T12" fmla="*/ 18 w 39"/>
                  <a:gd name="T13" fmla="*/ 100 h 150"/>
                  <a:gd name="T14" fmla="*/ 25 w 39"/>
                  <a:gd name="T15" fmla="*/ 125 h 150"/>
                  <a:gd name="T16" fmla="*/ 39 w 39"/>
                  <a:gd name="T17" fmla="*/ 150 h 150"/>
                  <a:gd name="T18" fmla="*/ 29 w 39"/>
                  <a:gd name="T19" fmla="*/ 150 h 150"/>
                  <a:gd name="T20" fmla="*/ 18 w 39"/>
                  <a:gd name="T21" fmla="*/ 134 h 150"/>
                  <a:gd name="T22" fmla="*/ 8 w 39"/>
                  <a:gd name="T23" fmla="*/ 115 h 150"/>
                  <a:gd name="T24" fmla="*/ 2 w 39"/>
                  <a:gd name="T25" fmla="*/ 96 h 150"/>
                  <a:gd name="T26" fmla="*/ 0 w 39"/>
                  <a:gd name="T27" fmla="*/ 75 h 150"/>
                  <a:gd name="T28" fmla="*/ 1 w 39"/>
                  <a:gd name="T29" fmla="*/ 57 h 150"/>
                  <a:gd name="T30" fmla="*/ 6 w 39"/>
                  <a:gd name="T31" fmla="*/ 39 h 150"/>
                  <a:gd name="T32" fmla="*/ 15 w 39"/>
                  <a:gd name="T33" fmla="*/ 21 h 150"/>
                  <a:gd name="T34" fmla="*/ 29 w 39"/>
                  <a:gd name="T3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50">
                    <a:moveTo>
                      <a:pt x="29" y="0"/>
                    </a:moveTo>
                    <a:lnTo>
                      <a:pt x="39" y="0"/>
                    </a:lnTo>
                    <a:lnTo>
                      <a:pt x="31" y="15"/>
                    </a:lnTo>
                    <a:lnTo>
                      <a:pt x="27" y="24"/>
                    </a:lnTo>
                    <a:lnTo>
                      <a:pt x="19" y="46"/>
                    </a:lnTo>
                    <a:lnTo>
                      <a:pt x="15" y="75"/>
                    </a:lnTo>
                    <a:lnTo>
                      <a:pt x="18" y="100"/>
                    </a:lnTo>
                    <a:lnTo>
                      <a:pt x="25" y="125"/>
                    </a:lnTo>
                    <a:lnTo>
                      <a:pt x="39" y="150"/>
                    </a:lnTo>
                    <a:lnTo>
                      <a:pt x="29" y="150"/>
                    </a:lnTo>
                    <a:lnTo>
                      <a:pt x="18" y="134"/>
                    </a:lnTo>
                    <a:lnTo>
                      <a:pt x="8" y="115"/>
                    </a:lnTo>
                    <a:lnTo>
                      <a:pt x="2" y="96"/>
                    </a:lnTo>
                    <a:lnTo>
                      <a:pt x="0" y="75"/>
                    </a:lnTo>
                    <a:lnTo>
                      <a:pt x="1" y="57"/>
                    </a:lnTo>
                    <a:lnTo>
                      <a:pt x="6" y="39"/>
                    </a:lnTo>
                    <a:lnTo>
                      <a:pt x="15" y="21"/>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1" name="Freeform 4323"/>
              <p:cNvSpPr>
                <a:spLocks/>
              </p:cNvSpPr>
              <p:nvPr/>
            </p:nvSpPr>
            <p:spPr bwMode="auto">
              <a:xfrm>
                <a:off x="4890" y="3657"/>
                <a:ext cx="35" cy="44"/>
              </a:xfrm>
              <a:custGeom>
                <a:avLst/>
                <a:gdLst>
                  <a:gd name="T0" fmla="*/ 38 w 69"/>
                  <a:gd name="T1" fmla="*/ 0 h 88"/>
                  <a:gd name="T2" fmla="*/ 49 w 69"/>
                  <a:gd name="T3" fmla="*/ 2 h 88"/>
                  <a:gd name="T4" fmla="*/ 57 w 69"/>
                  <a:gd name="T5" fmla="*/ 6 h 88"/>
                  <a:gd name="T6" fmla="*/ 61 w 69"/>
                  <a:gd name="T7" fmla="*/ 13 h 88"/>
                  <a:gd name="T8" fmla="*/ 65 w 69"/>
                  <a:gd name="T9" fmla="*/ 23 h 88"/>
                  <a:gd name="T10" fmla="*/ 48 w 69"/>
                  <a:gd name="T11" fmla="*/ 21 h 88"/>
                  <a:gd name="T12" fmla="*/ 45 w 69"/>
                  <a:gd name="T13" fmla="*/ 16 h 88"/>
                  <a:gd name="T14" fmla="*/ 38 w 69"/>
                  <a:gd name="T15" fmla="*/ 13 h 88"/>
                  <a:gd name="T16" fmla="*/ 28 w 69"/>
                  <a:gd name="T17" fmla="*/ 13 h 88"/>
                  <a:gd name="T18" fmla="*/ 21 w 69"/>
                  <a:gd name="T19" fmla="*/ 15 h 88"/>
                  <a:gd name="T20" fmla="*/ 18 w 69"/>
                  <a:gd name="T21" fmla="*/ 20 h 88"/>
                  <a:gd name="T22" fmla="*/ 18 w 69"/>
                  <a:gd name="T23" fmla="*/ 25 h 88"/>
                  <a:gd name="T24" fmla="*/ 20 w 69"/>
                  <a:gd name="T25" fmla="*/ 29 h 88"/>
                  <a:gd name="T26" fmla="*/ 26 w 69"/>
                  <a:gd name="T27" fmla="*/ 31 h 88"/>
                  <a:gd name="T28" fmla="*/ 34 w 69"/>
                  <a:gd name="T29" fmla="*/ 33 h 88"/>
                  <a:gd name="T30" fmla="*/ 55 w 69"/>
                  <a:gd name="T31" fmla="*/ 40 h 88"/>
                  <a:gd name="T32" fmla="*/ 62 w 69"/>
                  <a:gd name="T33" fmla="*/ 45 h 88"/>
                  <a:gd name="T34" fmla="*/ 68 w 69"/>
                  <a:gd name="T35" fmla="*/ 52 h 88"/>
                  <a:gd name="T36" fmla="*/ 69 w 69"/>
                  <a:gd name="T37" fmla="*/ 60 h 88"/>
                  <a:gd name="T38" fmla="*/ 68 w 69"/>
                  <a:gd name="T39" fmla="*/ 70 h 88"/>
                  <a:gd name="T40" fmla="*/ 62 w 69"/>
                  <a:gd name="T41" fmla="*/ 78 h 88"/>
                  <a:gd name="T42" fmla="*/ 53 w 69"/>
                  <a:gd name="T43" fmla="*/ 84 h 88"/>
                  <a:gd name="T44" fmla="*/ 42 w 69"/>
                  <a:gd name="T45" fmla="*/ 87 h 88"/>
                  <a:gd name="T46" fmla="*/ 21 w 69"/>
                  <a:gd name="T47" fmla="*/ 86 h 88"/>
                  <a:gd name="T48" fmla="*/ 4 w 69"/>
                  <a:gd name="T49" fmla="*/ 72 h 88"/>
                  <a:gd name="T50" fmla="*/ 16 w 69"/>
                  <a:gd name="T51" fmla="*/ 59 h 88"/>
                  <a:gd name="T52" fmla="*/ 19 w 69"/>
                  <a:gd name="T53" fmla="*/ 67 h 88"/>
                  <a:gd name="T54" fmla="*/ 26 w 69"/>
                  <a:gd name="T55" fmla="*/ 72 h 88"/>
                  <a:gd name="T56" fmla="*/ 36 w 69"/>
                  <a:gd name="T57" fmla="*/ 74 h 88"/>
                  <a:gd name="T58" fmla="*/ 46 w 69"/>
                  <a:gd name="T59" fmla="*/ 72 h 88"/>
                  <a:gd name="T60" fmla="*/ 52 w 69"/>
                  <a:gd name="T61" fmla="*/ 68 h 88"/>
                  <a:gd name="T62" fmla="*/ 55 w 69"/>
                  <a:gd name="T63" fmla="*/ 62 h 88"/>
                  <a:gd name="T64" fmla="*/ 52 w 69"/>
                  <a:gd name="T65" fmla="*/ 57 h 88"/>
                  <a:gd name="T66" fmla="*/ 46 w 69"/>
                  <a:gd name="T67" fmla="*/ 54 h 88"/>
                  <a:gd name="T68" fmla="*/ 34 w 69"/>
                  <a:gd name="T69" fmla="*/ 51 h 88"/>
                  <a:gd name="T70" fmla="*/ 14 w 69"/>
                  <a:gd name="T71" fmla="*/ 43 h 88"/>
                  <a:gd name="T72" fmla="*/ 8 w 69"/>
                  <a:gd name="T73" fmla="*/ 39 h 88"/>
                  <a:gd name="T74" fmla="*/ 2 w 69"/>
                  <a:gd name="T75" fmla="*/ 30 h 88"/>
                  <a:gd name="T76" fmla="*/ 2 w 69"/>
                  <a:gd name="T77" fmla="*/ 19 h 88"/>
                  <a:gd name="T78" fmla="*/ 7 w 69"/>
                  <a:gd name="T79" fmla="*/ 9 h 88"/>
                  <a:gd name="T80" fmla="*/ 14 w 69"/>
                  <a:gd name="T81" fmla="*/ 3 h 88"/>
                  <a:gd name="T82" fmla="*/ 26 w 69"/>
                  <a:gd name="T8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88">
                    <a:moveTo>
                      <a:pt x="32" y="0"/>
                    </a:moveTo>
                    <a:lnTo>
                      <a:pt x="38" y="0"/>
                    </a:lnTo>
                    <a:lnTo>
                      <a:pt x="43" y="1"/>
                    </a:lnTo>
                    <a:lnTo>
                      <a:pt x="49" y="2"/>
                    </a:lnTo>
                    <a:lnTo>
                      <a:pt x="53" y="4"/>
                    </a:lnTo>
                    <a:lnTo>
                      <a:pt x="57" y="6"/>
                    </a:lnTo>
                    <a:lnTo>
                      <a:pt x="59" y="10"/>
                    </a:lnTo>
                    <a:lnTo>
                      <a:pt x="61" y="13"/>
                    </a:lnTo>
                    <a:lnTo>
                      <a:pt x="64" y="18"/>
                    </a:lnTo>
                    <a:lnTo>
                      <a:pt x="65" y="23"/>
                    </a:lnTo>
                    <a:lnTo>
                      <a:pt x="49" y="24"/>
                    </a:lnTo>
                    <a:lnTo>
                      <a:pt x="48" y="21"/>
                    </a:lnTo>
                    <a:lnTo>
                      <a:pt x="47" y="19"/>
                    </a:lnTo>
                    <a:lnTo>
                      <a:pt x="45" y="16"/>
                    </a:lnTo>
                    <a:lnTo>
                      <a:pt x="41" y="14"/>
                    </a:lnTo>
                    <a:lnTo>
                      <a:pt x="38" y="13"/>
                    </a:lnTo>
                    <a:lnTo>
                      <a:pt x="33" y="13"/>
                    </a:lnTo>
                    <a:lnTo>
                      <a:pt x="28" y="13"/>
                    </a:lnTo>
                    <a:lnTo>
                      <a:pt x="23" y="14"/>
                    </a:lnTo>
                    <a:lnTo>
                      <a:pt x="21" y="15"/>
                    </a:lnTo>
                    <a:lnTo>
                      <a:pt x="19" y="18"/>
                    </a:lnTo>
                    <a:lnTo>
                      <a:pt x="18" y="20"/>
                    </a:lnTo>
                    <a:lnTo>
                      <a:pt x="17" y="22"/>
                    </a:lnTo>
                    <a:lnTo>
                      <a:pt x="18" y="25"/>
                    </a:lnTo>
                    <a:lnTo>
                      <a:pt x="19" y="26"/>
                    </a:lnTo>
                    <a:lnTo>
                      <a:pt x="20" y="29"/>
                    </a:lnTo>
                    <a:lnTo>
                      <a:pt x="23" y="31"/>
                    </a:lnTo>
                    <a:lnTo>
                      <a:pt x="26" y="31"/>
                    </a:lnTo>
                    <a:lnTo>
                      <a:pt x="29" y="32"/>
                    </a:lnTo>
                    <a:lnTo>
                      <a:pt x="34" y="33"/>
                    </a:lnTo>
                    <a:lnTo>
                      <a:pt x="46" y="38"/>
                    </a:lnTo>
                    <a:lnTo>
                      <a:pt x="55" y="40"/>
                    </a:lnTo>
                    <a:lnTo>
                      <a:pt x="59" y="42"/>
                    </a:lnTo>
                    <a:lnTo>
                      <a:pt x="62" y="45"/>
                    </a:lnTo>
                    <a:lnTo>
                      <a:pt x="66" y="48"/>
                    </a:lnTo>
                    <a:lnTo>
                      <a:pt x="68" y="52"/>
                    </a:lnTo>
                    <a:lnTo>
                      <a:pt x="69" y="55"/>
                    </a:lnTo>
                    <a:lnTo>
                      <a:pt x="69" y="60"/>
                    </a:lnTo>
                    <a:lnTo>
                      <a:pt x="69" y="66"/>
                    </a:lnTo>
                    <a:lnTo>
                      <a:pt x="68" y="70"/>
                    </a:lnTo>
                    <a:lnTo>
                      <a:pt x="66" y="74"/>
                    </a:lnTo>
                    <a:lnTo>
                      <a:pt x="62" y="78"/>
                    </a:lnTo>
                    <a:lnTo>
                      <a:pt x="58" y="81"/>
                    </a:lnTo>
                    <a:lnTo>
                      <a:pt x="53" y="84"/>
                    </a:lnTo>
                    <a:lnTo>
                      <a:pt x="48" y="86"/>
                    </a:lnTo>
                    <a:lnTo>
                      <a:pt x="42" y="87"/>
                    </a:lnTo>
                    <a:lnTo>
                      <a:pt x="36" y="88"/>
                    </a:lnTo>
                    <a:lnTo>
                      <a:pt x="21" y="86"/>
                    </a:lnTo>
                    <a:lnTo>
                      <a:pt x="11" y="81"/>
                    </a:lnTo>
                    <a:lnTo>
                      <a:pt x="4" y="72"/>
                    </a:lnTo>
                    <a:lnTo>
                      <a:pt x="0" y="60"/>
                    </a:lnTo>
                    <a:lnTo>
                      <a:pt x="16" y="59"/>
                    </a:lnTo>
                    <a:lnTo>
                      <a:pt x="17" y="63"/>
                    </a:lnTo>
                    <a:lnTo>
                      <a:pt x="19" y="67"/>
                    </a:lnTo>
                    <a:lnTo>
                      <a:pt x="21" y="70"/>
                    </a:lnTo>
                    <a:lnTo>
                      <a:pt x="26" y="72"/>
                    </a:lnTo>
                    <a:lnTo>
                      <a:pt x="30" y="73"/>
                    </a:lnTo>
                    <a:lnTo>
                      <a:pt x="36" y="74"/>
                    </a:lnTo>
                    <a:lnTo>
                      <a:pt x="41" y="73"/>
                    </a:lnTo>
                    <a:lnTo>
                      <a:pt x="46" y="72"/>
                    </a:lnTo>
                    <a:lnTo>
                      <a:pt x="50" y="70"/>
                    </a:lnTo>
                    <a:lnTo>
                      <a:pt x="52" y="68"/>
                    </a:lnTo>
                    <a:lnTo>
                      <a:pt x="53" y="66"/>
                    </a:lnTo>
                    <a:lnTo>
                      <a:pt x="55" y="62"/>
                    </a:lnTo>
                    <a:lnTo>
                      <a:pt x="53" y="59"/>
                    </a:lnTo>
                    <a:lnTo>
                      <a:pt x="52" y="57"/>
                    </a:lnTo>
                    <a:lnTo>
                      <a:pt x="49" y="55"/>
                    </a:lnTo>
                    <a:lnTo>
                      <a:pt x="46" y="54"/>
                    </a:lnTo>
                    <a:lnTo>
                      <a:pt x="41" y="52"/>
                    </a:lnTo>
                    <a:lnTo>
                      <a:pt x="34" y="51"/>
                    </a:lnTo>
                    <a:lnTo>
                      <a:pt x="23" y="47"/>
                    </a:lnTo>
                    <a:lnTo>
                      <a:pt x="14" y="43"/>
                    </a:lnTo>
                    <a:lnTo>
                      <a:pt x="11" y="42"/>
                    </a:lnTo>
                    <a:lnTo>
                      <a:pt x="8" y="39"/>
                    </a:lnTo>
                    <a:lnTo>
                      <a:pt x="4" y="35"/>
                    </a:lnTo>
                    <a:lnTo>
                      <a:pt x="2" y="30"/>
                    </a:lnTo>
                    <a:lnTo>
                      <a:pt x="2" y="24"/>
                    </a:lnTo>
                    <a:lnTo>
                      <a:pt x="2" y="19"/>
                    </a:lnTo>
                    <a:lnTo>
                      <a:pt x="4" y="13"/>
                    </a:lnTo>
                    <a:lnTo>
                      <a:pt x="7" y="9"/>
                    </a:lnTo>
                    <a:lnTo>
                      <a:pt x="11" y="5"/>
                    </a:lnTo>
                    <a:lnTo>
                      <a:pt x="14" y="3"/>
                    </a:lnTo>
                    <a:lnTo>
                      <a:pt x="20" y="1"/>
                    </a:lnTo>
                    <a:lnTo>
                      <a:pt x="26" y="0"/>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2" name="Freeform 4324"/>
              <p:cNvSpPr>
                <a:spLocks/>
              </p:cNvSpPr>
              <p:nvPr/>
            </p:nvSpPr>
            <p:spPr bwMode="auto">
              <a:xfrm>
                <a:off x="4931" y="3641"/>
                <a:ext cx="19" cy="75"/>
              </a:xfrm>
              <a:custGeom>
                <a:avLst/>
                <a:gdLst>
                  <a:gd name="T0" fmla="*/ 0 w 39"/>
                  <a:gd name="T1" fmla="*/ 0 h 150"/>
                  <a:gd name="T2" fmla="*/ 10 w 39"/>
                  <a:gd name="T3" fmla="*/ 0 h 150"/>
                  <a:gd name="T4" fmla="*/ 24 w 39"/>
                  <a:gd name="T5" fmla="*/ 21 h 150"/>
                  <a:gd name="T6" fmla="*/ 33 w 39"/>
                  <a:gd name="T7" fmla="*/ 39 h 150"/>
                  <a:gd name="T8" fmla="*/ 38 w 39"/>
                  <a:gd name="T9" fmla="*/ 57 h 150"/>
                  <a:gd name="T10" fmla="*/ 39 w 39"/>
                  <a:gd name="T11" fmla="*/ 75 h 150"/>
                  <a:gd name="T12" fmla="*/ 37 w 39"/>
                  <a:gd name="T13" fmla="*/ 96 h 150"/>
                  <a:gd name="T14" fmla="*/ 31 w 39"/>
                  <a:gd name="T15" fmla="*/ 115 h 150"/>
                  <a:gd name="T16" fmla="*/ 22 w 39"/>
                  <a:gd name="T17" fmla="*/ 134 h 150"/>
                  <a:gd name="T18" fmla="*/ 10 w 39"/>
                  <a:gd name="T19" fmla="*/ 150 h 150"/>
                  <a:gd name="T20" fmla="*/ 0 w 39"/>
                  <a:gd name="T21" fmla="*/ 150 h 150"/>
                  <a:gd name="T22" fmla="*/ 14 w 39"/>
                  <a:gd name="T23" fmla="*/ 125 h 150"/>
                  <a:gd name="T24" fmla="*/ 22 w 39"/>
                  <a:gd name="T25" fmla="*/ 100 h 150"/>
                  <a:gd name="T26" fmla="*/ 24 w 39"/>
                  <a:gd name="T27" fmla="*/ 75 h 150"/>
                  <a:gd name="T28" fmla="*/ 20 w 39"/>
                  <a:gd name="T29" fmla="*/ 46 h 150"/>
                  <a:gd name="T30" fmla="*/ 13 w 39"/>
                  <a:gd name="T31" fmla="*/ 24 h 150"/>
                  <a:gd name="T32" fmla="*/ 8 w 39"/>
                  <a:gd name="T33" fmla="*/ 15 h 150"/>
                  <a:gd name="T34" fmla="*/ 0 w 39"/>
                  <a:gd name="T3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50">
                    <a:moveTo>
                      <a:pt x="0" y="0"/>
                    </a:moveTo>
                    <a:lnTo>
                      <a:pt x="10" y="0"/>
                    </a:lnTo>
                    <a:lnTo>
                      <a:pt x="24" y="21"/>
                    </a:lnTo>
                    <a:lnTo>
                      <a:pt x="33" y="39"/>
                    </a:lnTo>
                    <a:lnTo>
                      <a:pt x="38" y="57"/>
                    </a:lnTo>
                    <a:lnTo>
                      <a:pt x="39" y="75"/>
                    </a:lnTo>
                    <a:lnTo>
                      <a:pt x="37" y="96"/>
                    </a:lnTo>
                    <a:lnTo>
                      <a:pt x="31" y="115"/>
                    </a:lnTo>
                    <a:lnTo>
                      <a:pt x="22" y="134"/>
                    </a:lnTo>
                    <a:lnTo>
                      <a:pt x="10" y="150"/>
                    </a:lnTo>
                    <a:lnTo>
                      <a:pt x="0" y="150"/>
                    </a:lnTo>
                    <a:lnTo>
                      <a:pt x="14" y="125"/>
                    </a:lnTo>
                    <a:lnTo>
                      <a:pt x="22" y="100"/>
                    </a:lnTo>
                    <a:lnTo>
                      <a:pt x="24" y="75"/>
                    </a:lnTo>
                    <a:lnTo>
                      <a:pt x="20" y="46"/>
                    </a:lnTo>
                    <a:lnTo>
                      <a:pt x="13" y="24"/>
                    </a:lnTo>
                    <a:lnTo>
                      <a:pt x="8"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1" name="Group 2003"/>
            <p:cNvGrpSpPr>
              <a:grpSpLocks noChangeAspect="1"/>
            </p:cNvGrpSpPr>
            <p:nvPr/>
          </p:nvGrpSpPr>
          <p:grpSpPr bwMode="auto">
            <a:xfrm>
              <a:off x="381000" y="3657600"/>
              <a:ext cx="2924175" cy="2249488"/>
              <a:chOff x="240" y="2304"/>
              <a:chExt cx="1842" cy="1417"/>
            </a:xfrm>
          </p:grpSpPr>
          <p:sp>
            <p:nvSpPr>
              <p:cNvPr id="2042" name="AutoShape 2002"/>
              <p:cNvSpPr>
                <a:spLocks noChangeAspect="1" noChangeArrowheads="1" noTextEdit="1"/>
              </p:cNvSpPr>
              <p:nvPr/>
            </p:nvSpPr>
            <p:spPr bwMode="auto">
              <a:xfrm>
                <a:off x="240" y="2304"/>
                <a:ext cx="1842"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043" name="Group 2204"/>
              <p:cNvGrpSpPr>
                <a:grpSpLocks/>
              </p:cNvGrpSpPr>
              <p:nvPr/>
            </p:nvGrpSpPr>
            <p:grpSpPr bwMode="auto">
              <a:xfrm>
                <a:off x="240" y="2304"/>
                <a:ext cx="1844" cy="1417"/>
                <a:chOff x="240" y="2304"/>
                <a:chExt cx="1844" cy="1417"/>
              </a:xfrm>
            </p:grpSpPr>
            <p:sp>
              <p:nvSpPr>
                <p:cNvPr id="2963" name="Rectangle 2004"/>
                <p:cNvSpPr>
                  <a:spLocks noChangeArrowheads="1"/>
                </p:cNvSpPr>
                <p:nvPr/>
              </p:nvSpPr>
              <p:spPr bwMode="auto">
                <a:xfrm>
                  <a:off x="240" y="2304"/>
                  <a:ext cx="1842" cy="1417"/>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4" name="Freeform 2005"/>
                <p:cNvSpPr>
                  <a:spLocks/>
                </p:cNvSpPr>
                <p:nvPr/>
              </p:nvSpPr>
              <p:spPr bwMode="auto">
                <a:xfrm>
                  <a:off x="240" y="2304"/>
                  <a:ext cx="1844" cy="1415"/>
                </a:xfrm>
                <a:custGeom>
                  <a:avLst/>
                  <a:gdLst>
                    <a:gd name="T0" fmla="*/ 0 w 3687"/>
                    <a:gd name="T1" fmla="*/ 0 h 2830"/>
                    <a:gd name="T2" fmla="*/ 3687 w 3687"/>
                    <a:gd name="T3" fmla="*/ 0 h 2830"/>
                    <a:gd name="T4" fmla="*/ 3687 w 3687"/>
                    <a:gd name="T5" fmla="*/ 2830 h 2830"/>
                    <a:gd name="T6" fmla="*/ 0 w 3687"/>
                    <a:gd name="T7" fmla="*/ 2830 h 2830"/>
                    <a:gd name="T8" fmla="*/ 0 w 3687"/>
                    <a:gd name="T9" fmla="*/ 2814 h 2830"/>
                    <a:gd name="T10" fmla="*/ 0 w 3687"/>
                    <a:gd name="T11" fmla="*/ 0 h 2830"/>
                  </a:gdLst>
                  <a:ahLst/>
                  <a:cxnLst>
                    <a:cxn ang="0">
                      <a:pos x="T0" y="T1"/>
                    </a:cxn>
                    <a:cxn ang="0">
                      <a:pos x="T2" y="T3"/>
                    </a:cxn>
                    <a:cxn ang="0">
                      <a:pos x="T4" y="T5"/>
                    </a:cxn>
                    <a:cxn ang="0">
                      <a:pos x="T6" y="T7"/>
                    </a:cxn>
                    <a:cxn ang="0">
                      <a:pos x="T8" y="T9"/>
                    </a:cxn>
                    <a:cxn ang="0">
                      <a:pos x="T10" y="T11"/>
                    </a:cxn>
                  </a:cxnLst>
                  <a:rect l="0" t="0" r="r" b="b"/>
                  <a:pathLst>
                    <a:path w="3687" h="2830">
                      <a:moveTo>
                        <a:pt x="0" y="0"/>
                      </a:moveTo>
                      <a:lnTo>
                        <a:pt x="3687" y="0"/>
                      </a:lnTo>
                      <a:lnTo>
                        <a:pt x="3687" y="2830"/>
                      </a:lnTo>
                      <a:lnTo>
                        <a:pt x="0" y="2830"/>
                      </a:lnTo>
                      <a:lnTo>
                        <a:pt x="0" y="281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5" name="Rectangle 2006"/>
                <p:cNvSpPr>
                  <a:spLocks noChangeArrowheads="1"/>
                </p:cNvSpPr>
                <p:nvPr/>
              </p:nvSpPr>
              <p:spPr bwMode="auto">
                <a:xfrm>
                  <a:off x="496" y="2363"/>
                  <a:ext cx="1513" cy="117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6" name="Line 2007"/>
                <p:cNvSpPr>
                  <a:spLocks noChangeShapeType="1"/>
                </p:cNvSpPr>
                <p:nvPr/>
              </p:nvSpPr>
              <p:spPr bwMode="auto">
                <a:xfrm flipV="1">
                  <a:off x="496" y="2363"/>
                  <a:ext cx="0" cy="1176"/>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7" name="Line 2008"/>
                <p:cNvSpPr>
                  <a:spLocks noChangeShapeType="1"/>
                </p:cNvSpPr>
                <p:nvPr/>
              </p:nvSpPr>
              <p:spPr bwMode="auto">
                <a:xfrm>
                  <a:off x="496" y="2363"/>
                  <a:ext cx="1513"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8" name="Line 2009"/>
                <p:cNvSpPr>
                  <a:spLocks noChangeShapeType="1"/>
                </p:cNvSpPr>
                <p:nvPr/>
              </p:nvSpPr>
              <p:spPr bwMode="auto">
                <a:xfrm>
                  <a:off x="2009" y="2363"/>
                  <a:ext cx="0" cy="1176"/>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 name="Line 2010"/>
                <p:cNvSpPr>
                  <a:spLocks noChangeShapeType="1"/>
                </p:cNvSpPr>
                <p:nvPr/>
              </p:nvSpPr>
              <p:spPr bwMode="auto">
                <a:xfrm flipH="1">
                  <a:off x="496" y="3539"/>
                  <a:ext cx="1513" cy="0"/>
                </a:xfrm>
                <a:prstGeom prst="line">
                  <a:avLst/>
                </a:prstGeom>
                <a:noFill/>
                <a:ln w="31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 name="Line 2011"/>
                <p:cNvSpPr>
                  <a:spLocks noChangeShapeType="1"/>
                </p:cNvSpPr>
                <p:nvPr/>
              </p:nvSpPr>
              <p:spPr bwMode="auto">
                <a:xfrm flipV="1">
                  <a:off x="867"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 name="Line 2012"/>
                <p:cNvSpPr>
                  <a:spLocks noChangeShapeType="1"/>
                </p:cNvSpPr>
                <p:nvPr/>
              </p:nvSpPr>
              <p:spPr bwMode="auto">
                <a:xfrm flipV="1">
                  <a:off x="867"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 name="Line 2013"/>
                <p:cNvSpPr>
                  <a:spLocks noChangeShapeType="1"/>
                </p:cNvSpPr>
                <p:nvPr/>
              </p:nvSpPr>
              <p:spPr bwMode="auto">
                <a:xfrm flipV="1">
                  <a:off x="867"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 name="Line 2014"/>
                <p:cNvSpPr>
                  <a:spLocks noChangeShapeType="1"/>
                </p:cNvSpPr>
                <p:nvPr/>
              </p:nvSpPr>
              <p:spPr bwMode="auto">
                <a:xfrm flipV="1">
                  <a:off x="867"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 name="Line 2015"/>
                <p:cNvSpPr>
                  <a:spLocks noChangeShapeType="1"/>
                </p:cNvSpPr>
                <p:nvPr/>
              </p:nvSpPr>
              <p:spPr bwMode="auto">
                <a:xfrm flipV="1">
                  <a:off x="867"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 name="Line 2016"/>
                <p:cNvSpPr>
                  <a:spLocks noChangeShapeType="1"/>
                </p:cNvSpPr>
                <p:nvPr/>
              </p:nvSpPr>
              <p:spPr bwMode="auto">
                <a:xfrm flipV="1">
                  <a:off x="867"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 name="Line 2017"/>
                <p:cNvSpPr>
                  <a:spLocks noChangeShapeType="1"/>
                </p:cNvSpPr>
                <p:nvPr/>
              </p:nvSpPr>
              <p:spPr bwMode="auto">
                <a:xfrm flipV="1">
                  <a:off x="867"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 name="Line 2018"/>
                <p:cNvSpPr>
                  <a:spLocks noChangeShapeType="1"/>
                </p:cNvSpPr>
                <p:nvPr/>
              </p:nvSpPr>
              <p:spPr bwMode="auto">
                <a:xfrm flipV="1">
                  <a:off x="867"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 name="Line 2019"/>
                <p:cNvSpPr>
                  <a:spLocks noChangeShapeType="1"/>
                </p:cNvSpPr>
                <p:nvPr/>
              </p:nvSpPr>
              <p:spPr bwMode="auto">
                <a:xfrm flipV="1">
                  <a:off x="867"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 name="Line 2020"/>
                <p:cNvSpPr>
                  <a:spLocks noChangeShapeType="1"/>
                </p:cNvSpPr>
                <p:nvPr/>
              </p:nvSpPr>
              <p:spPr bwMode="auto">
                <a:xfrm flipV="1">
                  <a:off x="867"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 name="Line 2021"/>
                <p:cNvSpPr>
                  <a:spLocks noChangeShapeType="1"/>
                </p:cNvSpPr>
                <p:nvPr/>
              </p:nvSpPr>
              <p:spPr bwMode="auto">
                <a:xfrm flipV="1">
                  <a:off x="867"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1" name="Line 2022"/>
                <p:cNvSpPr>
                  <a:spLocks noChangeShapeType="1"/>
                </p:cNvSpPr>
                <p:nvPr/>
              </p:nvSpPr>
              <p:spPr bwMode="auto">
                <a:xfrm flipV="1">
                  <a:off x="867"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2" name="Line 2023"/>
                <p:cNvSpPr>
                  <a:spLocks noChangeShapeType="1"/>
                </p:cNvSpPr>
                <p:nvPr/>
              </p:nvSpPr>
              <p:spPr bwMode="auto">
                <a:xfrm flipV="1">
                  <a:off x="867"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3" name="Line 2024"/>
                <p:cNvSpPr>
                  <a:spLocks noChangeShapeType="1"/>
                </p:cNvSpPr>
                <p:nvPr/>
              </p:nvSpPr>
              <p:spPr bwMode="auto">
                <a:xfrm flipV="1">
                  <a:off x="867"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4" name="Line 2025"/>
                <p:cNvSpPr>
                  <a:spLocks noChangeShapeType="1"/>
                </p:cNvSpPr>
                <p:nvPr/>
              </p:nvSpPr>
              <p:spPr bwMode="auto">
                <a:xfrm flipV="1">
                  <a:off x="867"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5" name="Line 2026"/>
                <p:cNvSpPr>
                  <a:spLocks noChangeShapeType="1"/>
                </p:cNvSpPr>
                <p:nvPr/>
              </p:nvSpPr>
              <p:spPr bwMode="auto">
                <a:xfrm flipV="1">
                  <a:off x="867"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6" name="Line 2027"/>
                <p:cNvSpPr>
                  <a:spLocks noChangeShapeType="1"/>
                </p:cNvSpPr>
                <p:nvPr/>
              </p:nvSpPr>
              <p:spPr bwMode="auto">
                <a:xfrm flipV="1">
                  <a:off x="867"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7" name="Line 2028"/>
                <p:cNvSpPr>
                  <a:spLocks noChangeShapeType="1"/>
                </p:cNvSpPr>
                <p:nvPr/>
              </p:nvSpPr>
              <p:spPr bwMode="auto">
                <a:xfrm flipV="1">
                  <a:off x="867"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8" name="Line 2029"/>
                <p:cNvSpPr>
                  <a:spLocks noChangeShapeType="1"/>
                </p:cNvSpPr>
                <p:nvPr/>
              </p:nvSpPr>
              <p:spPr bwMode="auto">
                <a:xfrm flipV="1">
                  <a:off x="867"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9" name="Line 2030"/>
                <p:cNvSpPr>
                  <a:spLocks noChangeShapeType="1"/>
                </p:cNvSpPr>
                <p:nvPr/>
              </p:nvSpPr>
              <p:spPr bwMode="auto">
                <a:xfrm flipV="1">
                  <a:off x="867"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0" name="Line 2031"/>
                <p:cNvSpPr>
                  <a:spLocks noChangeShapeType="1"/>
                </p:cNvSpPr>
                <p:nvPr/>
              </p:nvSpPr>
              <p:spPr bwMode="auto">
                <a:xfrm flipV="1">
                  <a:off x="867"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1" name="Line 2032"/>
                <p:cNvSpPr>
                  <a:spLocks noChangeShapeType="1"/>
                </p:cNvSpPr>
                <p:nvPr/>
              </p:nvSpPr>
              <p:spPr bwMode="auto">
                <a:xfrm flipV="1">
                  <a:off x="867"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2" name="Line 2033"/>
                <p:cNvSpPr>
                  <a:spLocks noChangeShapeType="1"/>
                </p:cNvSpPr>
                <p:nvPr/>
              </p:nvSpPr>
              <p:spPr bwMode="auto">
                <a:xfrm flipV="1">
                  <a:off x="867"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3" name="Line 2034"/>
                <p:cNvSpPr>
                  <a:spLocks noChangeShapeType="1"/>
                </p:cNvSpPr>
                <p:nvPr/>
              </p:nvSpPr>
              <p:spPr bwMode="auto">
                <a:xfrm flipV="1">
                  <a:off x="867"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4" name="Line 2035"/>
                <p:cNvSpPr>
                  <a:spLocks noChangeShapeType="1"/>
                </p:cNvSpPr>
                <p:nvPr/>
              </p:nvSpPr>
              <p:spPr bwMode="auto">
                <a:xfrm flipV="1">
                  <a:off x="867"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5" name="Line 2036"/>
                <p:cNvSpPr>
                  <a:spLocks noChangeShapeType="1"/>
                </p:cNvSpPr>
                <p:nvPr/>
              </p:nvSpPr>
              <p:spPr bwMode="auto">
                <a:xfrm flipV="1">
                  <a:off x="867"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6" name="Line 2037"/>
                <p:cNvSpPr>
                  <a:spLocks noChangeShapeType="1"/>
                </p:cNvSpPr>
                <p:nvPr/>
              </p:nvSpPr>
              <p:spPr bwMode="auto">
                <a:xfrm flipV="1">
                  <a:off x="867"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7" name="Line 2038"/>
                <p:cNvSpPr>
                  <a:spLocks noChangeShapeType="1"/>
                </p:cNvSpPr>
                <p:nvPr/>
              </p:nvSpPr>
              <p:spPr bwMode="auto">
                <a:xfrm flipV="1">
                  <a:off x="867"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8" name="Line 2039"/>
                <p:cNvSpPr>
                  <a:spLocks noChangeShapeType="1"/>
                </p:cNvSpPr>
                <p:nvPr/>
              </p:nvSpPr>
              <p:spPr bwMode="auto">
                <a:xfrm flipV="1">
                  <a:off x="867"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9" name="Line 2040"/>
                <p:cNvSpPr>
                  <a:spLocks noChangeShapeType="1"/>
                </p:cNvSpPr>
                <p:nvPr/>
              </p:nvSpPr>
              <p:spPr bwMode="auto">
                <a:xfrm flipV="1">
                  <a:off x="867"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0" name="Line 2041"/>
                <p:cNvSpPr>
                  <a:spLocks noChangeShapeType="1"/>
                </p:cNvSpPr>
                <p:nvPr/>
              </p:nvSpPr>
              <p:spPr bwMode="auto">
                <a:xfrm flipV="1">
                  <a:off x="867"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1" name="Line 2042"/>
                <p:cNvSpPr>
                  <a:spLocks noChangeShapeType="1"/>
                </p:cNvSpPr>
                <p:nvPr/>
              </p:nvSpPr>
              <p:spPr bwMode="auto">
                <a:xfrm flipV="1">
                  <a:off x="867"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2" name="Line 2043"/>
                <p:cNvSpPr>
                  <a:spLocks noChangeShapeType="1"/>
                </p:cNvSpPr>
                <p:nvPr/>
              </p:nvSpPr>
              <p:spPr bwMode="auto">
                <a:xfrm flipV="1">
                  <a:off x="867"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3" name="Line 2044"/>
                <p:cNvSpPr>
                  <a:spLocks noChangeShapeType="1"/>
                </p:cNvSpPr>
                <p:nvPr/>
              </p:nvSpPr>
              <p:spPr bwMode="auto">
                <a:xfrm flipV="1">
                  <a:off x="867"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4" name="Line 2045"/>
                <p:cNvSpPr>
                  <a:spLocks noChangeShapeType="1"/>
                </p:cNvSpPr>
                <p:nvPr/>
              </p:nvSpPr>
              <p:spPr bwMode="auto">
                <a:xfrm flipV="1">
                  <a:off x="867"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5" name="Line 2046"/>
                <p:cNvSpPr>
                  <a:spLocks noChangeShapeType="1"/>
                </p:cNvSpPr>
                <p:nvPr/>
              </p:nvSpPr>
              <p:spPr bwMode="auto">
                <a:xfrm flipV="1">
                  <a:off x="867"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6" name="Line 2047"/>
                <p:cNvSpPr>
                  <a:spLocks noChangeShapeType="1"/>
                </p:cNvSpPr>
                <p:nvPr/>
              </p:nvSpPr>
              <p:spPr bwMode="auto">
                <a:xfrm flipV="1">
                  <a:off x="867"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7" name="Line 2048"/>
                <p:cNvSpPr>
                  <a:spLocks noChangeShapeType="1"/>
                </p:cNvSpPr>
                <p:nvPr/>
              </p:nvSpPr>
              <p:spPr bwMode="auto">
                <a:xfrm flipV="1">
                  <a:off x="867"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8" name="Line 2049"/>
                <p:cNvSpPr>
                  <a:spLocks noChangeShapeType="1"/>
                </p:cNvSpPr>
                <p:nvPr/>
              </p:nvSpPr>
              <p:spPr bwMode="auto">
                <a:xfrm flipV="1">
                  <a:off x="867"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9" name="Line 2050"/>
                <p:cNvSpPr>
                  <a:spLocks noChangeShapeType="1"/>
                </p:cNvSpPr>
                <p:nvPr/>
              </p:nvSpPr>
              <p:spPr bwMode="auto">
                <a:xfrm flipV="1">
                  <a:off x="867"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0" name="Line 2051"/>
                <p:cNvSpPr>
                  <a:spLocks noChangeShapeType="1"/>
                </p:cNvSpPr>
                <p:nvPr/>
              </p:nvSpPr>
              <p:spPr bwMode="auto">
                <a:xfrm flipV="1">
                  <a:off x="867"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1" name="Line 2052"/>
                <p:cNvSpPr>
                  <a:spLocks noChangeShapeType="1"/>
                </p:cNvSpPr>
                <p:nvPr/>
              </p:nvSpPr>
              <p:spPr bwMode="auto">
                <a:xfrm flipV="1">
                  <a:off x="867"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2" name="Line 2053"/>
                <p:cNvSpPr>
                  <a:spLocks noChangeShapeType="1"/>
                </p:cNvSpPr>
                <p:nvPr/>
              </p:nvSpPr>
              <p:spPr bwMode="auto">
                <a:xfrm flipV="1">
                  <a:off x="867"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3" name="Line 2054"/>
                <p:cNvSpPr>
                  <a:spLocks noChangeShapeType="1"/>
                </p:cNvSpPr>
                <p:nvPr/>
              </p:nvSpPr>
              <p:spPr bwMode="auto">
                <a:xfrm flipV="1">
                  <a:off x="867"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4" name="Line 2055"/>
                <p:cNvSpPr>
                  <a:spLocks noChangeShapeType="1"/>
                </p:cNvSpPr>
                <p:nvPr/>
              </p:nvSpPr>
              <p:spPr bwMode="auto">
                <a:xfrm flipV="1">
                  <a:off x="867"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5" name="Line 2056"/>
                <p:cNvSpPr>
                  <a:spLocks noChangeShapeType="1"/>
                </p:cNvSpPr>
                <p:nvPr/>
              </p:nvSpPr>
              <p:spPr bwMode="auto">
                <a:xfrm flipV="1">
                  <a:off x="867"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6" name="Line 2057"/>
                <p:cNvSpPr>
                  <a:spLocks noChangeShapeType="1"/>
                </p:cNvSpPr>
                <p:nvPr/>
              </p:nvSpPr>
              <p:spPr bwMode="auto">
                <a:xfrm flipV="1">
                  <a:off x="867"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7" name="Line 2058"/>
                <p:cNvSpPr>
                  <a:spLocks noChangeShapeType="1"/>
                </p:cNvSpPr>
                <p:nvPr/>
              </p:nvSpPr>
              <p:spPr bwMode="auto">
                <a:xfrm flipV="1">
                  <a:off x="867"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8" name="Line 2059"/>
                <p:cNvSpPr>
                  <a:spLocks noChangeShapeType="1"/>
                </p:cNvSpPr>
                <p:nvPr/>
              </p:nvSpPr>
              <p:spPr bwMode="auto">
                <a:xfrm flipV="1">
                  <a:off x="867"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9" name="Line 2060"/>
                <p:cNvSpPr>
                  <a:spLocks noChangeShapeType="1"/>
                </p:cNvSpPr>
                <p:nvPr/>
              </p:nvSpPr>
              <p:spPr bwMode="auto">
                <a:xfrm flipV="1">
                  <a:off x="867"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0" name="Line 2061"/>
                <p:cNvSpPr>
                  <a:spLocks noChangeShapeType="1"/>
                </p:cNvSpPr>
                <p:nvPr/>
              </p:nvSpPr>
              <p:spPr bwMode="auto">
                <a:xfrm flipV="1">
                  <a:off x="867"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1" name="Line 2062"/>
                <p:cNvSpPr>
                  <a:spLocks noChangeShapeType="1"/>
                </p:cNvSpPr>
                <p:nvPr/>
              </p:nvSpPr>
              <p:spPr bwMode="auto">
                <a:xfrm flipV="1">
                  <a:off x="867"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2" name="Line 2063"/>
                <p:cNvSpPr>
                  <a:spLocks noChangeShapeType="1"/>
                </p:cNvSpPr>
                <p:nvPr/>
              </p:nvSpPr>
              <p:spPr bwMode="auto">
                <a:xfrm flipV="1">
                  <a:off x="867"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3" name="Line 2064"/>
                <p:cNvSpPr>
                  <a:spLocks noChangeShapeType="1"/>
                </p:cNvSpPr>
                <p:nvPr/>
              </p:nvSpPr>
              <p:spPr bwMode="auto">
                <a:xfrm flipV="1">
                  <a:off x="867"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4" name="Line 2065"/>
                <p:cNvSpPr>
                  <a:spLocks noChangeShapeType="1"/>
                </p:cNvSpPr>
                <p:nvPr/>
              </p:nvSpPr>
              <p:spPr bwMode="auto">
                <a:xfrm flipV="1">
                  <a:off x="867"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5" name="Line 2066"/>
                <p:cNvSpPr>
                  <a:spLocks noChangeShapeType="1"/>
                </p:cNvSpPr>
                <p:nvPr/>
              </p:nvSpPr>
              <p:spPr bwMode="auto">
                <a:xfrm flipV="1">
                  <a:off x="867"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6" name="Line 2067"/>
                <p:cNvSpPr>
                  <a:spLocks noChangeShapeType="1"/>
                </p:cNvSpPr>
                <p:nvPr/>
              </p:nvSpPr>
              <p:spPr bwMode="auto">
                <a:xfrm flipV="1">
                  <a:off x="867"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7" name="Line 2068"/>
                <p:cNvSpPr>
                  <a:spLocks noChangeShapeType="1"/>
                </p:cNvSpPr>
                <p:nvPr/>
              </p:nvSpPr>
              <p:spPr bwMode="auto">
                <a:xfrm flipV="1">
                  <a:off x="867"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8" name="Line 2069"/>
                <p:cNvSpPr>
                  <a:spLocks noChangeShapeType="1"/>
                </p:cNvSpPr>
                <p:nvPr/>
              </p:nvSpPr>
              <p:spPr bwMode="auto">
                <a:xfrm flipV="1">
                  <a:off x="867"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9" name="Line 2070"/>
                <p:cNvSpPr>
                  <a:spLocks noChangeShapeType="1"/>
                </p:cNvSpPr>
                <p:nvPr/>
              </p:nvSpPr>
              <p:spPr bwMode="auto">
                <a:xfrm flipV="1">
                  <a:off x="867"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0" name="Line 2071"/>
                <p:cNvSpPr>
                  <a:spLocks noChangeShapeType="1"/>
                </p:cNvSpPr>
                <p:nvPr/>
              </p:nvSpPr>
              <p:spPr bwMode="auto">
                <a:xfrm flipV="1">
                  <a:off x="867"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1" name="Line 2072"/>
                <p:cNvSpPr>
                  <a:spLocks noChangeShapeType="1"/>
                </p:cNvSpPr>
                <p:nvPr/>
              </p:nvSpPr>
              <p:spPr bwMode="auto">
                <a:xfrm flipV="1">
                  <a:off x="867"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2" name="Line 2073"/>
                <p:cNvSpPr>
                  <a:spLocks noChangeShapeType="1"/>
                </p:cNvSpPr>
                <p:nvPr/>
              </p:nvSpPr>
              <p:spPr bwMode="auto">
                <a:xfrm flipV="1">
                  <a:off x="867"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3" name="Line 2074"/>
                <p:cNvSpPr>
                  <a:spLocks noChangeShapeType="1"/>
                </p:cNvSpPr>
                <p:nvPr/>
              </p:nvSpPr>
              <p:spPr bwMode="auto">
                <a:xfrm flipV="1">
                  <a:off x="867"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4" name="Line 2075"/>
                <p:cNvSpPr>
                  <a:spLocks noChangeShapeType="1"/>
                </p:cNvSpPr>
                <p:nvPr/>
              </p:nvSpPr>
              <p:spPr bwMode="auto">
                <a:xfrm flipV="1">
                  <a:off x="867"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5" name="Line 2076"/>
                <p:cNvSpPr>
                  <a:spLocks noChangeShapeType="1"/>
                </p:cNvSpPr>
                <p:nvPr/>
              </p:nvSpPr>
              <p:spPr bwMode="auto">
                <a:xfrm flipV="1">
                  <a:off x="867"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6" name="Line 2077"/>
                <p:cNvSpPr>
                  <a:spLocks noChangeShapeType="1"/>
                </p:cNvSpPr>
                <p:nvPr/>
              </p:nvSpPr>
              <p:spPr bwMode="auto">
                <a:xfrm flipV="1">
                  <a:off x="867"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7" name="Line 2078"/>
                <p:cNvSpPr>
                  <a:spLocks noChangeShapeType="1"/>
                </p:cNvSpPr>
                <p:nvPr/>
              </p:nvSpPr>
              <p:spPr bwMode="auto">
                <a:xfrm flipV="1">
                  <a:off x="867"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8" name="Line 2079"/>
                <p:cNvSpPr>
                  <a:spLocks noChangeShapeType="1"/>
                </p:cNvSpPr>
                <p:nvPr/>
              </p:nvSpPr>
              <p:spPr bwMode="auto">
                <a:xfrm flipV="1">
                  <a:off x="867"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9" name="Line 2080"/>
                <p:cNvSpPr>
                  <a:spLocks noChangeShapeType="1"/>
                </p:cNvSpPr>
                <p:nvPr/>
              </p:nvSpPr>
              <p:spPr bwMode="auto">
                <a:xfrm flipV="1">
                  <a:off x="867"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0" name="Line 2081"/>
                <p:cNvSpPr>
                  <a:spLocks noChangeShapeType="1"/>
                </p:cNvSpPr>
                <p:nvPr/>
              </p:nvSpPr>
              <p:spPr bwMode="auto">
                <a:xfrm flipV="1">
                  <a:off x="867"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1" name="Line 2082"/>
                <p:cNvSpPr>
                  <a:spLocks noChangeShapeType="1"/>
                </p:cNvSpPr>
                <p:nvPr/>
              </p:nvSpPr>
              <p:spPr bwMode="auto">
                <a:xfrm flipV="1">
                  <a:off x="867"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2" name="Line 2083"/>
                <p:cNvSpPr>
                  <a:spLocks noChangeShapeType="1"/>
                </p:cNvSpPr>
                <p:nvPr/>
              </p:nvSpPr>
              <p:spPr bwMode="auto">
                <a:xfrm flipV="1">
                  <a:off x="867"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3" name="Line 2084"/>
                <p:cNvSpPr>
                  <a:spLocks noChangeShapeType="1"/>
                </p:cNvSpPr>
                <p:nvPr/>
              </p:nvSpPr>
              <p:spPr bwMode="auto">
                <a:xfrm flipV="1">
                  <a:off x="867"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4" name="Line 2085"/>
                <p:cNvSpPr>
                  <a:spLocks noChangeShapeType="1"/>
                </p:cNvSpPr>
                <p:nvPr/>
              </p:nvSpPr>
              <p:spPr bwMode="auto">
                <a:xfrm flipV="1">
                  <a:off x="867"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5" name="Line 2086"/>
                <p:cNvSpPr>
                  <a:spLocks noChangeShapeType="1"/>
                </p:cNvSpPr>
                <p:nvPr/>
              </p:nvSpPr>
              <p:spPr bwMode="auto">
                <a:xfrm flipV="1">
                  <a:off x="867"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6" name="Line 2087"/>
                <p:cNvSpPr>
                  <a:spLocks noChangeShapeType="1"/>
                </p:cNvSpPr>
                <p:nvPr/>
              </p:nvSpPr>
              <p:spPr bwMode="auto">
                <a:xfrm flipV="1">
                  <a:off x="867"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7" name="Line 2088"/>
                <p:cNvSpPr>
                  <a:spLocks noChangeShapeType="1"/>
                </p:cNvSpPr>
                <p:nvPr/>
              </p:nvSpPr>
              <p:spPr bwMode="auto">
                <a:xfrm flipV="1">
                  <a:off x="867"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8" name="Line 2089"/>
                <p:cNvSpPr>
                  <a:spLocks noChangeShapeType="1"/>
                </p:cNvSpPr>
                <p:nvPr/>
              </p:nvSpPr>
              <p:spPr bwMode="auto">
                <a:xfrm flipV="1">
                  <a:off x="1245"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9" name="Line 2090"/>
                <p:cNvSpPr>
                  <a:spLocks noChangeShapeType="1"/>
                </p:cNvSpPr>
                <p:nvPr/>
              </p:nvSpPr>
              <p:spPr bwMode="auto">
                <a:xfrm flipV="1">
                  <a:off x="1245"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0" name="Line 2091"/>
                <p:cNvSpPr>
                  <a:spLocks noChangeShapeType="1"/>
                </p:cNvSpPr>
                <p:nvPr/>
              </p:nvSpPr>
              <p:spPr bwMode="auto">
                <a:xfrm flipV="1">
                  <a:off x="1245"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1" name="Line 2092"/>
                <p:cNvSpPr>
                  <a:spLocks noChangeShapeType="1"/>
                </p:cNvSpPr>
                <p:nvPr/>
              </p:nvSpPr>
              <p:spPr bwMode="auto">
                <a:xfrm flipV="1">
                  <a:off x="1245"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2" name="Line 2093"/>
                <p:cNvSpPr>
                  <a:spLocks noChangeShapeType="1"/>
                </p:cNvSpPr>
                <p:nvPr/>
              </p:nvSpPr>
              <p:spPr bwMode="auto">
                <a:xfrm flipV="1">
                  <a:off x="1245"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3" name="Line 2094"/>
                <p:cNvSpPr>
                  <a:spLocks noChangeShapeType="1"/>
                </p:cNvSpPr>
                <p:nvPr/>
              </p:nvSpPr>
              <p:spPr bwMode="auto">
                <a:xfrm flipV="1">
                  <a:off x="1245"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4" name="Line 2095"/>
                <p:cNvSpPr>
                  <a:spLocks noChangeShapeType="1"/>
                </p:cNvSpPr>
                <p:nvPr/>
              </p:nvSpPr>
              <p:spPr bwMode="auto">
                <a:xfrm flipV="1">
                  <a:off x="1245"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5" name="Line 2096"/>
                <p:cNvSpPr>
                  <a:spLocks noChangeShapeType="1"/>
                </p:cNvSpPr>
                <p:nvPr/>
              </p:nvSpPr>
              <p:spPr bwMode="auto">
                <a:xfrm flipV="1">
                  <a:off x="1245"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6" name="Line 2097"/>
                <p:cNvSpPr>
                  <a:spLocks noChangeShapeType="1"/>
                </p:cNvSpPr>
                <p:nvPr/>
              </p:nvSpPr>
              <p:spPr bwMode="auto">
                <a:xfrm flipV="1">
                  <a:off x="1245"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7" name="Line 2098"/>
                <p:cNvSpPr>
                  <a:spLocks noChangeShapeType="1"/>
                </p:cNvSpPr>
                <p:nvPr/>
              </p:nvSpPr>
              <p:spPr bwMode="auto">
                <a:xfrm flipV="1">
                  <a:off x="1245"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8" name="Line 2099"/>
                <p:cNvSpPr>
                  <a:spLocks noChangeShapeType="1"/>
                </p:cNvSpPr>
                <p:nvPr/>
              </p:nvSpPr>
              <p:spPr bwMode="auto">
                <a:xfrm flipV="1">
                  <a:off x="1245"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9" name="Line 2100"/>
                <p:cNvSpPr>
                  <a:spLocks noChangeShapeType="1"/>
                </p:cNvSpPr>
                <p:nvPr/>
              </p:nvSpPr>
              <p:spPr bwMode="auto">
                <a:xfrm flipV="1">
                  <a:off x="1245"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0" name="Line 2101"/>
                <p:cNvSpPr>
                  <a:spLocks noChangeShapeType="1"/>
                </p:cNvSpPr>
                <p:nvPr/>
              </p:nvSpPr>
              <p:spPr bwMode="auto">
                <a:xfrm flipV="1">
                  <a:off x="1245"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1" name="Line 2102"/>
                <p:cNvSpPr>
                  <a:spLocks noChangeShapeType="1"/>
                </p:cNvSpPr>
                <p:nvPr/>
              </p:nvSpPr>
              <p:spPr bwMode="auto">
                <a:xfrm flipV="1">
                  <a:off x="1245"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2" name="Line 2103"/>
                <p:cNvSpPr>
                  <a:spLocks noChangeShapeType="1"/>
                </p:cNvSpPr>
                <p:nvPr/>
              </p:nvSpPr>
              <p:spPr bwMode="auto">
                <a:xfrm flipV="1">
                  <a:off x="1245"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3" name="Line 2104"/>
                <p:cNvSpPr>
                  <a:spLocks noChangeShapeType="1"/>
                </p:cNvSpPr>
                <p:nvPr/>
              </p:nvSpPr>
              <p:spPr bwMode="auto">
                <a:xfrm flipV="1">
                  <a:off x="1245"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4" name="Line 2105"/>
                <p:cNvSpPr>
                  <a:spLocks noChangeShapeType="1"/>
                </p:cNvSpPr>
                <p:nvPr/>
              </p:nvSpPr>
              <p:spPr bwMode="auto">
                <a:xfrm flipV="1">
                  <a:off x="1245"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5" name="Line 2106"/>
                <p:cNvSpPr>
                  <a:spLocks noChangeShapeType="1"/>
                </p:cNvSpPr>
                <p:nvPr/>
              </p:nvSpPr>
              <p:spPr bwMode="auto">
                <a:xfrm flipV="1">
                  <a:off x="1245"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6" name="Line 2107"/>
                <p:cNvSpPr>
                  <a:spLocks noChangeShapeType="1"/>
                </p:cNvSpPr>
                <p:nvPr/>
              </p:nvSpPr>
              <p:spPr bwMode="auto">
                <a:xfrm flipV="1">
                  <a:off x="1245"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7" name="Line 2108"/>
                <p:cNvSpPr>
                  <a:spLocks noChangeShapeType="1"/>
                </p:cNvSpPr>
                <p:nvPr/>
              </p:nvSpPr>
              <p:spPr bwMode="auto">
                <a:xfrm flipV="1">
                  <a:off x="1245"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8" name="Line 2109"/>
                <p:cNvSpPr>
                  <a:spLocks noChangeShapeType="1"/>
                </p:cNvSpPr>
                <p:nvPr/>
              </p:nvSpPr>
              <p:spPr bwMode="auto">
                <a:xfrm flipV="1">
                  <a:off x="1245"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9" name="Line 2110"/>
                <p:cNvSpPr>
                  <a:spLocks noChangeShapeType="1"/>
                </p:cNvSpPr>
                <p:nvPr/>
              </p:nvSpPr>
              <p:spPr bwMode="auto">
                <a:xfrm flipV="1">
                  <a:off x="1245"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0" name="Line 2111"/>
                <p:cNvSpPr>
                  <a:spLocks noChangeShapeType="1"/>
                </p:cNvSpPr>
                <p:nvPr/>
              </p:nvSpPr>
              <p:spPr bwMode="auto">
                <a:xfrm flipV="1">
                  <a:off x="1245"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1" name="Line 2112"/>
                <p:cNvSpPr>
                  <a:spLocks noChangeShapeType="1"/>
                </p:cNvSpPr>
                <p:nvPr/>
              </p:nvSpPr>
              <p:spPr bwMode="auto">
                <a:xfrm flipV="1">
                  <a:off x="1245"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Line 2113"/>
                <p:cNvSpPr>
                  <a:spLocks noChangeShapeType="1"/>
                </p:cNvSpPr>
                <p:nvPr/>
              </p:nvSpPr>
              <p:spPr bwMode="auto">
                <a:xfrm flipV="1">
                  <a:off x="1245"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3" name="Line 2114"/>
                <p:cNvSpPr>
                  <a:spLocks noChangeShapeType="1"/>
                </p:cNvSpPr>
                <p:nvPr/>
              </p:nvSpPr>
              <p:spPr bwMode="auto">
                <a:xfrm flipV="1">
                  <a:off x="1245"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Line 2115"/>
                <p:cNvSpPr>
                  <a:spLocks noChangeShapeType="1"/>
                </p:cNvSpPr>
                <p:nvPr/>
              </p:nvSpPr>
              <p:spPr bwMode="auto">
                <a:xfrm flipV="1">
                  <a:off x="1245"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5" name="Line 2116"/>
                <p:cNvSpPr>
                  <a:spLocks noChangeShapeType="1"/>
                </p:cNvSpPr>
                <p:nvPr/>
              </p:nvSpPr>
              <p:spPr bwMode="auto">
                <a:xfrm flipV="1">
                  <a:off x="1245"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6" name="Line 2117"/>
                <p:cNvSpPr>
                  <a:spLocks noChangeShapeType="1"/>
                </p:cNvSpPr>
                <p:nvPr/>
              </p:nvSpPr>
              <p:spPr bwMode="auto">
                <a:xfrm flipV="1">
                  <a:off x="1245"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7" name="Line 2118"/>
                <p:cNvSpPr>
                  <a:spLocks noChangeShapeType="1"/>
                </p:cNvSpPr>
                <p:nvPr/>
              </p:nvSpPr>
              <p:spPr bwMode="auto">
                <a:xfrm flipV="1">
                  <a:off x="1245"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Line 2119"/>
                <p:cNvSpPr>
                  <a:spLocks noChangeShapeType="1"/>
                </p:cNvSpPr>
                <p:nvPr/>
              </p:nvSpPr>
              <p:spPr bwMode="auto">
                <a:xfrm flipV="1">
                  <a:off x="1245"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9" name="Line 2120"/>
                <p:cNvSpPr>
                  <a:spLocks noChangeShapeType="1"/>
                </p:cNvSpPr>
                <p:nvPr/>
              </p:nvSpPr>
              <p:spPr bwMode="auto">
                <a:xfrm flipV="1">
                  <a:off x="1245"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Line 2121"/>
                <p:cNvSpPr>
                  <a:spLocks noChangeShapeType="1"/>
                </p:cNvSpPr>
                <p:nvPr/>
              </p:nvSpPr>
              <p:spPr bwMode="auto">
                <a:xfrm flipV="1">
                  <a:off x="1245"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1" name="Line 2122"/>
                <p:cNvSpPr>
                  <a:spLocks noChangeShapeType="1"/>
                </p:cNvSpPr>
                <p:nvPr/>
              </p:nvSpPr>
              <p:spPr bwMode="auto">
                <a:xfrm flipV="1">
                  <a:off x="1245"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Line 2123"/>
                <p:cNvSpPr>
                  <a:spLocks noChangeShapeType="1"/>
                </p:cNvSpPr>
                <p:nvPr/>
              </p:nvSpPr>
              <p:spPr bwMode="auto">
                <a:xfrm flipV="1">
                  <a:off x="1245"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3" name="Line 2124"/>
                <p:cNvSpPr>
                  <a:spLocks noChangeShapeType="1"/>
                </p:cNvSpPr>
                <p:nvPr/>
              </p:nvSpPr>
              <p:spPr bwMode="auto">
                <a:xfrm flipV="1">
                  <a:off x="1245"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4" name="Line 2125"/>
                <p:cNvSpPr>
                  <a:spLocks noChangeShapeType="1"/>
                </p:cNvSpPr>
                <p:nvPr/>
              </p:nvSpPr>
              <p:spPr bwMode="auto">
                <a:xfrm flipV="1">
                  <a:off x="1245"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5" name="Line 2126"/>
                <p:cNvSpPr>
                  <a:spLocks noChangeShapeType="1"/>
                </p:cNvSpPr>
                <p:nvPr/>
              </p:nvSpPr>
              <p:spPr bwMode="auto">
                <a:xfrm flipV="1">
                  <a:off x="1245"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Line 2127"/>
                <p:cNvSpPr>
                  <a:spLocks noChangeShapeType="1"/>
                </p:cNvSpPr>
                <p:nvPr/>
              </p:nvSpPr>
              <p:spPr bwMode="auto">
                <a:xfrm flipV="1">
                  <a:off x="1245"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Line 2128"/>
                <p:cNvSpPr>
                  <a:spLocks noChangeShapeType="1"/>
                </p:cNvSpPr>
                <p:nvPr/>
              </p:nvSpPr>
              <p:spPr bwMode="auto">
                <a:xfrm flipV="1">
                  <a:off x="1245"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Line 2129"/>
                <p:cNvSpPr>
                  <a:spLocks noChangeShapeType="1"/>
                </p:cNvSpPr>
                <p:nvPr/>
              </p:nvSpPr>
              <p:spPr bwMode="auto">
                <a:xfrm flipV="1">
                  <a:off x="1245"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9" name="Line 2130"/>
                <p:cNvSpPr>
                  <a:spLocks noChangeShapeType="1"/>
                </p:cNvSpPr>
                <p:nvPr/>
              </p:nvSpPr>
              <p:spPr bwMode="auto">
                <a:xfrm flipV="1">
                  <a:off x="1245"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0" name="Line 2131"/>
                <p:cNvSpPr>
                  <a:spLocks noChangeShapeType="1"/>
                </p:cNvSpPr>
                <p:nvPr/>
              </p:nvSpPr>
              <p:spPr bwMode="auto">
                <a:xfrm flipV="1">
                  <a:off x="1245"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1" name="Line 2132"/>
                <p:cNvSpPr>
                  <a:spLocks noChangeShapeType="1"/>
                </p:cNvSpPr>
                <p:nvPr/>
              </p:nvSpPr>
              <p:spPr bwMode="auto">
                <a:xfrm flipV="1">
                  <a:off x="1245"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Line 2133"/>
                <p:cNvSpPr>
                  <a:spLocks noChangeShapeType="1"/>
                </p:cNvSpPr>
                <p:nvPr/>
              </p:nvSpPr>
              <p:spPr bwMode="auto">
                <a:xfrm flipV="1">
                  <a:off x="1245"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3" name="Line 2134"/>
                <p:cNvSpPr>
                  <a:spLocks noChangeShapeType="1"/>
                </p:cNvSpPr>
                <p:nvPr/>
              </p:nvSpPr>
              <p:spPr bwMode="auto">
                <a:xfrm flipV="1">
                  <a:off x="1245"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4" name="Line 2135"/>
                <p:cNvSpPr>
                  <a:spLocks noChangeShapeType="1"/>
                </p:cNvSpPr>
                <p:nvPr/>
              </p:nvSpPr>
              <p:spPr bwMode="auto">
                <a:xfrm flipV="1">
                  <a:off x="1245"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5" name="Line 2136"/>
                <p:cNvSpPr>
                  <a:spLocks noChangeShapeType="1"/>
                </p:cNvSpPr>
                <p:nvPr/>
              </p:nvSpPr>
              <p:spPr bwMode="auto">
                <a:xfrm flipV="1">
                  <a:off x="1245"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Line 2137"/>
                <p:cNvSpPr>
                  <a:spLocks noChangeShapeType="1"/>
                </p:cNvSpPr>
                <p:nvPr/>
              </p:nvSpPr>
              <p:spPr bwMode="auto">
                <a:xfrm flipV="1">
                  <a:off x="1245"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7" name="Line 2138"/>
                <p:cNvSpPr>
                  <a:spLocks noChangeShapeType="1"/>
                </p:cNvSpPr>
                <p:nvPr/>
              </p:nvSpPr>
              <p:spPr bwMode="auto">
                <a:xfrm flipV="1">
                  <a:off x="1245"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Line 2139"/>
                <p:cNvSpPr>
                  <a:spLocks noChangeShapeType="1"/>
                </p:cNvSpPr>
                <p:nvPr/>
              </p:nvSpPr>
              <p:spPr bwMode="auto">
                <a:xfrm flipV="1">
                  <a:off x="1245"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9" name="Line 2140"/>
                <p:cNvSpPr>
                  <a:spLocks noChangeShapeType="1"/>
                </p:cNvSpPr>
                <p:nvPr/>
              </p:nvSpPr>
              <p:spPr bwMode="auto">
                <a:xfrm flipV="1">
                  <a:off x="1245"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0" name="Line 2141"/>
                <p:cNvSpPr>
                  <a:spLocks noChangeShapeType="1"/>
                </p:cNvSpPr>
                <p:nvPr/>
              </p:nvSpPr>
              <p:spPr bwMode="auto">
                <a:xfrm flipV="1">
                  <a:off x="1245"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1" name="Line 2142"/>
                <p:cNvSpPr>
                  <a:spLocks noChangeShapeType="1"/>
                </p:cNvSpPr>
                <p:nvPr/>
              </p:nvSpPr>
              <p:spPr bwMode="auto">
                <a:xfrm flipV="1">
                  <a:off x="1245"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2" name="Line 2143"/>
                <p:cNvSpPr>
                  <a:spLocks noChangeShapeType="1"/>
                </p:cNvSpPr>
                <p:nvPr/>
              </p:nvSpPr>
              <p:spPr bwMode="auto">
                <a:xfrm flipV="1">
                  <a:off x="1245"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3" name="Line 2144"/>
                <p:cNvSpPr>
                  <a:spLocks noChangeShapeType="1"/>
                </p:cNvSpPr>
                <p:nvPr/>
              </p:nvSpPr>
              <p:spPr bwMode="auto">
                <a:xfrm flipV="1">
                  <a:off x="1245"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4" name="Line 2145"/>
                <p:cNvSpPr>
                  <a:spLocks noChangeShapeType="1"/>
                </p:cNvSpPr>
                <p:nvPr/>
              </p:nvSpPr>
              <p:spPr bwMode="auto">
                <a:xfrm flipV="1">
                  <a:off x="1245"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5" name="Line 2146"/>
                <p:cNvSpPr>
                  <a:spLocks noChangeShapeType="1"/>
                </p:cNvSpPr>
                <p:nvPr/>
              </p:nvSpPr>
              <p:spPr bwMode="auto">
                <a:xfrm flipV="1">
                  <a:off x="1245"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6" name="Line 2147"/>
                <p:cNvSpPr>
                  <a:spLocks noChangeShapeType="1"/>
                </p:cNvSpPr>
                <p:nvPr/>
              </p:nvSpPr>
              <p:spPr bwMode="auto">
                <a:xfrm flipV="1">
                  <a:off x="1245"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7" name="Line 2148"/>
                <p:cNvSpPr>
                  <a:spLocks noChangeShapeType="1"/>
                </p:cNvSpPr>
                <p:nvPr/>
              </p:nvSpPr>
              <p:spPr bwMode="auto">
                <a:xfrm flipV="1">
                  <a:off x="1245"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8" name="Line 2149"/>
                <p:cNvSpPr>
                  <a:spLocks noChangeShapeType="1"/>
                </p:cNvSpPr>
                <p:nvPr/>
              </p:nvSpPr>
              <p:spPr bwMode="auto">
                <a:xfrm flipV="1">
                  <a:off x="1245"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9" name="Line 2150"/>
                <p:cNvSpPr>
                  <a:spLocks noChangeShapeType="1"/>
                </p:cNvSpPr>
                <p:nvPr/>
              </p:nvSpPr>
              <p:spPr bwMode="auto">
                <a:xfrm flipV="1">
                  <a:off x="1245"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0" name="Line 2151"/>
                <p:cNvSpPr>
                  <a:spLocks noChangeShapeType="1"/>
                </p:cNvSpPr>
                <p:nvPr/>
              </p:nvSpPr>
              <p:spPr bwMode="auto">
                <a:xfrm flipV="1">
                  <a:off x="1245"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1" name="Line 2152"/>
                <p:cNvSpPr>
                  <a:spLocks noChangeShapeType="1"/>
                </p:cNvSpPr>
                <p:nvPr/>
              </p:nvSpPr>
              <p:spPr bwMode="auto">
                <a:xfrm flipV="1">
                  <a:off x="1245"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2" name="Line 2153"/>
                <p:cNvSpPr>
                  <a:spLocks noChangeShapeType="1"/>
                </p:cNvSpPr>
                <p:nvPr/>
              </p:nvSpPr>
              <p:spPr bwMode="auto">
                <a:xfrm flipV="1">
                  <a:off x="1245"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3" name="Line 2154"/>
                <p:cNvSpPr>
                  <a:spLocks noChangeShapeType="1"/>
                </p:cNvSpPr>
                <p:nvPr/>
              </p:nvSpPr>
              <p:spPr bwMode="auto">
                <a:xfrm flipV="1">
                  <a:off x="1245"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4" name="Line 2155"/>
                <p:cNvSpPr>
                  <a:spLocks noChangeShapeType="1"/>
                </p:cNvSpPr>
                <p:nvPr/>
              </p:nvSpPr>
              <p:spPr bwMode="auto">
                <a:xfrm flipV="1">
                  <a:off x="1245"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5" name="Line 2156"/>
                <p:cNvSpPr>
                  <a:spLocks noChangeShapeType="1"/>
                </p:cNvSpPr>
                <p:nvPr/>
              </p:nvSpPr>
              <p:spPr bwMode="auto">
                <a:xfrm flipV="1">
                  <a:off x="1245"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6" name="Line 2157"/>
                <p:cNvSpPr>
                  <a:spLocks noChangeShapeType="1"/>
                </p:cNvSpPr>
                <p:nvPr/>
              </p:nvSpPr>
              <p:spPr bwMode="auto">
                <a:xfrm flipV="1">
                  <a:off x="1245"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7" name="Line 2158"/>
                <p:cNvSpPr>
                  <a:spLocks noChangeShapeType="1"/>
                </p:cNvSpPr>
                <p:nvPr/>
              </p:nvSpPr>
              <p:spPr bwMode="auto">
                <a:xfrm flipV="1">
                  <a:off x="1245"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8" name="Line 2159"/>
                <p:cNvSpPr>
                  <a:spLocks noChangeShapeType="1"/>
                </p:cNvSpPr>
                <p:nvPr/>
              </p:nvSpPr>
              <p:spPr bwMode="auto">
                <a:xfrm flipV="1">
                  <a:off x="1245"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9" name="Line 2160"/>
                <p:cNvSpPr>
                  <a:spLocks noChangeShapeType="1"/>
                </p:cNvSpPr>
                <p:nvPr/>
              </p:nvSpPr>
              <p:spPr bwMode="auto">
                <a:xfrm flipV="1">
                  <a:off x="1245"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0" name="Line 2161"/>
                <p:cNvSpPr>
                  <a:spLocks noChangeShapeType="1"/>
                </p:cNvSpPr>
                <p:nvPr/>
              </p:nvSpPr>
              <p:spPr bwMode="auto">
                <a:xfrm flipV="1">
                  <a:off x="1245"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1" name="Line 2162"/>
                <p:cNvSpPr>
                  <a:spLocks noChangeShapeType="1"/>
                </p:cNvSpPr>
                <p:nvPr/>
              </p:nvSpPr>
              <p:spPr bwMode="auto">
                <a:xfrm flipV="1">
                  <a:off x="1245"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2" name="Line 2163"/>
                <p:cNvSpPr>
                  <a:spLocks noChangeShapeType="1"/>
                </p:cNvSpPr>
                <p:nvPr/>
              </p:nvSpPr>
              <p:spPr bwMode="auto">
                <a:xfrm flipV="1">
                  <a:off x="1245"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3" name="Line 2164"/>
                <p:cNvSpPr>
                  <a:spLocks noChangeShapeType="1"/>
                </p:cNvSpPr>
                <p:nvPr/>
              </p:nvSpPr>
              <p:spPr bwMode="auto">
                <a:xfrm flipV="1">
                  <a:off x="1245"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4" name="Line 2165"/>
                <p:cNvSpPr>
                  <a:spLocks noChangeShapeType="1"/>
                </p:cNvSpPr>
                <p:nvPr/>
              </p:nvSpPr>
              <p:spPr bwMode="auto">
                <a:xfrm flipV="1">
                  <a:off x="1245"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5" name="Line 2166"/>
                <p:cNvSpPr>
                  <a:spLocks noChangeShapeType="1"/>
                </p:cNvSpPr>
                <p:nvPr/>
              </p:nvSpPr>
              <p:spPr bwMode="auto">
                <a:xfrm flipV="1">
                  <a:off x="1245"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6" name="Line 2167"/>
                <p:cNvSpPr>
                  <a:spLocks noChangeShapeType="1"/>
                </p:cNvSpPr>
                <p:nvPr/>
              </p:nvSpPr>
              <p:spPr bwMode="auto">
                <a:xfrm flipV="1">
                  <a:off x="1624"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7" name="Line 2168"/>
                <p:cNvSpPr>
                  <a:spLocks noChangeShapeType="1"/>
                </p:cNvSpPr>
                <p:nvPr/>
              </p:nvSpPr>
              <p:spPr bwMode="auto">
                <a:xfrm flipV="1">
                  <a:off x="1624"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8" name="Line 2169"/>
                <p:cNvSpPr>
                  <a:spLocks noChangeShapeType="1"/>
                </p:cNvSpPr>
                <p:nvPr/>
              </p:nvSpPr>
              <p:spPr bwMode="auto">
                <a:xfrm flipV="1">
                  <a:off x="1624"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9" name="Line 2170"/>
                <p:cNvSpPr>
                  <a:spLocks noChangeShapeType="1"/>
                </p:cNvSpPr>
                <p:nvPr/>
              </p:nvSpPr>
              <p:spPr bwMode="auto">
                <a:xfrm flipV="1">
                  <a:off x="1624"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0" name="Line 2171"/>
                <p:cNvSpPr>
                  <a:spLocks noChangeShapeType="1"/>
                </p:cNvSpPr>
                <p:nvPr/>
              </p:nvSpPr>
              <p:spPr bwMode="auto">
                <a:xfrm flipV="1">
                  <a:off x="1624"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1" name="Line 2172"/>
                <p:cNvSpPr>
                  <a:spLocks noChangeShapeType="1"/>
                </p:cNvSpPr>
                <p:nvPr/>
              </p:nvSpPr>
              <p:spPr bwMode="auto">
                <a:xfrm flipV="1">
                  <a:off x="1624"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2" name="Line 2173"/>
                <p:cNvSpPr>
                  <a:spLocks noChangeShapeType="1"/>
                </p:cNvSpPr>
                <p:nvPr/>
              </p:nvSpPr>
              <p:spPr bwMode="auto">
                <a:xfrm flipV="1">
                  <a:off x="1624"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3" name="Line 2174"/>
                <p:cNvSpPr>
                  <a:spLocks noChangeShapeType="1"/>
                </p:cNvSpPr>
                <p:nvPr/>
              </p:nvSpPr>
              <p:spPr bwMode="auto">
                <a:xfrm flipV="1">
                  <a:off x="1624"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4" name="Line 2175"/>
                <p:cNvSpPr>
                  <a:spLocks noChangeShapeType="1"/>
                </p:cNvSpPr>
                <p:nvPr/>
              </p:nvSpPr>
              <p:spPr bwMode="auto">
                <a:xfrm flipV="1">
                  <a:off x="1624"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5" name="Line 2176"/>
                <p:cNvSpPr>
                  <a:spLocks noChangeShapeType="1"/>
                </p:cNvSpPr>
                <p:nvPr/>
              </p:nvSpPr>
              <p:spPr bwMode="auto">
                <a:xfrm flipV="1">
                  <a:off x="1624"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6" name="Line 2177"/>
                <p:cNvSpPr>
                  <a:spLocks noChangeShapeType="1"/>
                </p:cNvSpPr>
                <p:nvPr/>
              </p:nvSpPr>
              <p:spPr bwMode="auto">
                <a:xfrm flipV="1">
                  <a:off x="1624"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7" name="Line 2178"/>
                <p:cNvSpPr>
                  <a:spLocks noChangeShapeType="1"/>
                </p:cNvSpPr>
                <p:nvPr/>
              </p:nvSpPr>
              <p:spPr bwMode="auto">
                <a:xfrm flipV="1">
                  <a:off x="1624"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8" name="Line 2179"/>
                <p:cNvSpPr>
                  <a:spLocks noChangeShapeType="1"/>
                </p:cNvSpPr>
                <p:nvPr/>
              </p:nvSpPr>
              <p:spPr bwMode="auto">
                <a:xfrm flipV="1">
                  <a:off x="1624"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9" name="Line 2180"/>
                <p:cNvSpPr>
                  <a:spLocks noChangeShapeType="1"/>
                </p:cNvSpPr>
                <p:nvPr/>
              </p:nvSpPr>
              <p:spPr bwMode="auto">
                <a:xfrm flipV="1">
                  <a:off x="1624"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0" name="Line 2181"/>
                <p:cNvSpPr>
                  <a:spLocks noChangeShapeType="1"/>
                </p:cNvSpPr>
                <p:nvPr/>
              </p:nvSpPr>
              <p:spPr bwMode="auto">
                <a:xfrm flipV="1">
                  <a:off x="1624"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1" name="Line 2182"/>
                <p:cNvSpPr>
                  <a:spLocks noChangeShapeType="1"/>
                </p:cNvSpPr>
                <p:nvPr/>
              </p:nvSpPr>
              <p:spPr bwMode="auto">
                <a:xfrm flipV="1">
                  <a:off x="1624"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2" name="Line 2183"/>
                <p:cNvSpPr>
                  <a:spLocks noChangeShapeType="1"/>
                </p:cNvSpPr>
                <p:nvPr/>
              </p:nvSpPr>
              <p:spPr bwMode="auto">
                <a:xfrm flipV="1">
                  <a:off x="1624"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3" name="Line 2184"/>
                <p:cNvSpPr>
                  <a:spLocks noChangeShapeType="1"/>
                </p:cNvSpPr>
                <p:nvPr/>
              </p:nvSpPr>
              <p:spPr bwMode="auto">
                <a:xfrm flipV="1">
                  <a:off x="1624"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4" name="Line 2185"/>
                <p:cNvSpPr>
                  <a:spLocks noChangeShapeType="1"/>
                </p:cNvSpPr>
                <p:nvPr/>
              </p:nvSpPr>
              <p:spPr bwMode="auto">
                <a:xfrm flipV="1">
                  <a:off x="1624"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5" name="Line 2186"/>
                <p:cNvSpPr>
                  <a:spLocks noChangeShapeType="1"/>
                </p:cNvSpPr>
                <p:nvPr/>
              </p:nvSpPr>
              <p:spPr bwMode="auto">
                <a:xfrm flipV="1">
                  <a:off x="1624"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6" name="Line 2187"/>
                <p:cNvSpPr>
                  <a:spLocks noChangeShapeType="1"/>
                </p:cNvSpPr>
                <p:nvPr/>
              </p:nvSpPr>
              <p:spPr bwMode="auto">
                <a:xfrm flipV="1">
                  <a:off x="1624"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7" name="Line 2188"/>
                <p:cNvSpPr>
                  <a:spLocks noChangeShapeType="1"/>
                </p:cNvSpPr>
                <p:nvPr/>
              </p:nvSpPr>
              <p:spPr bwMode="auto">
                <a:xfrm flipV="1">
                  <a:off x="1624"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8" name="Line 2189"/>
                <p:cNvSpPr>
                  <a:spLocks noChangeShapeType="1"/>
                </p:cNvSpPr>
                <p:nvPr/>
              </p:nvSpPr>
              <p:spPr bwMode="auto">
                <a:xfrm flipV="1">
                  <a:off x="1624"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9" name="Line 2190"/>
                <p:cNvSpPr>
                  <a:spLocks noChangeShapeType="1"/>
                </p:cNvSpPr>
                <p:nvPr/>
              </p:nvSpPr>
              <p:spPr bwMode="auto">
                <a:xfrm flipV="1">
                  <a:off x="1624"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0" name="Line 2191"/>
                <p:cNvSpPr>
                  <a:spLocks noChangeShapeType="1"/>
                </p:cNvSpPr>
                <p:nvPr/>
              </p:nvSpPr>
              <p:spPr bwMode="auto">
                <a:xfrm flipV="1">
                  <a:off x="1624"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1" name="Line 2192"/>
                <p:cNvSpPr>
                  <a:spLocks noChangeShapeType="1"/>
                </p:cNvSpPr>
                <p:nvPr/>
              </p:nvSpPr>
              <p:spPr bwMode="auto">
                <a:xfrm flipV="1">
                  <a:off x="1624"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2" name="Line 2193"/>
                <p:cNvSpPr>
                  <a:spLocks noChangeShapeType="1"/>
                </p:cNvSpPr>
                <p:nvPr/>
              </p:nvSpPr>
              <p:spPr bwMode="auto">
                <a:xfrm flipV="1">
                  <a:off x="1624"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3" name="Line 2194"/>
                <p:cNvSpPr>
                  <a:spLocks noChangeShapeType="1"/>
                </p:cNvSpPr>
                <p:nvPr/>
              </p:nvSpPr>
              <p:spPr bwMode="auto">
                <a:xfrm flipV="1">
                  <a:off x="1624"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4" name="Line 2195"/>
                <p:cNvSpPr>
                  <a:spLocks noChangeShapeType="1"/>
                </p:cNvSpPr>
                <p:nvPr/>
              </p:nvSpPr>
              <p:spPr bwMode="auto">
                <a:xfrm flipV="1">
                  <a:off x="1624"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5" name="Line 2196"/>
                <p:cNvSpPr>
                  <a:spLocks noChangeShapeType="1"/>
                </p:cNvSpPr>
                <p:nvPr/>
              </p:nvSpPr>
              <p:spPr bwMode="auto">
                <a:xfrm flipV="1">
                  <a:off x="1624"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6" name="Line 2197"/>
                <p:cNvSpPr>
                  <a:spLocks noChangeShapeType="1"/>
                </p:cNvSpPr>
                <p:nvPr/>
              </p:nvSpPr>
              <p:spPr bwMode="auto">
                <a:xfrm flipV="1">
                  <a:off x="1624"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7" name="Line 2198"/>
                <p:cNvSpPr>
                  <a:spLocks noChangeShapeType="1"/>
                </p:cNvSpPr>
                <p:nvPr/>
              </p:nvSpPr>
              <p:spPr bwMode="auto">
                <a:xfrm flipV="1">
                  <a:off x="1624"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8" name="Line 2199"/>
                <p:cNvSpPr>
                  <a:spLocks noChangeShapeType="1"/>
                </p:cNvSpPr>
                <p:nvPr/>
              </p:nvSpPr>
              <p:spPr bwMode="auto">
                <a:xfrm flipV="1">
                  <a:off x="1624"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9" name="Line 2200"/>
                <p:cNvSpPr>
                  <a:spLocks noChangeShapeType="1"/>
                </p:cNvSpPr>
                <p:nvPr/>
              </p:nvSpPr>
              <p:spPr bwMode="auto">
                <a:xfrm flipV="1">
                  <a:off x="1624"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0" name="Line 2201"/>
                <p:cNvSpPr>
                  <a:spLocks noChangeShapeType="1"/>
                </p:cNvSpPr>
                <p:nvPr/>
              </p:nvSpPr>
              <p:spPr bwMode="auto">
                <a:xfrm flipV="1">
                  <a:off x="1624"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1" name="Line 2202"/>
                <p:cNvSpPr>
                  <a:spLocks noChangeShapeType="1"/>
                </p:cNvSpPr>
                <p:nvPr/>
              </p:nvSpPr>
              <p:spPr bwMode="auto">
                <a:xfrm flipV="1">
                  <a:off x="1624"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2" name="Line 2203"/>
                <p:cNvSpPr>
                  <a:spLocks noChangeShapeType="1"/>
                </p:cNvSpPr>
                <p:nvPr/>
              </p:nvSpPr>
              <p:spPr bwMode="auto">
                <a:xfrm flipV="1">
                  <a:off x="1624"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44" name="Group 2405"/>
              <p:cNvGrpSpPr>
                <a:grpSpLocks/>
              </p:cNvGrpSpPr>
              <p:nvPr/>
            </p:nvGrpSpPr>
            <p:grpSpPr bwMode="auto">
              <a:xfrm>
                <a:off x="496" y="2363"/>
                <a:ext cx="1506" cy="1176"/>
                <a:chOff x="496" y="2363"/>
                <a:chExt cx="1506" cy="1176"/>
              </a:xfrm>
            </p:grpSpPr>
            <p:sp>
              <p:nvSpPr>
                <p:cNvPr id="2763" name="Line 2205"/>
                <p:cNvSpPr>
                  <a:spLocks noChangeShapeType="1"/>
                </p:cNvSpPr>
                <p:nvPr/>
              </p:nvSpPr>
              <p:spPr bwMode="auto">
                <a:xfrm flipV="1">
                  <a:off x="1624"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4" name="Line 2206"/>
                <p:cNvSpPr>
                  <a:spLocks noChangeShapeType="1"/>
                </p:cNvSpPr>
                <p:nvPr/>
              </p:nvSpPr>
              <p:spPr bwMode="auto">
                <a:xfrm flipV="1">
                  <a:off x="1624"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 name="Line 2207"/>
                <p:cNvSpPr>
                  <a:spLocks noChangeShapeType="1"/>
                </p:cNvSpPr>
                <p:nvPr/>
              </p:nvSpPr>
              <p:spPr bwMode="auto">
                <a:xfrm flipV="1">
                  <a:off x="1624"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 name="Line 2208"/>
                <p:cNvSpPr>
                  <a:spLocks noChangeShapeType="1"/>
                </p:cNvSpPr>
                <p:nvPr/>
              </p:nvSpPr>
              <p:spPr bwMode="auto">
                <a:xfrm flipV="1">
                  <a:off x="1624"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 name="Line 2209"/>
                <p:cNvSpPr>
                  <a:spLocks noChangeShapeType="1"/>
                </p:cNvSpPr>
                <p:nvPr/>
              </p:nvSpPr>
              <p:spPr bwMode="auto">
                <a:xfrm flipV="1">
                  <a:off x="1624"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 name="Line 2210"/>
                <p:cNvSpPr>
                  <a:spLocks noChangeShapeType="1"/>
                </p:cNvSpPr>
                <p:nvPr/>
              </p:nvSpPr>
              <p:spPr bwMode="auto">
                <a:xfrm flipV="1">
                  <a:off x="1624"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 name="Line 2211"/>
                <p:cNvSpPr>
                  <a:spLocks noChangeShapeType="1"/>
                </p:cNvSpPr>
                <p:nvPr/>
              </p:nvSpPr>
              <p:spPr bwMode="auto">
                <a:xfrm flipV="1">
                  <a:off x="1624"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 name="Line 2212"/>
                <p:cNvSpPr>
                  <a:spLocks noChangeShapeType="1"/>
                </p:cNvSpPr>
                <p:nvPr/>
              </p:nvSpPr>
              <p:spPr bwMode="auto">
                <a:xfrm flipV="1">
                  <a:off x="1624"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 name="Line 2213"/>
                <p:cNvSpPr>
                  <a:spLocks noChangeShapeType="1"/>
                </p:cNvSpPr>
                <p:nvPr/>
              </p:nvSpPr>
              <p:spPr bwMode="auto">
                <a:xfrm flipV="1">
                  <a:off x="1624"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 name="Line 2214"/>
                <p:cNvSpPr>
                  <a:spLocks noChangeShapeType="1"/>
                </p:cNvSpPr>
                <p:nvPr/>
              </p:nvSpPr>
              <p:spPr bwMode="auto">
                <a:xfrm flipV="1">
                  <a:off x="1624"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 name="Line 2215"/>
                <p:cNvSpPr>
                  <a:spLocks noChangeShapeType="1"/>
                </p:cNvSpPr>
                <p:nvPr/>
              </p:nvSpPr>
              <p:spPr bwMode="auto">
                <a:xfrm flipV="1">
                  <a:off x="1624"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 name="Line 2216"/>
                <p:cNvSpPr>
                  <a:spLocks noChangeShapeType="1"/>
                </p:cNvSpPr>
                <p:nvPr/>
              </p:nvSpPr>
              <p:spPr bwMode="auto">
                <a:xfrm flipV="1">
                  <a:off x="1624"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 name="Line 2217"/>
                <p:cNvSpPr>
                  <a:spLocks noChangeShapeType="1"/>
                </p:cNvSpPr>
                <p:nvPr/>
              </p:nvSpPr>
              <p:spPr bwMode="auto">
                <a:xfrm flipV="1">
                  <a:off x="1624"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 name="Line 2218"/>
                <p:cNvSpPr>
                  <a:spLocks noChangeShapeType="1"/>
                </p:cNvSpPr>
                <p:nvPr/>
              </p:nvSpPr>
              <p:spPr bwMode="auto">
                <a:xfrm flipV="1">
                  <a:off x="1624"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 name="Line 2219"/>
                <p:cNvSpPr>
                  <a:spLocks noChangeShapeType="1"/>
                </p:cNvSpPr>
                <p:nvPr/>
              </p:nvSpPr>
              <p:spPr bwMode="auto">
                <a:xfrm flipV="1">
                  <a:off x="1624"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 name="Line 2220"/>
                <p:cNvSpPr>
                  <a:spLocks noChangeShapeType="1"/>
                </p:cNvSpPr>
                <p:nvPr/>
              </p:nvSpPr>
              <p:spPr bwMode="auto">
                <a:xfrm flipV="1">
                  <a:off x="1624"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 name="Line 2221"/>
                <p:cNvSpPr>
                  <a:spLocks noChangeShapeType="1"/>
                </p:cNvSpPr>
                <p:nvPr/>
              </p:nvSpPr>
              <p:spPr bwMode="auto">
                <a:xfrm flipV="1">
                  <a:off x="1624"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 name="Line 2222"/>
                <p:cNvSpPr>
                  <a:spLocks noChangeShapeType="1"/>
                </p:cNvSpPr>
                <p:nvPr/>
              </p:nvSpPr>
              <p:spPr bwMode="auto">
                <a:xfrm flipV="1">
                  <a:off x="1624"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 name="Line 2223"/>
                <p:cNvSpPr>
                  <a:spLocks noChangeShapeType="1"/>
                </p:cNvSpPr>
                <p:nvPr/>
              </p:nvSpPr>
              <p:spPr bwMode="auto">
                <a:xfrm flipV="1">
                  <a:off x="1624"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2" name="Line 2224"/>
                <p:cNvSpPr>
                  <a:spLocks noChangeShapeType="1"/>
                </p:cNvSpPr>
                <p:nvPr/>
              </p:nvSpPr>
              <p:spPr bwMode="auto">
                <a:xfrm flipV="1">
                  <a:off x="1624"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3" name="Line 2225"/>
                <p:cNvSpPr>
                  <a:spLocks noChangeShapeType="1"/>
                </p:cNvSpPr>
                <p:nvPr/>
              </p:nvSpPr>
              <p:spPr bwMode="auto">
                <a:xfrm flipV="1">
                  <a:off x="1624"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4" name="Line 2226"/>
                <p:cNvSpPr>
                  <a:spLocks noChangeShapeType="1"/>
                </p:cNvSpPr>
                <p:nvPr/>
              </p:nvSpPr>
              <p:spPr bwMode="auto">
                <a:xfrm flipV="1">
                  <a:off x="1624"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5" name="Line 2227"/>
                <p:cNvSpPr>
                  <a:spLocks noChangeShapeType="1"/>
                </p:cNvSpPr>
                <p:nvPr/>
              </p:nvSpPr>
              <p:spPr bwMode="auto">
                <a:xfrm flipV="1">
                  <a:off x="1624"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6" name="Line 2228"/>
                <p:cNvSpPr>
                  <a:spLocks noChangeShapeType="1"/>
                </p:cNvSpPr>
                <p:nvPr/>
              </p:nvSpPr>
              <p:spPr bwMode="auto">
                <a:xfrm flipV="1">
                  <a:off x="1624"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7" name="Line 2229"/>
                <p:cNvSpPr>
                  <a:spLocks noChangeShapeType="1"/>
                </p:cNvSpPr>
                <p:nvPr/>
              </p:nvSpPr>
              <p:spPr bwMode="auto">
                <a:xfrm flipV="1">
                  <a:off x="1624"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8" name="Line 2230"/>
                <p:cNvSpPr>
                  <a:spLocks noChangeShapeType="1"/>
                </p:cNvSpPr>
                <p:nvPr/>
              </p:nvSpPr>
              <p:spPr bwMode="auto">
                <a:xfrm flipV="1">
                  <a:off x="1624"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9" name="Line 2231"/>
                <p:cNvSpPr>
                  <a:spLocks noChangeShapeType="1"/>
                </p:cNvSpPr>
                <p:nvPr/>
              </p:nvSpPr>
              <p:spPr bwMode="auto">
                <a:xfrm flipV="1">
                  <a:off x="1624"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0" name="Line 2232"/>
                <p:cNvSpPr>
                  <a:spLocks noChangeShapeType="1"/>
                </p:cNvSpPr>
                <p:nvPr/>
              </p:nvSpPr>
              <p:spPr bwMode="auto">
                <a:xfrm flipV="1">
                  <a:off x="1624"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1" name="Line 2233"/>
                <p:cNvSpPr>
                  <a:spLocks noChangeShapeType="1"/>
                </p:cNvSpPr>
                <p:nvPr/>
              </p:nvSpPr>
              <p:spPr bwMode="auto">
                <a:xfrm flipV="1">
                  <a:off x="1624"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2" name="Line 2234"/>
                <p:cNvSpPr>
                  <a:spLocks noChangeShapeType="1"/>
                </p:cNvSpPr>
                <p:nvPr/>
              </p:nvSpPr>
              <p:spPr bwMode="auto">
                <a:xfrm flipV="1">
                  <a:off x="1624"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3" name="Line 2235"/>
                <p:cNvSpPr>
                  <a:spLocks noChangeShapeType="1"/>
                </p:cNvSpPr>
                <p:nvPr/>
              </p:nvSpPr>
              <p:spPr bwMode="auto">
                <a:xfrm flipV="1">
                  <a:off x="1624"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4" name="Line 2236"/>
                <p:cNvSpPr>
                  <a:spLocks noChangeShapeType="1"/>
                </p:cNvSpPr>
                <p:nvPr/>
              </p:nvSpPr>
              <p:spPr bwMode="auto">
                <a:xfrm flipV="1">
                  <a:off x="1624"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5" name="Line 2237"/>
                <p:cNvSpPr>
                  <a:spLocks noChangeShapeType="1"/>
                </p:cNvSpPr>
                <p:nvPr/>
              </p:nvSpPr>
              <p:spPr bwMode="auto">
                <a:xfrm flipV="1">
                  <a:off x="1624"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6" name="Line 2238"/>
                <p:cNvSpPr>
                  <a:spLocks noChangeShapeType="1"/>
                </p:cNvSpPr>
                <p:nvPr/>
              </p:nvSpPr>
              <p:spPr bwMode="auto">
                <a:xfrm flipV="1">
                  <a:off x="1624"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7" name="Line 2239"/>
                <p:cNvSpPr>
                  <a:spLocks noChangeShapeType="1"/>
                </p:cNvSpPr>
                <p:nvPr/>
              </p:nvSpPr>
              <p:spPr bwMode="auto">
                <a:xfrm flipV="1">
                  <a:off x="1624"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8" name="Line 2240"/>
                <p:cNvSpPr>
                  <a:spLocks noChangeShapeType="1"/>
                </p:cNvSpPr>
                <p:nvPr/>
              </p:nvSpPr>
              <p:spPr bwMode="auto">
                <a:xfrm flipV="1">
                  <a:off x="1624"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9" name="Line 2241"/>
                <p:cNvSpPr>
                  <a:spLocks noChangeShapeType="1"/>
                </p:cNvSpPr>
                <p:nvPr/>
              </p:nvSpPr>
              <p:spPr bwMode="auto">
                <a:xfrm flipV="1">
                  <a:off x="1624"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0" name="Line 2242"/>
                <p:cNvSpPr>
                  <a:spLocks noChangeShapeType="1"/>
                </p:cNvSpPr>
                <p:nvPr/>
              </p:nvSpPr>
              <p:spPr bwMode="auto">
                <a:xfrm flipV="1">
                  <a:off x="1624"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1" name="Line 2243"/>
                <p:cNvSpPr>
                  <a:spLocks noChangeShapeType="1"/>
                </p:cNvSpPr>
                <p:nvPr/>
              </p:nvSpPr>
              <p:spPr bwMode="auto">
                <a:xfrm flipV="1">
                  <a:off x="1624"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2" name="Line 2244"/>
                <p:cNvSpPr>
                  <a:spLocks noChangeShapeType="1"/>
                </p:cNvSpPr>
                <p:nvPr/>
              </p:nvSpPr>
              <p:spPr bwMode="auto">
                <a:xfrm flipV="1">
                  <a:off x="1624"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3" name="Line 2245"/>
                <p:cNvSpPr>
                  <a:spLocks noChangeShapeType="1"/>
                </p:cNvSpPr>
                <p:nvPr/>
              </p:nvSpPr>
              <p:spPr bwMode="auto">
                <a:xfrm flipV="1">
                  <a:off x="1624"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4" name="Line 2246"/>
                <p:cNvSpPr>
                  <a:spLocks noChangeShapeType="1"/>
                </p:cNvSpPr>
                <p:nvPr/>
              </p:nvSpPr>
              <p:spPr bwMode="auto">
                <a:xfrm flipV="1">
                  <a:off x="2002" y="35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5" name="Line 2247"/>
                <p:cNvSpPr>
                  <a:spLocks noChangeShapeType="1"/>
                </p:cNvSpPr>
                <p:nvPr/>
              </p:nvSpPr>
              <p:spPr bwMode="auto">
                <a:xfrm flipV="1">
                  <a:off x="2002" y="35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6" name="Line 2248"/>
                <p:cNvSpPr>
                  <a:spLocks noChangeShapeType="1"/>
                </p:cNvSpPr>
                <p:nvPr/>
              </p:nvSpPr>
              <p:spPr bwMode="auto">
                <a:xfrm flipV="1">
                  <a:off x="2002" y="350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7" name="Line 2249"/>
                <p:cNvSpPr>
                  <a:spLocks noChangeShapeType="1"/>
                </p:cNvSpPr>
                <p:nvPr/>
              </p:nvSpPr>
              <p:spPr bwMode="auto">
                <a:xfrm flipV="1">
                  <a:off x="2002" y="349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8" name="Line 2250"/>
                <p:cNvSpPr>
                  <a:spLocks noChangeShapeType="1"/>
                </p:cNvSpPr>
                <p:nvPr/>
              </p:nvSpPr>
              <p:spPr bwMode="auto">
                <a:xfrm flipV="1">
                  <a:off x="2002" y="347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9" name="Line 2251"/>
                <p:cNvSpPr>
                  <a:spLocks noChangeShapeType="1"/>
                </p:cNvSpPr>
                <p:nvPr/>
              </p:nvSpPr>
              <p:spPr bwMode="auto">
                <a:xfrm flipV="1">
                  <a:off x="2002" y="34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0" name="Line 2252"/>
                <p:cNvSpPr>
                  <a:spLocks noChangeShapeType="1"/>
                </p:cNvSpPr>
                <p:nvPr/>
              </p:nvSpPr>
              <p:spPr bwMode="auto">
                <a:xfrm flipV="1">
                  <a:off x="2002" y="344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1" name="Line 2253"/>
                <p:cNvSpPr>
                  <a:spLocks noChangeShapeType="1"/>
                </p:cNvSpPr>
                <p:nvPr/>
              </p:nvSpPr>
              <p:spPr bwMode="auto">
                <a:xfrm flipV="1">
                  <a:off x="2002" y="343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2" name="Line 2254"/>
                <p:cNvSpPr>
                  <a:spLocks noChangeShapeType="1"/>
                </p:cNvSpPr>
                <p:nvPr/>
              </p:nvSpPr>
              <p:spPr bwMode="auto">
                <a:xfrm flipV="1">
                  <a:off x="2002" y="34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3" name="Line 2255"/>
                <p:cNvSpPr>
                  <a:spLocks noChangeShapeType="1"/>
                </p:cNvSpPr>
                <p:nvPr/>
              </p:nvSpPr>
              <p:spPr bwMode="auto">
                <a:xfrm flipV="1">
                  <a:off x="2002" y="340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4" name="Line 2256"/>
                <p:cNvSpPr>
                  <a:spLocks noChangeShapeType="1"/>
                </p:cNvSpPr>
                <p:nvPr/>
              </p:nvSpPr>
              <p:spPr bwMode="auto">
                <a:xfrm flipV="1">
                  <a:off x="2002" y="338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5" name="Line 2257"/>
                <p:cNvSpPr>
                  <a:spLocks noChangeShapeType="1"/>
                </p:cNvSpPr>
                <p:nvPr/>
              </p:nvSpPr>
              <p:spPr bwMode="auto">
                <a:xfrm flipV="1">
                  <a:off x="2002" y="33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6" name="Line 2258"/>
                <p:cNvSpPr>
                  <a:spLocks noChangeShapeType="1"/>
                </p:cNvSpPr>
                <p:nvPr/>
              </p:nvSpPr>
              <p:spPr bwMode="auto">
                <a:xfrm flipV="1">
                  <a:off x="2002" y="33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7" name="Line 2259"/>
                <p:cNvSpPr>
                  <a:spLocks noChangeShapeType="1"/>
                </p:cNvSpPr>
                <p:nvPr/>
              </p:nvSpPr>
              <p:spPr bwMode="auto">
                <a:xfrm flipV="1">
                  <a:off x="2002" y="33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8" name="Line 2260"/>
                <p:cNvSpPr>
                  <a:spLocks noChangeShapeType="1"/>
                </p:cNvSpPr>
                <p:nvPr/>
              </p:nvSpPr>
              <p:spPr bwMode="auto">
                <a:xfrm flipV="1">
                  <a:off x="2002" y="332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9" name="Line 2261"/>
                <p:cNvSpPr>
                  <a:spLocks noChangeShapeType="1"/>
                </p:cNvSpPr>
                <p:nvPr/>
              </p:nvSpPr>
              <p:spPr bwMode="auto">
                <a:xfrm flipV="1">
                  <a:off x="2002" y="330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0" name="Line 2262"/>
                <p:cNvSpPr>
                  <a:spLocks noChangeShapeType="1"/>
                </p:cNvSpPr>
                <p:nvPr/>
              </p:nvSpPr>
              <p:spPr bwMode="auto">
                <a:xfrm flipV="1">
                  <a:off x="2002" y="32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1" name="Line 2263"/>
                <p:cNvSpPr>
                  <a:spLocks noChangeShapeType="1"/>
                </p:cNvSpPr>
                <p:nvPr/>
              </p:nvSpPr>
              <p:spPr bwMode="auto">
                <a:xfrm flipV="1">
                  <a:off x="2002" y="32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2" name="Line 2264"/>
                <p:cNvSpPr>
                  <a:spLocks noChangeShapeType="1"/>
                </p:cNvSpPr>
                <p:nvPr/>
              </p:nvSpPr>
              <p:spPr bwMode="auto">
                <a:xfrm flipV="1">
                  <a:off x="2002" y="326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3" name="Line 2265"/>
                <p:cNvSpPr>
                  <a:spLocks noChangeShapeType="1"/>
                </p:cNvSpPr>
                <p:nvPr/>
              </p:nvSpPr>
              <p:spPr bwMode="auto">
                <a:xfrm flipV="1">
                  <a:off x="2002" y="324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4" name="Line 2266"/>
                <p:cNvSpPr>
                  <a:spLocks noChangeShapeType="1"/>
                </p:cNvSpPr>
                <p:nvPr/>
              </p:nvSpPr>
              <p:spPr bwMode="auto">
                <a:xfrm flipV="1">
                  <a:off x="2002" y="323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5" name="Line 2267"/>
                <p:cNvSpPr>
                  <a:spLocks noChangeShapeType="1"/>
                </p:cNvSpPr>
                <p:nvPr/>
              </p:nvSpPr>
              <p:spPr bwMode="auto">
                <a:xfrm flipV="1">
                  <a:off x="2002" y="321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6" name="Line 2268"/>
                <p:cNvSpPr>
                  <a:spLocks noChangeShapeType="1"/>
                </p:cNvSpPr>
                <p:nvPr/>
              </p:nvSpPr>
              <p:spPr bwMode="auto">
                <a:xfrm flipV="1">
                  <a:off x="2002" y="3202"/>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7" name="Line 2269"/>
                <p:cNvSpPr>
                  <a:spLocks noChangeShapeType="1"/>
                </p:cNvSpPr>
                <p:nvPr/>
              </p:nvSpPr>
              <p:spPr bwMode="auto">
                <a:xfrm flipV="1">
                  <a:off x="2002" y="3187"/>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8" name="Line 2270"/>
                <p:cNvSpPr>
                  <a:spLocks noChangeShapeType="1"/>
                </p:cNvSpPr>
                <p:nvPr/>
              </p:nvSpPr>
              <p:spPr bwMode="auto">
                <a:xfrm flipV="1">
                  <a:off x="2002" y="317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9" name="Line 2271"/>
                <p:cNvSpPr>
                  <a:spLocks noChangeShapeType="1"/>
                </p:cNvSpPr>
                <p:nvPr/>
              </p:nvSpPr>
              <p:spPr bwMode="auto">
                <a:xfrm flipV="1">
                  <a:off x="2002" y="315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0" name="Line 2272"/>
                <p:cNvSpPr>
                  <a:spLocks noChangeShapeType="1"/>
                </p:cNvSpPr>
                <p:nvPr/>
              </p:nvSpPr>
              <p:spPr bwMode="auto">
                <a:xfrm flipV="1">
                  <a:off x="2002" y="314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1" name="Line 2273"/>
                <p:cNvSpPr>
                  <a:spLocks noChangeShapeType="1"/>
                </p:cNvSpPr>
                <p:nvPr/>
              </p:nvSpPr>
              <p:spPr bwMode="auto">
                <a:xfrm flipV="1">
                  <a:off x="2002" y="312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2" name="Line 2274"/>
                <p:cNvSpPr>
                  <a:spLocks noChangeShapeType="1"/>
                </p:cNvSpPr>
                <p:nvPr/>
              </p:nvSpPr>
              <p:spPr bwMode="auto">
                <a:xfrm flipV="1">
                  <a:off x="2002" y="311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3" name="Line 2275"/>
                <p:cNvSpPr>
                  <a:spLocks noChangeShapeType="1"/>
                </p:cNvSpPr>
                <p:nvPr/>
              </p:nvSpPr>
              <p:spPr bwMode="auto">
                <a:xfrm flipV="1">
                  <a:off x="2002" y="309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4" name="Line 2276"/>
                <p:cNvSpPr>
                  <a:spLocks noChangeShapeType="1"/>
                </p:cNvSpPr>
                <p:nvPr/>
              </p:nvSpPr>
              <p:spPr bwMode="auto">
                <a:xfrm flipV="1">
                  <a:off x="2002" y="308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5" name="Line 2277"/>
                <p:cNvSpPr>
                  <a:spLocks noChangeShapeType="1"/>
                </p:cNvSpPr>
                <p:nvPr/>
              </p:nvSpPr>
              <p:spPr bwMode="auto">
                <a:xfrm flipV="1">
                  <a:off x="2002" y="306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6" name="Line 2278"/>
                <p:cNvSpPr>
                  <a:spLocks noChangeShapeType="1"/>
                </p:cNvSpPr>
                <p:nvPr/>
              </p:nvSpPr>
              <p:spPr bwMode="auto">
                <a:xfrm flipV="1">
                  <a:off x="2002" y="304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7" name="Line 2279"/>
                <p:cNvSpPr>
                  <a:spLocks noChangeShapeType="1"/>
                </p:cNvSpPr>
                <p:nvPr/>
              </p:nvSpPr>
              <p:spPr bwMode="auto">
                <a:xfrm flipV="1">
                  <a:off x="2002" y="303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8" name="Line 2280"/>
                <p:cNvSpPr>
                  <a:spLocks noChangeShapeType="1"/>
                </p:cNvSpPr>
                <p:nvPr/>
              </p:nvSpPr>
              <p:spPr bwMode="auto">
                <a:xfrm flipV="1">
                  <a:off x="2002" y="3019"/>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9" name="Line 2281"/>
                <p:cNvSpPr>
                  <a:spLocks noChangeShapeType="1"/>
                </p:cNvSpPr>
                <p:nvPr/>
              </p:nvSpPr>
              <p:spPr bwMode="auto">
                <a:xfrm flipV="1">
                  <a:off x="2002" y="3004"/>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0" name="Line 2282"/>
                <p:cNvSpPr>
                  <a:spLocks noChangeShapeType="1"/>
                </p:cNvSpPr>
                <p:nvPr/>
              </p:nvSpPr>
              <p:spPr bwMode="auto">
                <a:xfrm flipV="1">
                  <a:off x="2002" y="298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1" name="Line 2283"/>
                <p:cNvSpPr>
                  <a:spLocks noChangeShapeType="1"/>
                </p:cNvSpPr>
                <p:nvPr/>
              </p:nvSpPr>
              <p:spPr bwMode="auto">
                <a:xfrm flipV="1">
                  <a:off x="2002" y="297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2" name="Line 2284"/>
                <p:cNvSpPr>
                  <a:spLocks noChangeShapeType="1"/>
                </p:cNvSpPr>
                <p:nvPr/>
              </p:nvSpPr>
              <p:spPr bwMode="auto">
                <a:xfrm flipV="1">
                  <a:off x="2002" y="295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3" name="Line 2285"/>
                <p:cNvSpPr>
                  <a:spLocks noChangeShapeType="1"/>
                </p:cNvSpPr>
                <p:nvPr/>
              </p:nvSpPr>
              <p:spPr bwMode="auto">
                <a:xfrm flipV="1">
                  <a:off x="2002" y="294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4" name="Line 2286"/>
                <p:cNvSpPr>
                  <a:spLocks noChangeShapeType="1"/>
                </p:cNvSpPr>
                <p:nvPr/>
              </p:nvSpPr>
              <p:spPr bwMode="auto">
                <a:xfrm flipV="1">
                  <a:off x="2002" y="292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5" name="Line 2287"/>
                <p:cNvSpPr>
                  <a:spLocks noChangeShapeType="1"/>
                </p:cNvSpPr>
                <p:nvPr/>
              </p:nvSpPr>
              <p:spPr bwMode="auto">
                <a:xfrm flipV="1">
                  <a:off x="2002" y="291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6" name="Line 2288"/>
                <p:cNvSpPr>
                  <a:spLocks noChangeShapeType="1"/>
                </p:cNvSpPr>
                <p:nvPr/>
              </p:nvSpPr>
              <p:spPr bwMode="auto">
                <a:xfrm flipV="1">
                  <a:off x="2002" y="289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7" name="Line 2289"/>
                <p:cNvSpPr>
                  <a:spLocks noChangeShapeType="1"/>
                </p:cNvSpPr>
                <p:nvPr/>
              </p:nvSpPr>
              <p:spPr bwMode="auto">
                <a:xfrm flipV="1">
                  <a:off x="2002" y="288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8" name="Line 2290"/>
                <p:cNvSpPr>
                  <a:spLocks noChangeShapeType="1"/>
                </p:cNvSpPr>
                <p:nvPr/>
              </p:nvSpPr>
              <p:spPr bwMode="auto">
                <a:xfrm flipV="1">
                  <a:off x="2002" y="286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9" name="Line 2291"/>
                <p:cNvSpPr>
                  <a:spLocks noChangeShapeType="1"/>
                </p:cNvSpPr>
                <p:nvPr/>
              </p:nvSpPr>
              <p:spPr bwMode="auto">
                <a:xfrm flipV="1">
                  <a:off x="2002" y="285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0" name="Line 2292"/>
                <p:cNvSpPr>
                  <a:spLocks noChangeShapeType="1"/>
                </p:cNvSpPr>
                <p:nvPr/>
              </p:nvSpPr>
              <p:spPr bwMode="auto">
                <a:xfrm flipV="1">
                  <a:off x="2002" y="283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1" name="Line 2293"/>
                <p:cNvSpPr>
                  <a:spLocks noChangeShapeType="1"/>
                </p:cNvSpPr>
                <p:nvPr/>
              </p:nvSpPr>
              <p:spPr bwMode="auto">
                <a:xfrm flipV="1">
                  <a:off x="2002" y="2821"/>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2" name="Line 2294"/>
                <p:cNvSpPr>
                  <a:spLocks noChangeShapeType="1"/>
                </p:cNvSpPr>
                <p:nvPr/>
              </p:nvSpPr>
              <p:spPr bwMode="auto">
                <a:xfrm flipV="1">
                  <a:off x="2002" y="280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3" name="Line 2295"/>
                <p:cNvSpPr>
                  <a:spLocks noChangeShapeType="1"/>
                </p:cNvSpPr>
                <p:nvPr/>
              </p:nvSpPr>
              <p:spPr bwMode="auto">
                <a:xfrm flipV="1">
                  <a:off x="2002" y="279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4" name="Line 2296"/>
                <p:cNvSpPr>
                  <a:spLocks noChangeShapeType="1"/>
                </p:cNvSpPr>
                <p:nvPr/>
              </p:nvSpPr>
              <p:spPr bwMode="auto">
                <a:xfrm flipV="1">
                  <a:off x="2002" y="277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5" name="Line 2297"/>
                <p:cNvSpPr>
                  <a:spLocks noChangeShapeType="1"/>
                </p:cNvSpPr>
                <p:nvPr/>
              </p:nvSpPr>
              <p:spPr bwMode="auto">
                <a:xfrm flipV="1">
                  <a:off x="2002" y="275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6" name="Line 2298"/>
                <p:cNvSpPr>
                  <a:spLocks noChangeShapeType="1"/>
                </p:cNvSpPr>
                <p:nvPr/>
              </p:nvSpPr>
              <p:spPr bwMode="auto">
                <a:xfrm flipV="1">
                  <a:off x="2002" y="274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7" name="Line 2299"/>
                <p:cNvSpPr>
                  <a:spLocks noChangeShapeType="1"/>
                </p:cNvSpPr>
                <p:nvPr/>
              </p:nvSpPr>
              <p:spPr bwMode="auto">
                <a:xfrm flipV="1">
                  <a:off x="2002" y="272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8" name="Line 2300"/>
                <p:cNvSpPr>
                  <a:spLocks noChangeShapeType="1"/>
                </p:cNvSpPr>
                <p:nvPr/>
              </p:nvSpPr>
              <p:spPr bwMode="auto">
                <a:xfrm flipV="1">
                  <a:off x="2002" y="271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9" name="Line 2301"/>
                <p:cNvSpPr>
                  <a:spLocks noChangeShapeType="1"/>
                </p:cNvSpPr>
                <p:nvPr/>
              </p:nvSpPr>
              <p:spPr bwMode="auto">
                <a:xfrm flipV="1">
                  <a:off x="2002" y="269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0" name="Line 2302"/>
                <p:cNvSpPr>
                  <a:spLocks noChangeShapeType="1"/>
                </p:cNvSpPr>
                <p:nvPr/>
              </p:nvSpPr>
              <p:spPr bwMode="auto">
                <a:xfrm flipV="1">
                  <a:off x="2002" y="268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1" name="Line 2303"/>
                <p:cNvSpPr>
                  <a:spLocks noChangeShapeType="1"/>
                </p:cNvSpPr>
                <p:nvPr/>
              </p:nvSpPr>
              <p:spPr bwMode="auto">
                <a:xfrm flipV="1">
                  <a:off x="2002" y="2668"/>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2" name="Line 2304"/>
                <p:cNvSpPr>
                  <a:spLocks noChangeShapeType="1"/>
                </p:cNvSpPr>
                <p:nvPr/>
              </p:nvSpPr>
              <p:spPr bwMode="auto">
                <a:xfrm flipV="1">
                  <a:off x="2002" y="265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3" name="Line 2305"/>
                <p:cNvSpPr>
                  <a:spLocks noChangeShapeType="1"/>
                </p:cNvSpPr>
                <p:nvPr/>
              </p:nvSpPr>
              <p:spPr bwMode="auto">
                <a:xfrm flipV="1">
                  <a:off x="2002" y="263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4" name="Line 2306"/>
                <p:cNvSpPr>
                  <a:spLocks noChangeShapeType="1"/>
                </p:cNvSpPr>
                <p:nvPr/>
              </p:nvSpPr>
              <p:spPr bwMode="auto">
                <a:xfrm flipV="1">
                  <a:off x="2002" y="2622"/>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5" name="Line 2307"/>
                <p:cNvSpPr>
                  <a:spLocks noChangeShapeType="1"/>
                </p:cNvSpPr>
                <p:nvPr/>
              </p:nvSpPr>
              <p:spPr bwMode="auto">
                <a:xfrm flipV="1">
                  <a:off x="2002" y="2607"/>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6" name="Line 2308"/>
                <p:cNvSpPr>
                  <a:spLocks noChangeShapeType="1"/>
                </p:cNvSpPr>
                <p:nvPr/>
              </p:nvSpPr>
              <p:spPr bwMode="auto">
                <a:xfrm flipV="1">
                  <a:off x="2002" y="259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 name="Line 2309"/>
                <p:cNvSpPr>
                  <a:spLocks noChangeShapeType="1"/>
                </p:cNvSpPr>
                <p:nvPr/>
              </p:nvSpPr>
              <p:spPr bwMode="auto">
                <a:xfrm flipV="1">
                  <a:off x="2002" y="2576"/>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 name="Line 2310"/>
                <p:cNvSpPr>
                  <a:spLocks noChangeShapeType="1"/>
                </p:cNvSpPr>
                <p:nvPr/>
              </p:nvSpPr>
              <p:spPr bwMode="auto">
                <a:xfrm flipV="1">
                  <a:off x="2002" y="2561"/>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 name="Line 2311"/>
                <p:cNvSpPr>
                  <a:spLocks noChangeShapeType="1"/>
                </p:cNvSpPr>
                <p:nvPr/>
              </p:nvSpPr>
              <p:spPr bwMode="auto">
                <a:xfrm flipV="1">
                  <a:off x="2002" y="2546"/>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 name="Line 2312"/>
                <p:cNvSpPr>
                  <a:spLocks noChangeShapeType="1"/>
                </p:cNvSpPr>
                <p:nvPr/>
              </p:nvSpPr>
              <p:spPr bwMode="auto">
                <a:xfrm flipV="1">
                  <a:off x="2002" y="2530"/>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 name="Line 2313"/>
                <p:cNvSpPr>
                  <a:spLocks noChangeShapeType="1"/>
                </p:cNvSpPr>
                <p:nvPr/>
              </p:nvSpPr>
              <p:spPr bwMode="auto">
                <a:xfrm flipV="1">
                  <a:off x="2002" y="2515"/>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 name="Line 2314"/>
                <p:cNvSpPr>
                  <a:spLocks noChangeShapeType="1"/>
                </p:cNvSpPr>
                <p:nvPr/>
              </p:nvSpPr>
              <p:spPr bwMode="auto">
                <a:xfrm flipV="1">
                  <a:off x="2002" y="250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 name="Line 2315"/>
                <p:cNvSpPr>
                  <a:spLocks noChangeShapeType="1"/>
                </p:cNvSpPr>
                <p:nvPr/>
              </p:nvSpPr>
              <p:spPr bwMode="auto">
                <a:xfrm flipV="1">
                  <a:off x="2002" y="2485"/>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 name="Line 2316"/>
                <p:cNvSpPr>
                  <a:spLocks noChangeShapeType="1"/>
                </p:cNvSpPr>
                <p:nvPr/>
              </p:nvSpPr>
              <p:spPr bwMode="auto">
                <a:xfrm flipV="1">
                  <a:off x="2002" y="2470"/>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5" name="Line 2317"/>
                <p:cNvSpPr>
                  <a:spLocks noChangeShapeType="1"/>
                </p:cNvSpPr>
                <p:nvPr/>
              </p:nvSpPr>
              <p:spPr bwMode="auto">
                <a:xfrm flipV="1">
                  <a:off x="2002" y="245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6" name="Line 2318"/>
                <p:cNvSpPr>
                  <a:spLocks noChangeShapeType="1"/>
                </p:cNvSpPr>
                <p:nvPr/>
              </p:nvSpPr>
              <p:spPr bwMode="auto">
                <a:xfrm flipV="1">
                  <a:off x="2002" y="2439"/>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7" name="Line 2319"/>
                <p:cNvSpPr>
                  <a:spLocks noChangeShapeType="1"/>
                </p:cNvSpPr>
                <p:nvPr/>
              </p:nvSpPr>
              <p:spPr bwMode="auto">
                <a:xfrm flipV="1">
                  <a:off x="2002" y="2424"/>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8" name="Line 2320"/>
                <p:cNvSpPr>
                  <a:spLocks noChangeShapeType="1"/>
                </p:cNvSpPr>
                <p:nvPr/>
              </p:nvSpPr>
              <p:spPr bwMode="auto">
                <a:xfrm flipV="1">
                  <a:off x="2002" y="240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9" name="Line 2321"/>
                <p:cNvSpPr>
                  <a:spLocks noChangeShapeType="1"/>
                </p:cNvSpPr>
                <p:nvPr/>
              </p:nvSpPr>
              <p:spPr bwMode="auto">
                <a:xfrm flipV="1">
                  <a:off x="2002" y="2393"/>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0" name="Line 2322"/>
                <p:cNvSpPr>
                  <a:spLocks noChangeShapeType="1"/>
                </p:cNvSpPr>
                <p:nvPr/>
              </p:nvSpPr>
              <p:spPr bwMode="auto">
                <a:xfrm flipV="1">
                  <a:off x="2002" y="2378"/>
                  <a:ext cx="0" cy="2"/>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1" name="Line 2323"/>
                <p:cNvSpPr>
                  <a:spLocks noChangeShapeType="1"/>
                </p:cNvSpPr>
                <p:nvPr/>
              </p:nvSpPr>
              <p:spPr bwMode="auto">
                <a:xfrm flipV="1">
                  <a:off x="2002" y="2363"/>
                  <a:ext cx="0" cy="1"/>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2" name="Line 2324"/>
                <p:cNvSpPr>
                  <a:spLocks noChangeShapeType="1"/>
                </p:cNvSpPr>
                <p:nvPr/>
              </p:nvSpPr>
              <p:spPr bwMode="auto">
                <a:xfrm>
                  <a:off x="496"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3" name="Line 2325"/>
                <p:cNvSpPr>
                  <a:spLocks noChangeShapeType="1"/>
                </p:cNvSpPr>
                <p:nvPr/>
              </p:nvSpPr>
              <p:spPr bwMode="auto">
                <a:xfrm>
                  <a:off x="51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4" name="Line 2326"/>
                <p:cNvSpPr>
                  <a:spLocks noChangeShapeType="1"/>
                </p:cNvSpPr>
                <p:nvPr/>
              </p:nvSpPr>
              <p:spPr bwMode="auto">
                <a:xfrm>
                  <a:off x="52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5" name="Line 2327"/>
                <p:cNvSpPr>
                  <a:spLocks noChangeShapeType="1"/>
                </p:cNvSpPr>
                <p:nvPr/>
              </p:nvSpPr>
              <p:spPr bwMode="auto">
                <a:xfrm>
                  <a:off x="54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6" name="Line 2328"/>
                <p:cNvSpPr>
                  <a:spLocks noChangeShapeType="1"/>
                </p:cNvSpPr>
                <p:nvPr/>
              </p:nvSpPr>
              <p:spPr bwMode="auto">
                <a:xfrm>
                  <a:off x="55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7" name="Line 2329"/>
                <p:cNvSpPr>
                  <a:spLocks noChangeShapeType="1"/>
                </p:cNvSpPr>
                <p:nvPr/>
              </p:nvSpPr>
              <p:spPr bwMode="auto">
                <a:xfrm>
                  <a:off x="57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8" name="Line 2330"/>
                <p:cNvSpPr>
                  <a:spLocks noChangeShapeType="1"/>
                </p:cNvSpPr>
                <p:nvPr/>
              </p:nvSpPr>
              <p:spPr bwMode="auto">
                <a:xfrm>
                  <a:off x="58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9" name="Line 2331"/>
                <p:cNvSpPr>
                  <a:spLocks noChangeShapeType="1"/>
                </p:cNvSpPr>
                <p:nvPr/>
              </p:nvSpPr>
              <p:spPr bwMode="auto">
                <a:xfrm>
                  <a:off x="60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0" name="Line 2332"/>
                <p:cNvSpPr>
                  <a:spLocks noChangeShapeType="1"/>
                </p:cNvSpPr>
                <p:nvPr/>
              </p:nvSpPr>
              <p:spPr bwMode="auto">
                <a:xfrm>
                  <a:off x="61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1" name="Line 2333"/>
                <p:cNvSpPr>
                  <a:spLocks noChangeShapeType="1"/>
                </p:cNvSpPr>
                <p:nvPr/>
              </p:nvSpPr>
              <p:spPr bwMode="auto">
                <a:xfrm>
                  <a:off x="63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2" name="Line 2334"/>
                <p:cNvSpPr>
                  <a:spLocks noChangeShapeType="1"/>
                </p:cNvSpPr>
                <p:nvPr/>
              </p:nvSpPr>
              <p:spPr bwMode="auto">
                <a:xfrm>
                  <a:off x="649"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3" name="Line 2335"/>
                <p:cNvSpPr>
                  <a:spLocks noChangeShapeType="1"/>
                </p:cNvSpPr>
                <p:nvPr/>
              </p:nvSpPr>
              <p:spPr bwMode="auto">
                <a:xfrm>
                  <a:off x="664"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4" name="Line 2336"/>
                <p:cNvSpPr>
                  <a:spLocks noChangeShapeType="1"/>
                </p:cNvSpPr>
                <p:nvPr/>
              </p:nvSpPr>
              <p:spPr bwMode="auto">
                <a:xfrm>
                  <a:off x="67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5" name="Line 2337"/>
                <p:cNvSpPr>
                  <a:spLocks noChangeShapeType="1"/>
                </p:cNvSpPr>
                <p:nvPr/>
              </p:nvSpPr>
              <p:spPr bwMode="auto">
                <a:xfrm>
                  <a:off x="69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6" name="Line 2338"/>
                <p:cNvSpPr>
                  <a:spLocks noChangeShapeType="1"/>
                </p:cNvSpPr>
                <p:nvPr/>
              </p:nvSpPr>
              <p:spPr bwMode="auto">
                <a:xfrm>
                  <a:off x="70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7" name="Line 2339"/>
                <p:cNvSpPr>
                  <a:spLocks noChangeShapeType="1"/>
                </p:cNvSpPr>
                <p:nvPr/>
              </p:nvSpPr>
              <p:spPr bwMode="auto">
                <a:xfrm>
                  <a:off x="72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8" name="Line 2340"/>
                <p:cNvSpPr>
                  <a:spLocks noChangeShapeType="1"/>
                </p:cNvSpPr>
                <p:nvPr/>
              </p:nvSpPr>
              <p:spPr bwMode="auto">
                <a:xfrm>
                  <a:off x="74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9" name="Line 2341"/>
                <p:cNvSpPr>
                  <a:spLocks noChangeShapeType="1"/>
                </p:cNvSpPr>
                <p:nvPr/>
              </p:nvSpPr>
              <p:spPr bwMode="auto">
                <a:xfrm>
                  <a:off x="75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0" name="Line 2342"/>
                <p:cNvSpPr>
                  <a:spLocks noChangeShapeType="1"/>
                </p:cNvSpPr>
                <p:nvPr/>
              </p:nvSpPr>
              <p:spPr bwMode="auto">
                <a:xfrm>
                  <a:off x="77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1" name="Line 2343"/>
                <p:cNvSpPr>
                  <a:spLocks noChangeShapeType="1"/>
                </p:cNvSpPr>
                <p:nvPr/>
              </p:nvSpPr>
              <p:spPr bwMode="auto">
                <a:xfrm>
                  <a:off x="78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2" name="Line 2344"/>
                <p:cNvSpPr>
                  <a:spLocks noChangeShapeType="1"/>
                </p:cNvSpPr>
                <p:nvPr/>
              </p:nvSpPr>
              <p:spPr bwMode="auto">
                <a:xfrm>
                  <a:off x="80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3" name="Line 2345"/>
                <p:cNvSpPr>
                  <a:spLocks noChangeShapeType="1"/>
                </p:cNvSpPr>
                <p:nvPr/>
              </p:nvSpPr>
              <p:spPr bwMode="auto">
                <a:xfrm>
                  <a:off x="817"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4" name="Line 2346"/>
                <p:cNvSpPr>
                  <a:spLocks noChangeShapeType="1"/>
                </p:cNvSpPr>
                <p:nvPr/>
              </p:nvSpPr>
              <p:spPr bwMode="auto">
                <a:xfrm>
                  <a:off x="832"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5" name="Line 2347"/>
                <p:cNvSpPr>
                  <a:spLocks noChangeShapeType="1"/>
                </p:cNvSpPr>
                <p:nvPr/>
              </p:nvSpPr>
              <p:spPr bwMode="auto">
                <a:xfrm>
                  <a:off x="847"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6" name="Line 2348"/>
                <p:cNvSpPr>
                  <a:spLocks noChangeShapeType="1"/>
                </p:cNvSpPr>
                <p:nvPr/>
              </p:nvSpPr>
              <p:spPr bwMode="auto">
                <a:xfrm>
                  <a:off x="86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7" name="Line 2349"/>
                <p:cNvSpPr>
                  <a:spLocks noChangeShapeType="1"/>
                </p:cNvSpPr>
                <p:nvPr/>
              </p:nvSpPr>
              <p:spPr bwMode="auto">
                <a:xfrm>
                  <a:off x="87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8" name="Line 2350"/>
                <p:cNvSpPr>
                  <a:spLocks noChangeShapeType="1"/>
                </p:cNvSpPr>
                <p:nvPr/>
              </p:nvSpPr>
              <p:spPr bwMode="auto">
                <a:xfrm>
                  <a:off x="89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9" name="Line 2351"/>
                <p:cNvSpPr>
                  <a:spLocks noChangeShapeType="1"/>
                </p:cNvSpPr>
                <p:nvPr/>
              </p:nvSpPr>
              <p:spPr bwMode="auto">
                <a:xfrm>
                  <a:off x="90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Line 2352"/>
                <p:cNvSpPr>
                  <a:spLocks noChangeShapeType="1"/>
                </p:cNvSpPr>
                <p:nvPr/>
              </p:nvSpPr>
              <p:spPr bwMode="auto">
                <a:xfrm>
                  <a:off x="92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1" name="Line 2353"/>
                <p:cNvSpPr>
                  <a:spLocks noChangeShapeType="1"/>
                </p:cNvSpPr>
                <p:nvPr/>
              </p:nvSpPr>
              <p:spPr bwMode="auto">
                <a:xfrm>
                  <a:off x="93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2" name="Line 2354"/>
                <p:cNvSpPr>
                  <a:spLocks noChangeShapeType="1"/>
                </p:cNvSpPr>
                <p:nvPr/>
              </p:nvSpPr>
              <p:spPr bwMode="auto">
                <a:xfrm>
                  <a:off x="95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3" name="Line 2355"/>
                <p:cNvSpPr>
                  <a:spLocks noChangeShapeType="1"/>
                </p:cNvSpPr>
                <p:nvPr/>
              </p:nvSpPr>
              <p:spPr bwMode="auto">
                <a:xfrm>
                  <a:off x="96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4" name="Line 2356"/>
                <p:cNvSpPr>
                  <a:spLocks noChangeShapeType="1"/>
                </p:cNvSpPr>
                <p:nvPr/>
              </p:nvSpPr>
              <p:spPr bwMode="auto">
                <a:xfrm>
                  <a:off x="98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5" name="Line 2357"/>
                <p:cNvSpPr>
                  <a:spLocks noChangeShapeType="1"/>
                </p:cNvSpPr>
                <p:nvPr/>
              </p:nvSpPr>
              <p:spPr bwMode="auto">
                <a:xfrm>
                  <a:off x="1000"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6" name="Line 2358"/>
                <p:cNvSpPr>
                  <a:spLocks noChangeShapeType="1"/>
                </p:cNvSpPr>
                <p:nvPr/>
              </p:nvSpPr>
              <p:spPr bwMode="auto">
                <a:xfrm>
                  <a:off x="101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7" name="Line 2359"/>
                <p:cNvSpPr>
                  <a:spLocks noChangeShapeType="1"/>
                </p:cNvSpPr>
                <p:nvPr/>
              </p:nvSpPr>
              <p:spPr bwMode="auto">
                <a:xfrm>
                  <a:off x="103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8" name="Line 2360"/>
                <p:cNvSpPr>
                  <a:spLocks noChangeShapeType="1"/>
                </p:cNvSpPr>
                <p:nvPr/>
              </p:nvSpPr>
              <p:spPr bwMode="auto">
                <a:xfrm>
                  <a:off x="104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9" name="Line 2361"/>
                <p:cNvSpPr>
                  <a:spLocks noChangeShapeType="1"/>
                </p:cNvSpPr>
                <p:nvPr/>
              </p:nvSpPr>
              <p:spPr bwMode="auto">
                <a:xfrm>
                  <a:off x="1061"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0" name="Line 2362"/>
                <p:cNvSpPr>
                  <a:spLocks noChangeShapeType="1"/>
                </p:cNvSpPr>
                <p:nvPr/>
              </p:nvSpPr>
              <p:spPr bwMode="auto">
                <a:xfrm>
                  <a:off x="107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1" name="Line 2363"/>
                <p:cNvSpPr>
                  <a:spLocks noChangeShapeType="1"/>
                </p:cNvSpPr>
                <p:nvPr/>
              </p:nvSpPr>
              <p:spPr bwMode="auto">
                <a:xfrm>
                  <a:off x="109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2" name="Line 2364"/>
                <p:cNvSpPr>
                  <a:spLocks noChangeShapeType="1"/>
                </p:cNvSpPr>
                <p:nvPr/>
              </p:nvSpPr>
              <p:spPr bwMode="auto">
                <a:xfrm>
                  <a:off x="110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3" name="Line 2365"/>
                <p:cNvSpPr>
                  <a:spLocks noChangeShapeType="1"/>
                </p:cNvSpPr>
                <p:nvPr/>
              </p:nvSpPr>
              <p:spPr bwMode="auto">
                <a:xfrm>
                  <a:off x="112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4" name="Line 2366"/>
                <p:cNvSpPr>
                  <a:spLocks noChangeShapeType="1"/>
                </p:cNvSpPr>
                <p:nvPr/>
              </p:nvSpPr>
              <p:spPr bwMode="auto">
                <a:xfrm>
                  <a:off x="113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5" name="Line 2367"/>
                <p:cNvSpPr>
                  <a:spLocks noChangeShapeType="1"/>
                </p:cNvSpPr>
                <p:nvPr/>
              </p:nvSpPr>
              <p:spPr bwMode="auto">
                <a:xfrm>
                  <a:off x="115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6" name="Line 2368"/>
                <p:cNvSpPr>
                  <a:spLocks noChangeShapeType="1"/>
                </p:cNvSpPr>
                <p:nvPr/>
              </p:nvSpPr>
              <p:spPr bwMode="auto">
                <a:xfrm>
                  <a:off x="1168"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7" name="Line 2369"/>
                <p:cNvSpPr>
                  <a:spLocks noChangeShapeType="1"/>
                </p:cNvSpPr>
                <p:nvPr/>
              </p:nvSpPr>
              <p:spPr bwMode="auto">
                <a:xfrm>
                  <a:off x="118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8" name="Line 2370"/>
                <p:cNvSpPr>
                  <a:spLocks noChangeShapeType="1"/>
                </p:cNvSpPr>
                <p:nvPr/>
              </p:nvSpPr>
              <p:spPr bwMode="auto">
                <a:xfrm>
                  <a:off x="119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9" name="Line 2371"/>
                <p:cNvSpPr>
                  <a:spLocks noChangeShapeType="1"/>
                </p:cNvSpPr>
                <p:nvPr/>
              </p:nvSpPr>
              <p:spPr bwMode="auto">
                <a:xfrm>
                  <a:off x="121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0" name="Line 2372"/>
                <p:cNvSpPr>
                  <a:spLocks noChangeShapeType="1"/>
                </p:cNvSpPr>
                <p:nvPr/>
              </p:nvSpPr>
              <p:spPr bwMode="auto">
                <a:xfrm>
                  <a:off x="1229"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1" name="Line 2373"/>
                <p:cNvSpPr>
                  <a:spLocks noChangeShapeType="1"/>
                </p:cNvSpPr>
                <p:nvPr/>
              </p:nvSpPr>
              <p:spPr bwMode="auto">
                <a:xfrm>
                  <a:off x="1244"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2" name="Line 2374"/>
                <p:cNvSpPr>
                  <a:spLocks noChangeShapeType="1"/>
                </p:cNvSpPr>
                <p:nvPr/>
              </p:nvSpPr>
              <p:spPr bwMode="auto">
                <a:xfrm>
                  <a:off x="125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3" name="Line 2375"/>
                <p:cNvSpPr>
                  <a:spLocks noChangeShapeType="1"/>
                </p:cNvSpPr>
                <p:nvPr/>
              </p:nvSpPr>
              <p:spPr bwMode="auto">
                <a:xfrm>
                  <a:off x="127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4" name="Line 2376"/>
                <p:cNvSpPr>
                  <a:spLocks noChangeShapeType="1"/>
                </p:cNvSpPr>
                <p:nvPr/>
              </p:nvSpPr>
              <p:spPr bwMode="auto">
                <a:xfrm>
                  <a:off x="128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5" name="Line 2377"/>
                <p:cNvSpPr>
                  <a:spLocks noChangeShapeType="1"/>
                </p:cNvSpPr>
                <p:nvPr/>
              </p:nvSpPr>
              <p:spPr bwMode="auto">
                <a:xfrm>
                  <a:off x="130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6" name="Line 2378"/>
                <p:cNvSpPr>
                  <a:spLocks noChangeShapeType="1"/>
                </p:cNvSpPr>
                <p:nvPr/>
              </p:nvSpPr>
              <p:spPr bwMode="auto">
                <a:xfrm>
                  <a:off x="132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7" name="Line 2379"/>
                <p:cNvSpPr>
                  <a:spLocks noChangeShapeType="1"/>
                </p:cNvSpPr>
                <p:nvPr/>
              </p:nvSpPr>
              <p:spPr bwMode="auto">
                <a:xfrm>
                  <a:off x="133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8" name="Line 2380"/>
                <p:cNvSpPr>
                  <a:spLocks noChangeShapeType="1"/>
                </p:cNvSpPr>
                <p:nvPr/>
              </p:nvSpPr>
              <p:spPr bwMode="auto">
                <a:xfrm>
                  <a:off x="1351"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9" name="Line 2381"/>
                <p:cNvSpPr>
                  <a:spLocks noChangeShapeType="1"/>
                </p:cNvSpPr>
                <p:nvPr/>
              </p:nvSpPr>
              <p:spPr bwMode="auto">
                <a:xfrm>
                  <a:off x="136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0" name="Line 2382"/>
                <p:cNvSpPr>
                  <a:spLocks noChangeShapeType="1"/>
                </p:cNvSpPr>
                <p:nvPr/>
              </p:nvSpPr>
              <p:spPr bwMode="auto">
                <a:xfrm>
                  <a:off x="138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1" name="Line 2383"/>
                <p:cNvSpPr>
                  <a:spLocks noChangeShapeType="1"/>
                </p:cNvSpPr>
                <p:nvPr/>
              </p:nvSpPr>
              <p:spPr bwMode="auto">
                <a:xfrm>
                  <a:off x="1397"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2" name="Line 2384"/>
                <p:cNvSpPr>
                  <a:spLocks noChangeShapeType="1"/>
                </p:cNvSpPr>
                <p:nvPr/>
              </p:nvSpPr>
              <p:spPr bwMode="auto">
                <a:xfrm>
                  <a:off x="1412"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3" name="Line 2385"/>
                <p:cNvSpPr>
                  <a:spLocks noChangeShapeType="1"/>
                </p:cNvSpPr>
                <p:nvPr/>
              </p:nvSpPr>
              <p:spPr bwMode="auto">
                <a:xfrm>
                  <a:off x="142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4" name="Line 2386"/>
                <p:cNvSpPr>
                  <a:spLocks noChangeShapeType="1"/>
                </p:cNvSpPr>
                <p:nvPr/>
              </p:nvSpPr>
              <p:spPr bwMode="auto">
                <a:xfrm>
                  <a:off x="144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5" name="Line 2387"/>
                <p:cNvSpPr>
                  <a:spLocks noChangeShapeType="1"/>
                </p:cNvSpPr>
                <p:nvPr/>
              </p:nvSpPr>
              <p:spPr bwMode="auto">
                <a:xfrm>
                  <a:off x="145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6" name="Line 2388"/>
                <p:cNvSpPr>
                  <a:spLocks noChangeShapeType="1"/>
                </p:cNvSpPr>
                <p:nvPr/>
              </p:nvSpPr>
              <p:spPr bwMode="auto">
                <a:xfrm>
                  <a:off x="147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7" name="Line 2389"/>
                <p:cNvSpPr>
                  <a:spLocks noChangeShapeType="1"/>
                </p:cNvSpPr>
                <p:nvPr/>
              </p:nvSpPr>
              <p:spPr bwMode="auto">
                <a:xfrm>
                  <a:off x="148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8" name="Line 2390"/>
                <p:cNvSpPr>
                  <a:spLocks noChangeShapeType="1"/>
                </p:cNvSpPr>
                <p:nvPr/>
              </p:nvSpPr>
              <p:spPr bwMode="auto">
                <a:xfrm>
                  <a:off x="150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9" name="Line 2391"/>
                <p:cNvSpPr>
                  <a:spLocks noChangeShapeType="1"/>
                </p:cNvSpPr>
                <p:nvPr/>
              </p:nvSpPr>
              <p:spPr bwMode="auto">
                <a:xfrm>
                  <a:off x="1519"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0" name="Line 2392"/>
                <p:cNvSpPr>
                  <a:spLocks noChangeShapeType="1"/>
                </p:cNvSpPr>
                <p:nvPr/>
              </p:nvSpPr>
              <p:spPr bwMode="auto">
                <a:xfrm>
                  <a:off x="153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1" name="Line 2393"/>
                <p:cNvSpPr>
                  <a:spLocks noChangeShapeType="1"/>
                </p:cNvSpPr>
                <p:nvPr/>
              </p:nvSpPr>
              <p:spPr bwMode="auto">
                <a:xfrm>
                  <a:off x="154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2" name="Line 2394"/>
                <p:cNvSpPr>
                  <a:spLocks noChangeShapeType="1"/>
                </p:cNvSpPr>
                <p:nvPr/>
              </p:nvSpPr>
              <p:spPr bwMode="auto">
                <a:xfrm>
                  <a:off x="156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3" name="Line 2395"/>
                <p:cNvSpPr>
                  <a:spLocks noChangeShapeType="1"/>
                </p:cNvSpPr>
                <p:nvPr/>
              </p:nvSpPr>
              <p:spPr bwMode="auto">
                <a:xfrm>
                  <a:off x="1580"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4" name="Line 2396"/>
                <p:cNvSpPr>
                  <a:spLocks noChangeShapeType="1"/>
                </p:cNvSpPr>
                <p:nvPr/>
              </p:nvSpPr>
              <p:spPr bwMode="auto">
                <a:xfrm>
                  <a:off x="1595"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5" name="Line 2397"/>
                <p:cNvSpPr>
                  <a:spLocks noChangeShapeType="1"/>
                </p:cNvSpPr>
                <p:nvPr/>
              </p:nvSpPr>
              <p:spPr bwMode="auto">
                <a:xfrm>
                  <a:off x="161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6" name="Line 2398"/>
                <p:cNvSpPr>
                  <a:spLocks noChangeShapeType="1"/>
                </p:cNvSpPr>
                <p:nvPr/>
              </p:nvSpPr>
              <p:spPr bwMode="auto">
                <a:xfrm>
                  <a:off x="162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7" name="Line 2399"/>
                <p:cNvSpPr>
                  <a:spLocks noChangeShapeType="1"/>
                </p:cNvSpPr>
                <p:nvPr/>
              </p:nvSpPr>
              <p:spPr bwMode="auto">
                <a:xfrm>
                  <a:off x="164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8" name="Line 2400"/>
                <p:cNvSpPr>
                  <a:spLocks noChangeShapeType="1"/>
                </p:cNvSpPr>
                <p:nvPr/>
              </p:nvSpPr>
              <p:spPr bwMode="auto">
                <a:xfrm>
                  <a:off x="165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9" name="Line 2401"/>
                <p:cNvSpPr>
                  <a:spLocks noChangeShapeType="1"/>
                </p:cNvSpPr>
                <p:nvPr/>
              </p:nvSpPr>
              <p:spPr bwMode="auto">
                <a:xfrm>
                  <a:off x="167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0" name="Line 2402"/>
                <p:cNvSpPr>
                  <a:spLocks noChangeShapeType="1"/>
                </p:cNvSpPr>
                <p:nvPr/>
              </p:nvSpPr>
              <p:spPr bwMode="auto">
                <a:xfrm>
                  <a:off x="1686"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1" name="Line 2403"/>
                <p:cNvSpPr>
                  <a:spLocks noChangeShapeType="1"/>
                </p:cNvSpPr>
                <p:nvPr/>
              </p:nvSpPr>
              <p:spPr bwMode="auto">
                <a:xfrm>
                  <a:off x="1702"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2" name="Line 2404"/>
                <p:cNvSpPr>
                  <a:spLocks noChangeShapeType="1"/>
                </p:cNvSpPr>
                <p:nvPr/>
              </p:nvSpPr>
              <p:spPr bwMode="auto">
                <a:xfrm>
                  <a:off x="171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45" name="Group 2606"/>
              <p:cNvGrpSpPr>
                <a:grpSpLocks/>
              </p:cNvGrpSpPr>
              <p:nvPr/>
            </p:nvGrpSpPr>
            <p:grpSpPr bwMode="auto">
              <a:xfrm>
                <a:off x="496" y="3147"/>
                <a:ext cx="1513" cy="392"/>
                <a:chOff x="496" y="3147"/>
                <a:chExt cx="1513" cy="392"/>
              </a:xfrm>
            </p:grpSpPr>
            <p:sp>
              <p:nvSpPr>
                <p:cNvPr id="2563" name="Line 2406"/>
                <p:cNvSpPr>
                  <a:spLocks noChangeShapeType="1"/>
                </p:cNvSpPr>
                <p:nvPr/>
              </p:nvSpPr>
              <p:spPr bwMode="auto">
                <a:xfrm>
                  <a:off x="173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 name="Line 2407"/>
                <p:cNvSpPr>
                  <a:spLocks noChangeShapeType="1"/>
                </p:cNvSpPr>
                <p:nvPr/>
              </p:nvSpPr>
              <p:spPr bwMode="auto">
                <a:xfrm>
                  <a:off x="1748"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 name="Line 2408"/>
                <p:cNvSpPr>
                  <a:spLocks noChangeShapeType="1"/>
                </p:cNvSpPr>
                <p:nvPr/>
              </p:nvSpPr>
              <p:spPr bwMode="auto">
                <a:xfrm>
                  <a:off x="1763"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 name="Line 2409"/>
                <p:cNvSpPr>
                  <a:spLocks noChangeShapeType="1"/>
                </p:cNvSpPr>
                <p:nvPr/>
              </p:nvSpPr>
              <p:spPr bwMode="auto">
                <a:xfrm>
                  <a:off x="177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 name="Line 2410"/>
                <p:cNvSpPr>
                  <a:spLocks noChangeShapeType="1"/>
                </p:cNvSpPr>
                <p:nvPr/>
              </p:nvSpPr>
              <p:spPr bwMode="auto">
                <a:xfrm>
                  <a:off x="1793"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 name="Line 2411"/>
                <p:cNvSpPr>
                  <a:spLocks noChangeShapeType="1"/>
                </p:cNvSpPr>
                <p:nvPr/>
              </p:nvSpPr>
              <p:spPr bwMode="auto">
                <a:xfrm>
                  <a:off x="1808"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 name="Line 2412"/>
                <p:cNvSpPr>
                  <a:spLocks noChangeShapeType="1"/>
                </p:cNvSpPr>
                <p:nvPr/>
              </p:nvSpPr>
              <p:spPr bwMode="auto">
                <a:xfrm>
                  <a:off x="182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 name="Line 2413"/>
                <p:cNvSpPr>
                  <a:spLocks noChangeShapeType="1"/>
                </p:cNvSpPr>
                <p:nvPr/>
              </p:nvSpPr>
              <p:spPr bwMode="auto">
                <a:xfrm>
                  <a:off x="1839"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 name="Line 2414"/>
                <p:cNvSpPr>
                  <a:spLocks noChangeShapeType="1"/>
                </p:cNvSpPr>
                <p:nvPr/>
              </p:nvSpPr>
              <p:spPr bwMode="auto">
                <a:xfrm>
                  <a:off x="1854"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 name="Line 2415"/>
                <p:cNvSpPr>
                  <a:spLocks noChangeShapeType="1"/>
                </p:cNvSpPr>
                <p:nvPr/>
              </p:nvSpPr>
              <p:spPr bwMode="auto">
                <a:xfrm>
                  <a:off x="187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 name="Line 2416"/>
                <p:cNvSpPr>
                  <a:spLocks noChangeShapeType="1"/>
                </p:cNvSpPr>
                <p:nvPr/>
              </p:nvSpPr>
              <p:spPr bwMode="auto">
                <a:xfrm>
                  <a:off x="1885"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 name="Line 2417"/>
                <p:cNvSpPr>
                  <a:spLocks noChangeShapeType="1"/>
                </p:cNvSpPr>
                <p:nvPr/>
              </p:nvSpPr>
              <p:spPr bwMode="auto">
                <a:xfrm>
                  <a:off x="1900"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5" name="Line 2418"/>
                <p:cNvSpPr>
                  <a:spLocks noChangeShapeType="1"/>
                </p:cNvSpPr>
                <p:nvPr/>
              </p:nvSpPr>
              <p:spPr bwMode="auto">
                <a:xfrm>
                  <a:off x="1916"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6" name="Line 2419"/>
                <p:cNvSpPr>
                  <a:spLocks noChangeShapeType="1"/>
                </p:cNvSpPr>
                <p:nvPr/>
              </p:nvSpPr>
              <p:spPr bwMode="auto">
                <a:xfrm>
                  <a:off x="1931"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7" name="Line 2420"/>
                <p:cNvSpPr>
                  <a:spLocks noChangeShapeType="1"/>
                </p:cNvSpPr>
                <p:nvPr/>
              </p:nvSpPr>
              <p:spPr bwMode="auto">
                <a:xfrm>
                  <a:off x="1946"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8" name="Line 2421"/>
                <p:cNvSpPr>
                  <a:spLocks noChangeShapeType="1"/>
                </p:cNvSpPr>
                <p:nvPr/>
              </p:nvSpPr>
              <p:spPr bwMode="auto">
                <a:xfrm>
                  <a:off x="1961"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9" name="Line 2422"/>
                <p:cNvSpPr>
                  <a:spLocks noChangeShapeType="1"/>
                </p:cNvSpPr>
                <p:nvPr/>
              </p:nvSpPr>
              <p:spPr bwMode="auto">
                <a:xfrm>
                  <a:off x="1977"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0" name="Line 2423"/>
                <p:cNvSpPr>
                  <a:spLocks noChangeShapeType="1"/>
                </p:cNvSpPr>
                <p:nvPr/>
              </p:nvSpPr>
              <p:spPr bwMode="auto">
                <a:xfrm>
                  <a:off x="1992" y="353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1" name="Line 2424"/>
                <p:cNvSpPr>
                  <a:spLocks noChangeShapeType="1"/>
                </p:cNvSpPr>
                <p:nvPr/>
              </p:nvSpPr>
              <p:spPr bwMode="auto">
                <a:xfrm>
                  <a:off x="2007" y="353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2" name="Line 2425"/>
                <p:cNvSpPr>
                  <a:spLocks noChangeShapeType="1"/>
                </p:cNvSpPr>
                <p:nvPr/>
              </p:nvSpPr>
              <p:spPr bwMode="auto">
                <a:xfrm>
                  <a:off x="496"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3" name="Line 2426"/>
                <p:cNvSpPr>
                  <a:spLocks noChangeShapeType="1"/>
                </p:cNvSpPr>
                <p:nvPr/>
              </p:nvSpPr>
              <p:spPr bwMode="auto">
                <a:xfrm>
                  <a:off x="51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4" name="Line 2427"/>
                <p:cNvSpPr>
                  <a:spLocks noChangeShapeType="1"/>
                </p:cNvSpPr>
                <p:nvPr/>
              </p:nvSpPr>
              <p:spPr bwMode="auto">
                <a:xfrm>
                  <a:off x="52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5" name="Line 2428"/>
                <p:cNvSpPr>
                  <a:spLocks noChangeShapeType="1"/>
                </p:cNvSpPr>
                <p:nvPr/>
              </p:nvSpPr>
              <p:spPr bwMode="auto">
                <a:xfrm>
                  <a:off x="54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6" name="Line 2429"/>
                <p:cNvSpPr>
                  <a:spLocks noChangeShapeType="1"/>
                </p:cNvSpPr>
                <p:nvPr/>
              </p:nvSpPr>
              <p:spPr bwMode="auto">
                <a:xfrm>
                  <a:off x="55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7" name="Line 2430"/>
                <p:cNvSpPr>
                  <a:spLocks noChangeShapeType="1"/>
                </p:cNvSpPr>
                <p:nvPr/>
              </p:nvSpPr>
              <p:spPr bwMode="auto">
                <a:xfrm>
                  <a:off x="57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8" name="Line 2431"/>
                <p:cNvSpPr>
                  <a:spLocks noChangeShapeType="1"/>
                </p:cNvSpPr>
                <p:nvPr/>
              </p:nvSpPr>
              <p:spPr bwMode="auto">
                <a:xfrm>
                  <a:off x="58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9" name="Line 2432"/>
                <p:cNvSpPr>
                  <a:spLocks noChangeShapeType="1"/>
                </p:cNvSpPr>
                <p:nvPr/>
              </p:nvSpPr>
              <p:spPr bwMode="auto">
                <a:xfrm>
                  <a:off x="60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0" name="Line 2433"/>
                <p:cNvSpPr>
                  <a:spLocks noChangeShapeType="1"/>
                </p:cNvSpPr>
                <p:nvPr/>
              </p:nvSpPr>
              <p:spPr bwMode="auto">
                <a:xfrm>
                  <a:off x="61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1" name="Line 2434"/>
                <p:cNvSpPr>
                  <a:spLocks noChangeShapeType="1"/>
                </p:cNvSpPr>
                <p:nvPr/>
              </p:nvSpPr>
              <p:spPr bwMode="auto">
                <a:xfrm>
                  <a:off x="63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2" name="Line 2435"/>
                <p:cNvSpPr>
                  <a:spLocks noChangeShapeType="1"/>
                </p:cNvSpPr>
                <p:nvPr/>
              </p:nvSpPr>
              <p:spPr bwMode="auto">
                <a:xfrm>
                  <a:off x="649"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3" name="Line 2436"/>
                <p:cNvSpPr>
                  <a:spLocks noChangeShapeType="1"/>
                </p:cNvSpPr>
                <p:nvPr/>
              </p:nvSpPr>
              <p:spPr bwMode="auto">
                <a:xfrm>
                  <a:off x="664"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4" name="Line 2437"/>
                <p:cNvSpPr>
                  <a:spLocks noChangeShapeType="1"/>
                </p:cNvSpPr>
                <p:nvPr/>
              </p:nvSpPr>
              <p:spPr bwMode="auto">
                <a:xfrm>
                  <a:off x="67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5" name="Line 2438"/>
                <p:cNvSpPr>
                  <a:spLocks noChangeShapeType="1"/>
                </p:cNvSpPr>
                <p:nvPr/>
              </p:nvSpPr>
              <p:spPr bwMode="auto">
                <a:xfrm>
                  <a:off x="69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6" name="Line 2439"/>
                <p:cNvSpPr>
                  <a:spLocks noChangeShapeType="1"/>
                </p:cNvSpPr>
                <p:nvPr/>
              </p:nvSpPr>
              <p:spPr bwMode="auto">
                <a:xfrm>
                  <a:off x="70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7" name="Line 2440"/>
                <p:cNvSpPr>
                  <a:spLocks noChangeShapeType="1"/>
                </p:cNvSpPr>
                <p:nvPr/>
              </p:nvSpPr>
              <p:spPr bwMode="auto">
                <a:xfrm>
                  <a:off x="72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8" name="Line 2441"/>
                <p:cNvSpPr>
                  <a:spLocks noChangeShapeType="1"/>
                </p:cNvSpPr>
                <p:nvPr/>
              </p:nvSpPr>
              <p:spPr bwMode="auto">
                <a:xfrm>
                  <a:off x="74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9" name="Line 2442"/>
                <p:cNvSpPr>
                  <a:spLocks noChangeShapeType="1"/>
                </p:cNvSpPr>
                <p:nvPr/>
              </p:nvSpPr>
              <p:spPr bwMode="auto">
                <a:xfrm>
                  <a:off x="75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0" name="Line 2443"/>
                <p:cNvSpPr>
                  <a:spLocks noChangeShapeType="1"/>
                </p:cNvSpPr>
                <p:nvPr/>
              </p:nvSpPr>
              <p:spPr bwMode="auto">
                <a:xfrm>
                  <a:off x="77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1" name="Line 2444"/>
                <p:cNvSpPr>
                  <a:spLocks noChangeShapeType="1"/>
                </p:cNvSpPr>
                <p:nvPr/>
              </p:nvSpPr>
              <p:spPr bwMode="auto">
                <a:xfrm>
                  <a:off x="78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2" name="Line 2445"/>
                <p:cNvSpPr>
                  <a:spLocks noChangeShapeType="1"/>
                </p:cNvSpPr>
                <p:nvPr/>
              </p:nvSpPr>
              <p:spPr bwMode="auto">
                <a:xfrm>
                  <a:off x="80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3" name="Line 2446"/>
                <p:cNvSpPr>
                  <a:spLocks noChangeShapeType="1"/>
                </p:cNvSpPr>
                <p:nvPr/>
              </p:nvSpPr>
              <p:spPr bwMode="auto">
                <a:xfrm>
                  <a:off x="817"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4" name="Line 2447"/>
                <p:cNvSpPr>
                  <a:spLocks noChangeShapeType="1"/>
                </p:cNvSpPr>
                <p:nvPr/>
              </p:nvSpPr>
              <p:spPr bwMode="auto">
                <a:xfrm>
                  <a:off x="832"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5" name="Line 2448"/>
                <p:cNvSpPr>
                  <a:spLocks noChangeShapeType="1"/>
                </p:cNvSpPr>
                <p:nvPr/>
              </p:nvSpPr>
              <p:spPr bwMode="auto">
                <a:xfrm>
                  <a:off x="847"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6" name="Line 2449"/>
                <p:cNvSpPr>
                  <a:spLocks noChangeShapeType="1"/>
                </p:cNvSpPr>
                <p:nvPr/>
              </p:nvSpPr>
              <p:spPr bwMode="auto">
                <a:xfrm>
                  <a:off x="86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7" name="Line 2450"/>
                <p:cNvSpPr>
                  <a:spLocks noChangeShapeType="1"/>
                </p:cNvSpPr>
                <p:nvPr/>
              </p:nvSpPr>
              <p:spPr bwMode="auto">
                <a:xfrm>
                  <a:off x="87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8" name="Line 2451"/>
                <p:cNvSpPr>
                  <a:spLocks noChangeShapeType="1"/>
                </p:cNvSpPr>
                <p:nvPr/>
              </p:nvSpPr>
              <p:spPr bwMode="auto">
                <a:xfrm>
                  <a:off x="89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9" name="Line 2452"/>
                <p:cNvSpPr>
                  <a:spLocks noChangeShapeType="1"/>
                </p:cNvSpPr>
                <p:nvPr/>
              </p:nvSpPr>
              <p:spPr bwMode="auto">
                <a:xfrm>
                  <a:off x="90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0" name="Line 2453"/>
                <p:cNvSpPr>
                  <a:spLocks noChangeShapeType="1"/>
                </p:cNvSpPr>
                <p:nvPr/>
              </p:nvSpPr>
              <p:spPr bwMode="auto">
                <a:xfrm>
                  <a:off x="92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1" name="Line 2454"/>
                <p:cNvSpPr>
                  <a:spLocks noChangeShapeType="1"/>
                </p:cNvSpPr>
                <p:nvPr/>
              </p:nvSpPr>
              <p:spPr bwMode="auto">
                <a:xfrm>
                  <a:off x="93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2" name="Line 2455"/>
                <p:cNvSpPr>
                  <a:spLocks noChangeShapeType="1"/>
                </p:cNvSpPr>
                <p:nvPr/>
              </p:nvSpPr>
              <p:spPr bwMode="auto">
                <a:xfrm>
                  <a:off x="95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3" name="Line 2456"/>
                <p:cNvSpPr>
                  <a:spLocks noChangeShapeType="1"/>
                </p:cNvSpPr>
                <p:nvPr/>
              </p:nvSpPr>
              <p:spPr bwMode="auto">
                <a:xfrm>
                  <a:off x="96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4" name="Line 2457"/>
                <p:cNvSpPr>
                  <a:spLocks noChangeShapeType="1"/>
                </p:cNvSpPr>
                <p:nvPr/>
              </p:nvSpPr>
              <p:spPr bwMode="auto">
                <a:xfrm>
                  <a:off x="98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5" name="Line 2458"/>
                <p:cNvSpPr>
                  <a:spLocks noChangeShapeType="1"/>
                </p:cNvSpPr>
                <p:nvPr/>
              </p:nvSpPr>
              <p:spPr bwMode="auto">
                <a:xfrm>
                  <a:off x="1000"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6" name="Line 2459"/>
                <p:cNvSpPr>
                  <a:spLocks noChangeShapeType="1"/>
                </p:cNvSpPr>
                <p:nvPr/>
              </p:nvSpPr>
              <p:spPr bwMode="auto">
                <a:xfrm>
                  <a:off x="101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7" name="Line 2460"/>
                <p:cNvSpPr>
                  <a:spLocks noChangeShapeType="1"/>
                </p:cNvSpPr>
                <p:nvPr/>
              </p:nvSpPr>
              <p:spPr bwMode="auto">
                <a:xfrm>
                  <a:off x="103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8" name="Line 2461"/>
                <p:cNvSpPr>
                  <a:spLocks noChangeShapeType="1"/>
                </p:cNvSpPr>
                <p:nvPr/>
              </p:nvSpPr>
              <p:spPr bwMode="auto">
                <a:xfrm>
                  <a:off x="104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9" name="Line 2462"/>
                <p:cNvSpPr>
                  <a:spLocks noChangeShapeType="1"/>
                </p:cNvSpPr>
                <p:nvPr/>
              </p:nvSpPr>
              <p:spPr bwMode="auto">
                <a:xfrm>
                  <a:off x="1061"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0" name="Line 2463"/>
                <p:cNvSpPr>
                  <a:spLocks noChangeShapeType="1"/>
                </p:cNvSpPr>
                <p:nvPr/>
              </p:nvSpPr>
              <p:spPr bwMode="auto">
                <a:xfrm>
                  <a:off x="107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1" name="Line 2464"/>
                <p:cNvSpPr>
                  <a:spLocks noChangeShapeType="1"/>
                </p:cNvSpPr>
                <p:nvPr/>
              </p:nvSpPr>
              <p:spPr bwMode="auto">
                <a:xfrm>
                  <a:off x="109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2" name="Line 2465"/>
                <p:cNvSpPr>
                  <a:spLocks noChangeShapeType="1"/>
                </p:cNvSpPr>
                <p:nvPr/>
              </p:nvSpPr>
              <p:spPr bwMode="auto">
                <a:xfrm>
                  <a:off x="110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3" name="Line 2466"/>
                <p:cNvSpPr>
                  <a:spLocks noChangeShapeType="1"/>
                </p:cNvSpPr>
                <p:nvPr/>
              </p:nvSpPr>
              <p:spPr bwMode="auto">
                <a:xfrm>
                  <a:off x="112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4" name="Line 2467"/>
                <p:cNvSpPr>
                  <a:spLocks noChangeShapeType="1"/>
                </p:cNvSpPr>
                <p:nvPr/>
              </p:nvSpPr>
              <p:spPr bwMode="auto">
                <a:xfrm>
                  <a:off x="113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5" name="Line 2468"/>
                <p:cNvSpPr>
                  <a:spLocks noChangeShapeType="1"/>
                </p:cNvSpPr>
                <p:nvPr/>
              </p:nvSpPr>
              <p:spPr bwMode="auto">
                <a:xfrm>
                  <a:off x="115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6" name="Line 2469"/>
                <p:cNvSpPr>
                  <a:spLocks noChangeShapeType="1"/>
                </p:cNvSpPr>
                <p:nvPr/>
              </p:nvSpPr>
              <p:spPr bwMode="auto">
                <a:xfrm>
                  <a:off x="1168"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7" name="Line 2470"/>
                <p:cNvSpPr>
                  <a:spLocks noChangeShapeType="1"/>
                </p:cNvSpPr>
                <p:nvPr/>
              </p:nvSpPr>
              <p:spPr bwMode="auto">
                <a:xfrm>
                  <a:off x="118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8" name="Line 2471"/>
                <p:cNvSpPr>
                  <a:spLocks noChangeShapeType="1"/>
                </p:cNvSpPr>
                <p:nvPr/>
              </p:nvSpPr>
              <p:spPr bwMode="auto">
                <a:xfrm>
                  <a:off x="119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9" name="Line 2472"/>
                <p:cNvSpPr>
                  <a:spLocks noChangeShapeType="1"/>
                </p:cNvSpPr>
                <p:nvPr/>
              </p:nvSpPr>
              <p:spPr bwMode="auto">
                <a:xfrm>
                  <a:off x="121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0" name="Line 2473"/>
                <p:cNvSpPr>
                  <a:spLocks noChangeShapeType="1"/>
                </p:cNvSpPr>
                <p:nvPr/>
              </p:nvSpPr>
              <p:spPr bwMode="auto">
                <a:xfrm>
                  <a:off x="1229"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1" name="Line 2474"/>
                <p:cNvSpPr>
                  <a:spLocks noChangeShapeType="1"/>
                </p:cNvSpPr>
                <p:nvPr/>
              </p:nvSpPr>
              <p:spPr bwMode="auto">
                <a:xfrm>
                  <a:off x="1244"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2" name="Line 2475"/>
                <p:cNvSpPr>
                  <a:spLocks noChangeShapeType="1"/>
                </p:cNvSpPr>
                <p:nvPr/>
              </p:nvSpPr>
              <p:spPr bwMode="auto">
                <a:xfrm>
                  <a:off x="125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3" name="Line 2476"/>
                <p:cNvSpPr>
                  <a:spLocks noChangeShapeType="1"/>
                </p:cNvSpPr>
                <p:nvPr/>
              </p:nvSpPr>
              <p:spPr bwMode="auto">
                <a:xfrm>
                  <a:off x="127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4" name="Line 2477"/>
                <p:cNvSpPr>
                  <a:spLocks noChangeShapeType="1"/>
                </p:cNvSpPr>
                <p:nvPr/>
              </p:nvSpPr>
              <p:spPr bwMode="auto">
                <a:xfrm>
                  <a:off x="128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5" name="Line 2478"/>
                <p:cNvSpPr>
                  <a:spLocks noChangeShapeType="1"/>
                </p:cNvSpPr>
                <p:nvPr/>
              </p:nvSpPr>
              <p:spPr bwMode="auto">
                <a:xfrm>
                  <a:off x="130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6" name="Line 2479"/>
                <p:cNvSpPr>
                  <a:spLocks noChangeShapeType="1"/>
                </p:cNvSpPr>
                <p:nvPr/>
              </p:nvSpPr>
              <p:spPr bwMode="auto">
                <a:xfrm>
                  <a:off x="132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7" name="Line 2480"/>
                <p:cNvSpPr>
                  <a:spLocks noChangeShapeType="1"/>
                </p:cNvSpPr>
                <p:nvPr/>
              </p:nvSpPr>
              <p:spPr bwMode="auto">
                <a:xfrm>
                  <a:off x="133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8" name="Line 2481"/>
                <p:cNvSpPr>
                  <a:spLocks noChangeShapeType="1"/>
                </p:cNvSpPr>
                <p:nvPr/>
              </p:nvSpPr>
              <p:spPr bwMode="auto">
                <a:xfrm>
                  <a:off x="1351"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9" name="Line 2482"/>
                <p:cNvSpPr>
                  <a:spLocks noChangeShapeType="1"/>
                </p:cNvSpPr>
                <p:nvPr/>
              </p:nvSpPr>
              <p:spPr bwMode="auto">
                <a:xfrm>
                  <a:off x="136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0" name="Line 2483"/>
                <p:cNvSpPr>
                  <a:spLocks noChangeShapeType="1"/>
                </p:cNvSpPr>
                <p:nvPr/>
              </p:nvSpPr>
              <p:spPr bwMode="auto">
                <a:xfrm>
                  <a:off x="138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1" name="Line 2484"/>
                <p:cNvSpPr>
                  <a:spLocks noChangeShapeType="1"/>
                </p:cNvSpPr>
                <p:nvPr/>
              </p:nvSpPr>
              <p:spPr bwMode="auto">
                <a:xfrm>
                  <a:off x="1397"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2" name="Line 2485"/>
                <p:cNvSpPr>
                  <a:spLocks noChangeShapeType="1"/>
                </p:cNvSpPr>
                <p:nvPr/>
              </p:nvSpPr>
              <p:spPr bwMode="auto">
                <a:xfrm>
                  <a:off x="1412"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3" name="Line 2486"/>
                <p:cNvSpPr>
                  <a:spLocks noChangeShapeType="1"/>
                </p:cNvSpPr>
                <p:nvPr/>
              </p:nvSpPr>
              <p:spPr bwMode="auto">
                <a:xfrm>
                  <a:off x="142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4" name="Line 2487"/>
                <p:cNvSpPr>
                  <a:spLocks noChangeShapeType="1"/>
                </p:cNvSpPr>
                <p:nvPr/>
              </p:nvSpPr>
              <p:spPr bwMode="auto">
                <a:xfrm>
                  <a:off x="144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5" name="Line 2488"/>
                <p:cNvSpPr>
                  <a:spLocks noChangeShapeType="1"/>
                </p:cNvSpPr>
                <p:nvPr/>
              </p:nvSpPr>
              <p:spPr bwMode="auto">
                <a:xfrm>
                  <a:off x="145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6" name="Line 2489"/>
                <p:cNvSpPr>
                  <a:spLocks noChangeShapeType="1"/>
                </p:cNvSpPr>
                <p:nvPr/>
              </p:nvSpPr>
              <p:spPr bwMode="auto">
                <a:xfrm>
                  <a:off x="147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7" name="Line 2490"/>
                <p:cNvSpPr>
                  <a:spLocks noChangeShapeType="1"/>
                </p:cNvSpPr>
                <p:nvPr/>
              </p:nvSpPr>
              <p:spPr bwMode="auto">
                <a:xfrm>
                  <a:off x="148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8" name="Line 2491"/>
                <p:cNvSpPr>
                  <a:spLocks noChangeShapeType="1"/>
                </p:cNvSpPr>
                <p:nvPr/>
              </p:nvSpPr>
              <p:spPr bwMode="auto">
                <a:xfrm>
                  <a:off x="150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9" name="Line 2492"/>
                <p:cNvSpPr>
                  <a:spLocks noChangeShapeType="1"/>
                </p:cNvSpPr>
                <p:nvPr/>
              </p:nvSpPr>
              <p:spPr bwMode="auto">
                <a:xfrm>
                  <a:off x="1519"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0" name="Line 2493"/>
                <p:cNvSpPr>
                  <a:spLocks noChangeShapeType="1"/>
                </p:cNvSpPr>
                <p:nvPr/>
              </p:nvSpPr>
              <p:spPr bwMode="auto">
                <a:xfrm>
                  <a:off x="153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1" name="Line 2494"/>
                <p:cNvSpPr>
                  <a:spLocks noChangeShapeType="1"/>
                </p:cNvSpPr>
                <p:nvPr/>
              </p:nvSpPr>
              <p:spPr bwMode="auto">
                <a:xfrm>
                  <a:off x="154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2" name="Line 2495"/>
                <p:cNvSpPr>
                  <a:spLocks noChangeShapeType="1"/>
                </p:cNvSpPr>
                <p:nvPr/>
              </p:nvSpPr>
              <p:spPr bwMode="auto">
                <a:xfrm>
                  <a:off x="156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3" name="Line 2496"/>
                <p:cNvSpPr>
                  <a:spLocks noChangeShapeType="1"/>
                </p:cNvSpPr>
                <p:nvPr/>
              </p:nvSpPr>
              <p:spPr bwMode="auto">
                <a:xfrm>
                  <a:off x="1580"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4" name="Line 2497"/>
                <p:cNvSpPr>
                  <a:spLocks noChangeShapeType="1"/>
                </p:cNvSpPr>
                <p:nvPr/>
              </p:nvSpPr>
              <p:spPr bwMode="auto">
                <a:xfrm>
                  <a:off x="1595"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5" name="Line 2498"/>
                <p:cNvSpPr>
                  <a:spLocks noChangeShapeType="1"/>
                </p:cNvSpPr>
                <p:nvPr/>
              </p:nvSpPr>
              <p:spPr bwMode="auto">
                <a:xfrm>
                  <a:off x="161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6" name="Line 2499"/>
                <p:cNvSpPr>
                  <a:spLocks noChangeShapeType="1"/>
                </p:cNvSpPr>
                <p:nvPr/>
              </p:nvSpPr>
              <p:spPr bwMode="auto">
                <a:xfrm>
                  <a:off x="162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7" name="Line 2500"/>
                <p:cNvSpPr>
                  <a:spLocks noChangeShapeType="1"/>
                </p:cNvSpPr>
                <p:nvPr/>
              </p:nvSpPr>
              <p:spPr bwMode="auto">
                <a:xfrm>
                  <a:off x="164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8" name="Line 2501"/>
                <p:cNvSpPr>
                  <a:spLocks noChangeShapeType="1"/>
                </p:cNvSpPr>
                <p:nvPr/>
              </p:nvSpPr>
              <p:spPr bwMode="auto">
                <a:xfrm>
                  <a:off x="165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9" name="Line 2502"/>
                <p:cNvSpPr>
                  <a:spLocks noChangeShapeType="1"/>
                </p:cNvSpPr>
                <p:nvPr/>
              </p:nvSpPr>
              <p:spPr bwMode="auto">
                <a:xfrm>
                  <a:off x="167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0" name="Line 2503"/>
                <p:cNvSpPr>
                  <a:spLocks noChangeShapeType="1"/>
                </p:cNvSpPr>
                <p:nvPr/>
              </p:nvSpPr>
              <p:spPr bwMode="auto">
                <a:xfrm>
                  <a:off x="1686"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1" name="Line 2504"/>
                <p:cNvSpPr>
                  <a:spLocks noChangeShapeType="1"/>
                </p:cNvSpPr>
                <p:nvPr/>
              </p:nvSpPr>
              <p:spPr bwMode="auto">
                <a:xfrm>
                  <a:off x="1702"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 name="Line 2505"/>
                <p:cNvSpPr>
                  <a:spLocks noChangeShapeType="1"/>
                </p:cNvSpPr>
                <p:nvPr/>
              </p:nvSpPr>
              <p:spPr bwMode="auto">
                <a:xfrm>
                  <a:off x="171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 name="Line 2506"/>
                <p:cNvSpPr>
                  <a:spLocks noChangeShapeType="1"/>
                </p:cNvSpPr>
                <p:nvPr/>
              </p:nvSpPr>
              <p:spPr bwMode="auto">
                <a:xfrm>
                  <a:off x="173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 name="Line 2507"/>
                <p:cNvSpPr>
                  <a:spLocks noChangeShapeType="1"/>
                </p:cNvSpPr>
                <p:nvPr/>
              </p:nvSpPr>
              <p:spPr bwMode="auto">
                <a:xfrm>
                  <a:off x="1748"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 name="Line 2508"/>
                <p:cNvSpPr>
                  <a:spLocks noChangeShapeType="1"/>
                </p:cNvSpPr>
                <p:nvPr/>
              </p:nvSpPr>
              <p:spPr bwMode="auto">
                <a:xfrm>
                  <a:off x="1763"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 name="Line 2509"/>
                <p:cNvSpPr>
                  <a:spLocks noChangeShapeType="1"/>
                </p:cNvSpPr>
                <p:nvPr/>
              </p:nvSpPr>
              <p:spPr bwMode="auto">
                <a:xfrm>
                  <a:off x="177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 name="Line 2510"/>
                <p:cNvSpPr>
                  <a:spLocks noChangeShapeType="1"/>
                </p:cNvSpPr>
                <p:nvPr/>
              </p:nvSpPr>
              <p:spPr bwMode="auto">
                <a:xfrm>
                  <a:off x="1793"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 name="Line 2511"/>
                <p:cNvSpPr>
                  <a:spLocks noChangeShapeType="1"/>
                </p:cNvSpPr>
                <p:nvPr/>
              </p:nvSpPr>
              <p:spPr bwMode="auto">
                <a:xfrm>
                  <a:off x="1808"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 name="Line 2512"/>
                <p:cNvSpPr>
                  <a:spLocks noChangeShapeType="1"/>
                </p:cNvSpPr>
                <p:nvPr/>
              </p:nvSpPr>
              <p:spPr bwMode="auto">
                <a:xfrm>
                  <a:off x="182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 name="Line 2513"/>
                <p:cNvSpPr>
                  <a:spLocks noChangeShapeType="1"/>
                </p:cNvSpPr>
                <p:nvPr/>
              </p:nvSpPr>
              <p:spPr bwMode="auto">
                <a:xfrm>
                  <a:off x="1839"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 name="Line 2514"/>
                <p:cNvSpPr>
                  <a:spLocks noChangeShapeType="1"/>
                </p:cNvSpPr>
                <p:nvPr/>
              </p:nvSpPr>
              <p:spPr bwMode="auto">
                <a:xfrm>
                  <a:off x="1854"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 name="Line 2515"/>
                <p:cNvSpPr>
                  <a:spLocks noChangeShapeType="1"/>
                </p:cNvSpPr>
                <p:nvPr/>
              </p:nvSpPr>
              <p:spPr bwMode="auto">
                <a:xfrm>
                  <a:off x="187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 name="Line 2516"/>
                <p:cNvSpPr>
                  <a:spLocks noChangeShapeType="1"/>
                </p:cNvSpPr>
                <p:nvPr/>
              </p:nvSpPr>
              <p:spPr bwMode="auto">
                <a:xfrm>
                  <a:off x="1885"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 name="Line 2517"/>
                <p:cNvSpPr>
                  <a:spLocks noChangeShapeType="1"/>
                </p:cNvSpPr>
                <p:nvPr/>
              </p:nvSpPr>
              <p:spPr bwMode="auto">
                <a:xfrm>
                  <a:off x="1900"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 name="Line 2518"/>
                <p:cNvSpPr>
                  <a:spLocks noChangeShapeType="1"/>
                </p:cNvSpPr>
                <p:nvPr/>
              </p:nvSpPr>
              <p:spPr bwMode="auto">
                <a:xfrm>
                  <a:off x="1916"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 name="Line 2519"/>
                <p:cNvSpPr>
                  <a:spLocks noChangeShapeType="1"/>
                </p:cNvSpPr>
                <p:nvPr/>
              </p:nvSpPr>
              <p:spPr bwMode="auto">
                <a:xfrm>
                  <a:off x="1931"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 name="Line 2520"/>
                <p:cNvSpPr>
                  <a:spLocks noChangeShapeType="1"/>
                </p:cNvSpPr>
                <p:nvPr/>
              </p:nvSpPr>
              <p:spPr bwMode="auto">
                <a:xfrm>
                  <a:off x="1946"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8" name="Line 2521"/>
                <p:cNvSpPr>
                  <a:spLocks noChangeShapeType="1"/>
                </p:cNvSpPr>
                <p:nvPr/>
              </p:nvSpPr>
              <p:spPr bwMode="auto">
                <a:xfrm>
                  <a:off x="1961"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9" name="Line 2522"/>
                <p:cNvSpPr>
                  <a:spLocks noChangeShapeType="1"/>
                </p:cNvSpPr>
                <p:nvPr/>
              </p:nvSpPr>
              <p:spPr bwMode="auto">
                <a:xfrm>
                  <a:off x="1977"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0" name="Line 2523"/>
                <p:cNvSpPr>
                  <a:spLocks noChangeShapeType="1"/>
                </p:cNvSpPr>
                <p:nvPr/>
              </p:nvSpPr>
              <p:spPr bwMode="auto">
                <a:xfrm>
                  <a:off x="1992" y="334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1" name="Line 2524"/>
                <p:cNvSpPr>
                  <a:spLocks noChangeShapeType="1"/>
                </p:cNvSpPr>
                <p:nvPr/>
              </p:nvSpPr>
              <p:spPr bwMode="auto">
                <a:xfrm>
                  <a:off x="2007" y="334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2" name="Line 2525"/>
                <p:cNvSpPr>
                  <a:spLocks noChangeShapeType="1"/>
                </p:cNvSpPr>
                <p:nvPr/>
              </p:nvSpPr>
              <p:spPr bwMode="auto">
                <a:xfrm>
                  <a:off x="496"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3" name="Line 2526"/>
                <p:cNvSpPr>
                  <a:spLocks noChangeShapeType="1"/>
                </p:cNvSpPr>
                <p:nvPr/>
              </p:nvSpPr>
              <p:spPr bwMode="auto">
                <a:xfrm>
                  <a:off x="51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4" name="Line 2527"/>
                <p:cNvSpPr>
                  <a:spLocks noChangeShapeType="1"/>
                </p:cNvSpPr>
                <p:nvPr/>
              </p:nvSpPr>
              <p:spPr bwMode="auto">
                <a:xfrm>
                  <a:off x="52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5" name="Line 2528"/>
                <p:cNvSpPr>
                  <a:spLocks noChangeShapeType="1"/>
                </p:cNvSpPr>
                <p:nvPr/>
              </p:nvSpPr>
              <p:spPr bwMode="auto">
                <a:xfrm>
                  <a:off x="54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6" name="Line 2529"/>
                <p:cNvSpPr>
                  <a:spLocks noChangeShapeType="1"/>
                </p:cNvSpPr>
                <p:nvPr/>
              </p:nvSpPr>
              <p:spPr bwMode="auto">
                <a:xfrm>
                  <a:off x="55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7" name="Line 2530"/>
                <p:cNvSpPr>
                  <a:spLocks noChangeShapeType="1"/>
                </p:cNvSpPr>
                <p:nvPr/>
              </p:nvSpPr>
              <p:spPr bwMode="auto">
                <a:xfrm>
                  <a:off x="57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8" name="Line 2531"/>
                <p:cNvSpPr>
                  <a:spLocks noChangeShapeType="1"/>
                </p:cNvSpPr>
                <p:nvPr/>
              </p:nvSpPr>
              <p:spPr bwMode="auto">
                <a:xfrm>
                  <a:off x="58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9" name="Line 2532"/>
                <p:cNvSpPr>
                  <a:spLocks noChangeShapeType="1"/>
                </p:cNvSpPr>
                <p:nvPr/>
              </p:nvSpPr>
              <p:spPr bwMode="auto">
                <a:xfrm>
                  <a:off x="60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0" name="Line 2533"/>
                <p:cNvSpPr>
                  <a:spLocks noChangeShapeType="1"/>
                </p:cNvSpPr>
                <p:nvPr/>
              </p:nvSpPr>
              <p:spPr bwMode="auto">
                <a:xfrm>
                  <a:off x="61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1" name="Line 2534"/>
                <p:cNvSpPr>
                  <a:spLocks noChangeShapeType="1"/>
                </p:cNvSpPr>
                <p:nvPr/>
              </p:nvSpPr>
              <p:spPr bwMode="auto">
                <a:xfrm>
                  <a:off x="63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2" name="Line 2535"/>
                <p:cNvSpPr>
                  <a:spLocks noChangeShapeType="1"/>
                </p:cNvSpPr>
                <p:nvPr/>
              </p:nvSpPr>
              <p:spPr bwMode="auto">
                <a:xfrm>
                  <a:off x="649"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3" name="Line 2536"/>
                <p:cNvSpPr>
                  <a:spLocks noChangeShapeType="1"/>
                </p:cNvSpPr>
                <p:nvPr/>
              </p:nvSpPr>
              <p:spPr bwMode="auto">
                <a:xfrm>
                  <a:off x="664"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4" name="Line 2537"/>
                <p:cNvSpPr>
                  <a:spLocks noChangeShapeType="1"/>
                </p:cNvSpPr>
                <p:nvPr/>
              </p:nvSpPr>
              <p:spPr bwMode="auto">
                <a:xfrm>
                  <a:off x="67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5" name="Line 2538"/>
                <p:cNvSpPr>
                  <a:spLocks noChangeShapeType="1"/>
                </p:cNvSpPr>
                <p:nvPr/>
              </p:nvSpPr>
              <p:spPr bwMode="auto">
                <a:xfrm>
                  <a:off x="69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6" name="Line 2539"/>
                <p:cNvSpPr>
                  <a:spLocks noChangeShapeType="1"/>
                </p:cNvSpPr>
                <p:nvPr/>
              </p:nvSpPr>
              <p:spPr bwMode="auto">
                <a:xfrm>
                  <a:off x="70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7" name="Line 2540"/>
                <p:cNvSpPr>
                  <a:spLocks noChangeShapeType="1"/>
                </p:cNvSpPr>
                <p:nvPr/>
              </p:nvSpPr>
              <p:spPr bwMode="auto">
                <a:xfrm>
                  <a:off x="72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8" name="Line 2541"/>
                <p:cNvSpPr>
                  <a:spLocks noChangeShapeType="1"/>
                </p:cNvSpPr>
                <p:nvPr/>
              </p:nvSpPr>
              <p:spPr bwMode="auto">
                <a:xfrm>
                  <a:off x="74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9" name="Line 2542"/>
                <p:cNvSpPr>
                  <a:spLocks noChangeShapeType="1"/>
                </p:cNvSpPr>
                <p:nvPr/>
              </p:nvSpPr>
              <p:spPr bwMode="auto">
                <a:xfrm>
                  <a:off x="75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0" name="Line 2543"/>
                <p:cNvSpPr>
                  <a:spLocks noChangeShapeType="1"/>
                </p:cNvSpPr>
                <p:nvPr/>
              </p:nvSpPr>
              <p:spPr bwMode="auto">
                <a:xfrm>
                  <a:off x="77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1" name="Line 2544"/>
                <p:cNvSpPr>
                  <a:spLocks noChangeShapeType="1"/>
                </p:cNvSpPr>
                <p:nvPr/>
              </p:nvSpPr>
              <p:spPr bwMode="auto">
                <a:xfrm>
                  <a:off x="78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2" name="Line 2545"/>
                <p:cNvSpPr>
                  <a:spLocks noChangeShapeType="1"/>
                </p:cNvSpPr>
                <p:nvPr/>
              </p:nvSpPr>
              <p:spPr bwMode="auto">
                <a:xfrm>
                  <a:off x="80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3" name="Line 2546"/>
                <p:cNvSpPr>
                  <a:spLocks noChangeShapeType="1"/>
                </p:cNvSpPr>
                <p:nvPr/>
              </p:nvSpPr>
              <p:spPr bwMode="auto">
                <a:xfrm>
                  <a:off x="817"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4" name="Line 2547"/>
                <p:cNvSpPr>
                  <a:spLocks noChangeShapeType="1"/>
                </p:cNvSpPr>
                <p:nvPr/>
              </p:nvSpPr>
              <p:spPr bwMode="auto">
                <a:xfrm>
                  <a:off x="832"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5" name="Line 2548"/>
                <p:cNvSpPr>
                  <a:spLocks noChangeShapeType="1"/>
                </p:cNvSpPr>
                <p:nvPr/>
              </p:nvSpPr>
              <p:spPr bwMode="auto">
                <a:xfrm>
                  <a:off x="847"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6" name="Line 2549"/>
                <p:cNvSpPr>
                  <a:spLocks noChangeShapeType="1"/>
                </p:cNvSpPr>
                <p:nvPr/>
              </p:nvSpPr>
              <p:spPr bwMode="auto">
                <a:xfrm>
                  <a:off x="86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7" name="Line 2550"/>
                <p:cNvSpPr>
                  <a:spLocks noChangeShapeType="1"/>
                </p:cNvSpPr>
                <p:nvPr/>
              </p:nvSpPr>
              <p:spPr bwMode="auto">
                <a:xfrm>
                  <a:off x="87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8" name="Line 2551"/>
                <p:cNvSpPr>
                  <a:spLocks noChangeShapeType="1"/>
                </p:cNvSpPr>
                <p:nvPr/>
              </p:nvSpPr>
              <p:spPr bwMode="auto">
                <a:xfrm>
                  <a:off x="89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9" name="Line 2552"/>
                <p:cNvSpPr>
                  <a:spLocks noChangeShapeType="1"/>
                </p:cNvSpPr>
                <p:nvPr/>
              </p:nvSpPr>
              <p:spPr bwMode="auto">
                <a:xfrm>
                  <a:off x="90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0" name="Line 2553"/>
                <p:cNvSpPr>
                  <a:spLocks noChangeShapeType="1"/>
                </p:cNvSpPr>
                <p:nvPr/>
              </p:nvSpPr>
              <p:spPr bwMode="auto">
                <a:xfrm>
                  <a:off x="92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1" name="Line 2554"/>
                <p:cNvSpPr>
                  <a:spLocks noChangeShapeType="1"/>
                </p:cNvSpPr>
                <p:nvPr/>
              </p:nvSpPr>
              <p:spPr bwMode="auto">
                <a:xfrm>
                  <a:off x="93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2" name="Line 2555"/>
                <p:cNvSpPr>
                  <a:spLocks noChangeShapeType="1"/>
                </p:cNvSpPr>
                <p:nvPr/>
              </p:nvSpPr>
              <p:spPr bwMode="auto">
                <a:xfrm>
                  <a:off x="95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3" name="Line 2556"/>
                <p:cNvSpPr>
                  <a:spLocks noChangeShapeType="1"/>
                </p:cNvSpPr>
                <p:nvPr/>
              </p:nvSpPr>
              <p:spPr bwMode="auto">
                <a:xfrm>
                  <a:off x="96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4" name="Line 2557"/>
                <p:cNvSpPr>
                  <a:spLocks noChangeShapeType="1"/>
                </p:cNvSpPr>
                <p:nvPr/>
              </p:nvSpPr>
              <p:spPr bwMode="auto">
                <a:xfrm>
                  <a:off x="98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5" name="Line 2558"/>
                <p:cNvSpPr>
                  <a:spLocks noChangeShapeType="1"/>
                </p:cNvSpPr>
                <p:nvPr/>
              </p:nvSpPr>
              <p:spPr bwMode="auto">
                <a:xfrm>
                  <a:off x="1000"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6" name="Line 2559"/>
                <p:cNvSpPr>
                  <a:spLocks noChangeShapeType="1"/>
                </p:cNvSpPr>
                <p:nvPr/>
              </p:nvSpPr>
              <p:spPr bwMode="auto">
                <a:xfrm>
                  <a:off x="101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7" name="Line 2560"/>
                <p:cNvSpPr>
                  <a:spLocks noChangeShapeType="1"/>
                </p:cNvSpPr>
                <p:nvPr/>
              </p:nvSpPr>
              <p:spPr bwMode="auto">
                <a:xfrm>
                  <a:off x="103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8" name="Line 2561"/>
                <p:cNvSpPr>
                  <a:spLocks noChangeShapeType="1"/>
                </p:cNvSpPr>
                <p:nvPr/>
              </p:nvSpPr>
              <p:spPr bwMode="auto">
                <a:xfrm>
                  <a:off x="104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9" name="Line 2562"/>
                <p:cNvSpPr>
                  <a:spLocks noChangeShapeType="1"/>
                </p:cNvSpPr>
                <p:nvPr/>
              </p:nvSpPr>
              <p:spPr bwMode="auto">
                <a:xfrm>
                  <a:off x="1061"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0" name="Line 2563"/>
                <p:cNvSpPr>
                  <a:spLocks noChangeShapeType="1"/>
                </p:cNvSpPr>
                <p:nvPr/>
              </p:nvSpPr>
              <p:spPr bwMode="auto">
                <a:xfrm>
                  <a:off x="107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1" name="Line 2564"/>
                <p:cNvSpPr>
                  <a:spLocks noChangeShapeType="1"/>
                </p:cNvSpPr>
                <p:nvPr/>
              </p:nvSpPr>
              <p:spPr bwMode="auto">
                <a:xfrm>
                  <a:off x="109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2" name="Line 2565"/>
                <p:cNvSpPr>
                  <a:spLocks noChangeShapeType="1"/>
                </p:cNvSpPr>
                <p:nvPr/>
              </p:nvSpPr>
              <p:spPr bwMode="auto">
                <a:xfrm>
                  <a:off x="110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3" name="Line 2566"/>
                <p:cNvSpPr>
                  <a:spLocks noChangeShapeType="1"/>
                </p:cNvSpPr>
                <p:nvPr/>
              </p:nvSpPr>
              <p:spPr bwMode="auto">
                <a:xfrm>
                  <a:off x="112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4" name="Line 2567"/>
                <p:cNvSpPr>
                  <a:spLocks noChangeShapeType="1"/>
                </p:cNvSpPr>
                <p:nvPr/>
              </p:nvSpPr>
              <p:spPr bwMode="auto">
                <a:xfrm>
                  <a:off x="113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5" name="Line 2568"/>
                <p:cNvSpPr>
                  <a:spLocks noChangeShapeType="1"/>
                </p:cNvSpPr>
                <p:nvPr/>
              </p:nvSpPr>
              <p:spPr bwMode="auto">
                <a:xfrm>
                  <a:off x="115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6" name="Line 2569"/>
                <p:cNvSpPr>
                  <a:spLocks noChangeShapeType="1"/>
                </p:cNvSpPr>
                <p:nvPr/>
              </p:nvSpPr>
              <p:spPr bwMode="auto">
                <a:xfrm>
                  <a:off x="1168"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7" name="Line 2570"/>
                <p:cNvSpPr>
                  <a:spLocks noChangeShapeType="1"/>
                </p:cNvSpPr>
                <p:nvPr/>
              </p:nvSpPr>
              <p:spPr bwMode="auto">
                <a:xfrm>
                  <a:off x="118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8" name="Line 2571"/>
                <p:cNvSpPr>
                  <a:spLocks noChangeShapeType="1"/>
                </p:cNvSpPr>
                <p:nvPr/>
              </p:nvSpPr>
              <p:spPr bwMode="auto">
                <a:xfrm>
                  <a:off x="119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9" name="Line 2572"/>
                <p:cNvSpPr>
                  <a:spLocks noChangeShapeType="1"/>
                </p:cNvSpPr>
                <p:nvPr/>
              </p:nvSpPr>
              <p:spPr bwMode="auto">
                <a:xfrm>
                  <a:off x="121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0" name="Line 2573"/>
                <p:cNvSpPr>
                  <a:spLocks noChangeShapeType="1"/>
                </p:cNvSpPr>
                <p:nvPr/>
              </p:nvSpPr>
              <p:spPr bwMode="auto">
                <a:xfrm>
                  <a:off x="1229"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1" name="Line 2574"/>
                <p:cNvSpPr>
                  <a:spLocks noChangeShapeType="1"/>
                </p:cNvSpPr>
                <p:nvPr/>
              </p:nvSpPr>
              <p:spPr bwMode="auto">
                <a:xfrm>
                  <a:off x="1244"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2" name="Line 2575"/>
                <p:cNvSpPr>
                  <a:spLocks noChangeShapeType="1"/>
                </p:cNvSpPr>
                <p:nvPr/>
              </p:nvSpPr>
              <p:spPr bwMode="auto">
                <a:xfrm>
                  <a:off x="125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3" name="Line 2576"/>
                <p:cNvSpPr>
                  <a:spLocks noChangeShapeType="1"/>
                </p:cNvSpPr>
                <p:nvPr/>
              </p:nvSpPr>
              <p:spPr bwMode="auto">
                <a:xfrm>
                  <a:off x="127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4" name="Line 2577"/>
                <p:cNvSpPr>
                  <a:spLocks noChangeShapeType="1"/>
                </p:cNvSpPr>
                <p:nvPr/>
              </p:nvSpPr>
              <p:spPr bwMode="auto">
                <a:xfrm>
                  <a:off x="128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5" name="Line 2578"/>
                <p:cNvSpPr>
                  <a:spLocks noChangeShapeType="1"/>
                </p:cNvSpPr>
                <p:nvPr/>
              </p:nvSpPr>
              <p:spPr bwMode="auto">
                <a:xfrm>
                  <a:off x="130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6" name="Line 2579"/>
                <p:cNvSpPr>
                  <a:spLocks noChangeShapeType="1"/>
                </p:cNvSpPr>
                <p:nvPr/>
              </p:nvSpPr>
              <p:spPr bwMode="auto">
                <a:xfrm>
                  <a:off x="132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7" name="Line 2580"/>
                <p:cNvSpPr>
                  <a:spLocks noChangeShapeType="1"/>
                </p:cNvSpPr>
                <p:nvPr/>
              </p:nvSpPr>
              <p:spPr bwMode="auto">
                <a:xfrm>
                  <a:off x="133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8" name="Line 2581"/>
                <p:cNvSpPr>
                  <a:spLocks noChangeShapeType="1"/>
                </p:cNvSpPr>
                <p:nvPr/>
              </p:nvSpPr>
              <p:spPr bwMode="auto">
                <a:xfrm>
                  <a:off x="1351"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9" name="Line 2582"/>
                <p:cNvSpPr>
                  <a:spLocks noChangeShapeType="1"/>
                </p:cNvSpPr>
                <p:nvPr/>
              </p:nvSpPr>
              <p:spPr bwMode="auto">
                <a:xfrm>
                  <a:off x="136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0" name="Line 2583"/>
                <p:cNvSpPr>
                  <a:spLocks noChangeShapeType="1"/>
                </p:cNvSpPr>
                <p:nvPr/>
              </p:nvSpPr>
              <p:spPr bwMode="auto">
                <a:xfrm>
                  <a:off x="138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1" name="Line 2584"/>
                <p:cNvSpPr>
                  <a:spLocks noChangeShapeType="1"/>
                </p:cNvSpPr>
                <p:nvPr/>
              </p:nvSpPr>
              <p:spPr bwMode="auto">
                <a:xfrm>
                  <a:off x="1397"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2" name="Line 2585"/>
                <p:cNvSpPr>
                  <a:spLocks noChangeShapeType="1"/>
                </p:cNvSpPr>
                <p:nvPr/>
              </p:nvSpPr>
              <p:spPr bwMode="auto">
                <a:xfrm>
                  <a:off x="1412"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3" name="Line 2586"/>
                <p:cNvSpPr>
                  <a:spLocks noChangeShapeType="1"/>
                </p:cNvSpPr>
                <p:nvPr/>
              </p:nvSpPr>
              <p:spPr bwMode="auto">
                <a:xfrm>
                  <a:off x="142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4" name="Line 2587"/>
                <p:cNvSpPr>
                  <a:spLocks noChangeShapeType="1"/>
                </p:cNvSpPr>
                <p:nvPr/>
              </p:nvSpPr>
              <p:spPr bwMode="auto">
                <a:xfrm>
                  <a:off x="144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5" name="Line 2588"/>
                <p:cNvSpPr>
                  <a:spLocks noChangeShapeType="1"/>
                </p:cNvSpPr>
                <p:nvPr/>
              </p:nvSpPr>
              <p:spPr bwMode="auto">
                <a:xfrm>
                  <a:off x="145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6" name="Line 2589"/>
                <p:cNvSpPr>
                  <a:spLocks noChangeShapeType="1"/>
                </p:cNvSpPr>
                <p:nvPr/>
              </p:nvSpPr>
              <p:spPr bwMode="auto">
                <a:xfrm>
                  <a:off x="147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7" name="Line 2590"/>
                <p:cNvSpPr>
                  <a:spLocks noChangeShapeType="1"/>
                </p:cNvSpPr>
                <p:nvPr/>
              </p:nvSpPr>
              <p:spPr bwMode="auto">
                <a:xfrm>
                  <a:off x="148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8" name="Line 2591"/>
                <p:cNvSpPr>
                  <a:spLocks noChangeShapeType="1"/>
                </p:cNvSpPr>
                <p:nvPr/>
              </p:nvSpPr>
              <p:spPr bwMode="auto">
                <a:xfrm>
                  <a:off x="150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9" name="Line 2592"/>
                <p:cNvSpPr>
                  <a:spLocks noChangeShapeType="1"/>
                </p:cNvSpPr>
                <p:nvPr/>
              </p:nvSpPr>
              <p:spPr bwMode="auto">
                <a:xfrm>
                  <a:off x="1519"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0" name="Line 2593"/>
                <p:cNvSpPr>
                  <a:spLocks noChangeShapeType="1"/>
                </p:cNvSpPr>
                <p:nvPr/>
              </p:nvSpPr>
              <p:spPr bwMode="auto">
                <a:xfrm>
                  <a:off x="153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1" name="Line 2594"/>
                <p:cNvSpPr>
                  <a:spLocks noChangeShapeType="1"/>
                </p:cNvSpPr>
                <p:nvPr/>
              </p:nvSpPr>
              <p:spPr bwMode="auto">
                <a:xfrm>
                  <a:off x="154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2" name="Line 2595"/>
                <p:cNvSpPr>
                  <a:spLocks noChangeShapeType="1"/>
                </p:cNvSpPr>
                <p:nvPr/>
              </p:nvSpPr>
              <p:spPr bwMode="auto">
                <a:xfrm>
                  <a:off x="156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3" name="Line 2596"/>
                <p:cNvSpPr>
                  <a:spLocks noChangeShapeType="1"/>
                </p:cNvSpPr>
                <p:nvPr/>
              </p:nvSpPr>
              <p:spPr bwMode="auto">
                <a:xfrm>
                  <a:off x="1580"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4" name="Line 2597"/>
                <p:cNvSpPr>
                  <a:spLocks noChangeShapeType="1"/>
                </p:cNvSpPr>
                <p:nvPr/>
              </p:nvSpPr>
              <p:spPr bwMode="auto">
                <a:xfrm>
                  <a:off x="1595"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5" name="Line 2598"/>
                <p:cNvSpPr>
                  <a:spLocks noChangeShapeType="1"/>
                </p:cNvSpPr>
                <p:nvPr/>
              </p:nvSpPr>
              <p:spPr bwMode="auto">
                <a:xfrm>
                  <a:off x="161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6" name="Line 2599"/>
                <p:cNvSpPr>
                  <a:spLocks noChangeShapeType="1"/>
                </p:cNvSpPr>
                <p:nvPr/>
              </p:nvSpPr>
              <p:spPr bwMode="auto">
                <a:xfrm>
                  <a:off x="162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7" name="Line 2600"/>
                <p:cNvSpPr>
                  <a:spLocks noChangeShapeType="1"/>
                </p:cNvSpPr>
                <p:nvPr/>
              </p:nvSpPr>
              <p:spPr bwMode="auto">
                <a:xfrm>
                  <a:off x="164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8" name="Line 2601"/>
                <p:cNvSpPr>
                  <a:spLocks noChangeShapeType="1"/>
                </p:cNvSpPr>
                <p:nvPr/>
              </p:nvSpPr>
              <p:spPr bwMode="auto">
                <a:xfrm>
                  <a:off x="165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9" name="Line 2602"/>
                <p:cNvSpPr>
                  <a:spLocks noChangeShapeType="1"/>
                </p:cNvSpPr>
                <p:nvPr/>
              </p:nvSpPr>
              <p:spPr bwMode="auto">
                <a:xfrm>
                  <a:off x="167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0" name="Line 2603"/>
                <p:cNvSpPr>
                  <a:spLocks noChangeShapeType="1"/>
                </p:cNvSpPr>
                <p:nvPr/>
              </p:nvSpPr>
              <p:spPr bwMode="auto">
                <a:xfrm>
                  <a:off x="1686"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1" name="Line 2604"/>
                <p:cNvSpPr>
                  <a:spLocks noChangeShapeType="1"/>
                </p:cNvSpPr>
                <p:nvPr/>
              </p:nvSpPr>
              <p:spPr bwMode="auto">
                <a:xfrm>
                  <a:off x="1702"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2" name="Line 2605"/>
                <p:cNvSpPr>
                  <a:spLocks noChangeShapeType="1"/>
                </p:cNvSpPr>
                <p:nvPr/>
              </p:nvSpPr>
              <p:spPr bwMode="auto">
                <a:xfrm>
                  <a:off x="171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46" name="Group 2807"/>
              <p:cNvGrpSpPr>
                <a:grpSpLocks/>
              </p:cNvGrpSpPr>
              <p:nvPr/>
            </p:nvGrpSpPr>
            <p:grpSpPr bwMode="auto">
              <a:xfrm>
                <a:off x="496" y="2755"/>
                <a:ext cx="1513" cy="392"/>
                <a:chOff x="496" y="2755"/>
                <a:chExt cx="1513" cy="392"/>
              </a:xfrm>
            </p:grpSpPr>
            <p:sp>
              <p:nvSpPr>
                <p:cNvPr id="2363" name="Line 2607"/>
                <p:cNvSpPr>
                  <a:spLocks noChangeShapeType="1"/>
                </p:cNvSpPr>
                <p:nvPr/>
              </p:nvSpPr>
              <p:spPr bwMode="auto">
                <a:xfrm>
                  <a:off x="173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4" name="Line 2608"/>
                <p:cNvSpPr>
                  <a:spLocks noChangeShapeType="1"/>
                </p:cNvSpPr>
                <p:nvPr/>
              </p:nvSpPr>
              <p:spPr bwMode="auto">
                <a:xfrm>
                  <a:off x="1748"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5" name="Line 2609"/>
                <p:cNvSpPr>
                  <a:spLocks noChangeShapeType="1"/>
                </p:cNvSpPr>
                <p:nvPr/>
              </p:nvSpPr>
              <p:spPr bwMode="auto">
                <a:xfrm>
                  <a:off x="1763"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6" name="Line 2610"/>
                <p:cNvSpPr>
                  <a:spLocks noChangeShapeType="1"/>
                </p:cNvSpPr>
                <p:nvPr/>
              </p:nvSpPr>
              <p:spPr bwMode="auto">
                <a:xfrm>
                  <a:off x="177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7" name="Line 2611"/>
                <p:cNvSpPr>
                  <a:spLocks noChangeShapeType="1"/>
                </p:cNvSpPr>
                <p:nvPr/>
              </p:nvSpPr>
              <p:spPr bwMode="auto">
                <a:xfrm>
                  <a:off x="1793"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8" name="Line 2612"/>
                <p:cNvSpPr>
                  <a:spLocks noChangeShapeType="1"/>
                </p:cNvSpPr>
                <p:nvPr/>
              </p:nvSpPr>
              <p:spPr bwMode="auto">
                <a:xfrm>
                  <a:off x="1808"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9" name="Line 2613"/>
                <p:cNvSpPr>
                  <a:spLocks noChangeShapeType="1"/>
                </p:cNvSpPr>
                <p:nvPr/>
              </p:nvSpPr>
              <p:spPr bwMode="auto">
                <a:xfrm>
                  <a:off x="182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0" name="Line 2614"/>
                <p:cNvSpPr>
                  <a:spLocks noChangeShapeType="1"/>
                </p:cNvSpPr>
                <p:nvPr/>
              </p:nvSpPr>
              <p:spPr bwMode="auto">
                <a:xfrm>
                  <a:off x="1839"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1" name="Line 2615"/>
                <p:cNvSpPr>
                  <a:spLocks noChangeShapeType="1"/>
                </p:cNvSpPr>
                <p:nvPr/>
              </p:nvSpPr>
              <p:spPr bwMode="auto">
                <a:xfrm>
                  <a:off x="1854"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2" name="Line 2616"/>
                <p:cNvSpPr>
                  <a:spLocks noChangeShapeType="1"/>
                </p:cNvSpPr>
                <p:nvPr/>
              </p:nvSpPr>
              <p:spPr bwMode="auto">
                <a:xfrm>
                  <a:off x="187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3" name="Line 2617"/>
                <p:cNvSpPr>
                  <a:spLocks noChangeShapeType="1"/>
                </p:cNvSpPr>
                <p:nvPr/>
              </p:nvSpPr>
              <p:spPr bwMode="auto">
                <a:xfrm>
                  <a:off x="1885"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4" name="Line 2618"/>
                <p:cNvSpPr>
                  <a:spLocks noChangeShapeType="1"/>
                </p:cNvSpPr>
                <p:nvPr/>
              </p:nvSpPr>
              <p:spPr bwMode="auto">
                <a:xfrm>
                  <a:off x="1900"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5" name="Line 2619"/>
                <p:cNvSpPr>
                  <a:spLocks noChangeShapeType="1"/>
                </p:cNvSpPr>
                <p:nvPr/>
              </p:nvSpPr>
              <p:spPr bwMode="auto">
                <a:xfrm>
                  <a:off x="1916"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6" name="Line 2620"/>
                <p:cNvSpPr>
                  <a:spLocks noChangeShapeType="1"/>
                </p:cNvSpPr>
                <p:nvPr/>
              </p:nvSpPr>
              <p:spPr bwMode="auto">
                <a:xfrm>
                  <a:off x="1931"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7" name="Line 2621"/>
                <p:cNvSpPr>
                  <a:spLocks noChangeShapeType="1"/>
                </p:cNvSpPr>
                <p:nvPr/>
              </p:nvSpPr>
              <p:spPr bwMode="auto">
                <a:xfrm>
                  <a:off x="1946"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8" name="Line 2622"/>
                <p:cNvSpPr>
                  <a:spLocks noChangeShapeType="1"/>
                </p:cNvSpPr>
                <p:nvPr/>
              </p:nvSpPr>
              <p:spPr bwMode="auto">
                <a:xfrm>
                  <a:off x="1961"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9" name="Line 2623"/>
                <p:cNvSpPr>
                  <a:spLocks noChangeShapeType="1"/>
                </p:cNvSpPr>
                <p:nvPr/>
              </p:nvSpPr>
              <p:spPr bwMode="auto">
                <a:xfrm>
                  <a:off x="1977"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0" name="Line 2624"/>
                <p:cNvSpPr>
                  <a:spLocks noChangeShapeType="1"/>
                </p:cNvSpPr>
                <p:nvPr/>
              </p:nvSpPr>
              <p:spPr bwMode="auto">
                <a:xfrm>
                  <a:off x="1992" y="3147"/>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1" name="Line 2625"/>
                <p:cNvSpPr>
                  <a:spLocks noChangeShapeType="1"/>
                </p:cNvSpPr>
                <p:nvPr/>
              </p:nvSpPr>
              <p:spPr bwMode="auto">
                <a:xfrm>
                  <a:off x="2007" y="3147"/>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2" name="Line 2626"/>
                <p:cNvSpPr>
                  <a:spLocks noChangeShapeType="1"/>
                </p:cNvSpPr>
                <p:nvPr/>
              </p:nvSpPr>
              <p:spPr bwMode="auto">
                <a:xfrm>
                  <a:off x="496"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3" name="Line 2627"/>
                <p:cNvSpPr>
                  <a:spLocks noChangeShapeType="1"/>
                </p:cNvSpPr>
                <p:nvPr/>
              </p:nvSpPr>
              <p:spPr bwMode="auto">
                <a:xfrm>
                  <a:off x="51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4" name="Line 2628"/>
                <p:cNvSpPr>
                  <a:spLocks noChangeShapeType="1"/>
                </p:cNvSpPr>
                <p:nvPr/>
              </p:nvSpPr>
              <p:spPr bwMode="auto">
                <a:xfrm>
                  <a:off x="52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5" name="Line 2629"/>
                <p:cNvSpPr>
                  <a:spLocks noChangeShapeType="1"/>
                </p:cNvSpPr>
                <p:nvPr/>
              </p:nvSpPr>
              <p:spPr bwMode="auto">
                <a:xfrm>
                  <a:off x="54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6" name="Line 2630"/>
                <p:cNvSpPr>
                  <a:spLocks noChangeShapeType="1"/>
                </p:cNvSpPr>
                <p:nvPr/>
              </p:nvSpPr>
              <p:spPr bwMode="auto">
                <a:xfrm>
                  <a:off x="55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7" name="Line 2631"/>
                <p:cNvSpPr>
                  <a:spLocks noChangeShapeType="1"/>
                </p:cNvSpPr>
                <p:nvPr/>
              </p:nvSpPr>
              <p:spPr bwMode="auto">
                <a:xfrm>
                  <a:off x="57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8" name="Line 2632"/>
                <p:cNvSpPr>
                  <a:spLocks noChangeShapeType="1"/>
                </p:cNvSpPr>
                <p:nvPr/>
              </p:nvSpPr>
              <p:spPr bwMode="auto">
                <a:xfrm>
                  <a:off x="58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9" name="Line 2633"/>
                <p:cNvSpPr>
                  <a:spLocks noChangeShapeType="1"/>
                </p:cNvSpPr>
                <p:nvPr/>
              </p:nvSpPr>
              <p:spPr bwMode="auto">
                <a:xfrm>
                  <a:off x="60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0" name="Line 2634"/>
                <p:cNvSpPr>
                  <a:spLocks noChangeShapeType="1"/>
                </p:cNvSpPr>
                <p:nvPr/>
              </p:nvSpPr>
              <p:spPr bwMode="auto">
                <a:xfrm>
                  <a:off x="61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1" name="Line 2635"/>
                <p:cNvSpPr>
                  <a:spLocks noChangeShapeType="1"/>
                </p:cNvSpPr>
                <p:nvPr/>
              </p:nvSpPr>
              <p:spPr bwMode="auto">
                <a:xfrm>
                  <a:off x="63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2" name="Line 2636"/>
                <p:cNvSpPr>
                  <a:spLocks noChangeShapeType="1"/>
                </p:cNvSpPr>
                <p:nvPr/>
              </p:nvSpPr>
              <p:spPr bwMode="auto">
                <a:xfrm>
                  <a:off x="649"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3" name="Line 2637"/>
                <p:cNvSpPr>
                  <a:spLocks noChangeShapeType="1"/>
                </p:cNvSpPr>
                <p:nvPr/>
              </p:nvSpPr>
              <p:spPr bwMode="auto">
                <a:xfrm>
                  <a:off x="664"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4" name="Line 2638"/>
                <p:cNvSpPr>
                  <a:spLocks noChangeShapeType="1"/>
                </p:cNvSpPr>
                <p:nvPr/>
              </p:nvSpPr>
              <p:spPr bwMode="auto">
                <a:xfrm>
                  <a:off x="67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5" name="Line 2639"/>
                <p:cNvSpPr>
                  <a:spLocks noChangeShapeType="1"/>
                </p:cNvSpPr>
                <p:nvPr/>
              </p:nvSpPr>
              <p:spPr bwMode="auto">
                <a:xfrm>
                  <a:off x="69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6" name="Line 2640"/>
                <p:cNvSpPr>
                  <a:spLocks noChangeShapeType="1"/>
                </p:cNvSpPr>
                <p:nvPr/>
              </p:nvSpPr>
              <p:spPr bwMode="auto">
                <a:xfrm>
                  <a:off x="70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7" name="Line 2641"/>
                <p:cNvSpPr>
                  <a:spLocks noChangeShapeType="1"/>
                </p:cNvSpPr>
                <p:nvPr/>
              </p:nvSpPr>
              <p:spPr bwMode="auto">
                <a:xfrm>
                  <a:off x="72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8" name="Line 2642"/>
                <p:cNvSpPr>
                  <a:spLocks noChangeShapeType="1"/>
                </p:cNvSpPr>
                <p:nvPr/>
              </p:nvSpPr>
              <p:spPr bwMode="auto">
                <a:xfrm>
                  <a:off x="74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9" name="Line 2643"/>
                <p:cNvSpPr>
                  <a:spLocks noChangeShapeType="1"/>
                </p:cNvSpPr>
                <p:nvPr/>
              </p:nvSpPr>
              <p:spPr bwMode="auto">
                <a:xfrm>
                  <a:off x="75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0" name="Line 2644"/>
                <p:cNvSpPr>
                  <a:spLocks noChangeShapeType="1"/>
                </p:cNvSpPr>
                <p:nvPr/>
              </p:nvSpPr>
              <p:spPr bwMode="auto">
                <a:xfrm>
                  <a:off x="77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1" name="Line 2645"/>
                <p:cNvSpPr>
                  <a:spLocks noChangeShapeType="1"/>
                </p:cNvSpPr>
                <p:nvPr/>
              </p:nvSpPr>
              <p:spPr bwMode="auto">
                <a:xfrm>
                  <a:off x="78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2" name="Line 2646"/>
                <p:cNvSpPr>
                  <a:spLocks noChangeShapeType="1"/>
                </p:cNvSpPr>
                <p:nvPr/>
              </p:nvSpPr>
              <p:spPr bwMode="auto">
                <a:xfrm>
                  <a:off x="80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3" name="Line 2647"/>
                <p:cNvSpPr>
                  <a:spLocks noChangeShapeType="1"/>
                </p:cNvSpPr>
                <p:nvPr/>
              </p:nvSpPr>
              <p:spPr bwMode="auto">
                <a:xfrm>
                  <a:off x="817"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4" name="Line 2648"/>
                <p:cNvSpPr>
                  <a:spLocks noChangeShapeType="1"/>
                </p:cNvSpPr>
                <p:nvPr/>
              </p:nvSpPr>
              <p:spPr bwMode="auto">
                <a:xfrm>
                  <a:off x="832"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5" name="Line 2649"/>
                <p:cNvSpPr>
                  <a:spLocks noChangeShapeType="1"/>
                </p:cNvSpPr>
                <p:nvPr/>
              </p:nvSpPr>
              <p:spPr bwMode="auto">
                <a:xfrm>
                  <a:off x="847"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6" name="Line 2650"/>
                <p:cNvSpPr>
                  <a:spLocks noChangeShapeType="1"/>
                </p:cNvSpPr>
                <p:nvPr/>
              </p:nvSpPr>
              <p:spPr bwMode="auto">
                <a:xfrm>
                  <a:off x="86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7" name="Line 2651"/>
                <p:cNvSpPr>
                  <a:spLocks noChangeShapeType="1"/>
                </p:cNvSpPr>
                <p:nvPr/>
              </p:nvSpPr>
              <p:spPr bwMode="auto">
                <a:xfrm>
                  <a:off x="87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8" name="Line 2652"/>
                <p:cNvSpPr>
                  <a:spLocks noChangeShapeType="1"/>
                </p:cNvSpPr>
                <p:nvPr/>
              </p:nvSpPr>
              <p:spPr bwMode="auto">
                <a:xfrm>
                  <a:off x="89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9" name="Line 2653"/>
                <p:cNvSpPr>
                  <a:spLocks noChangeShapeType="1"/>
                </p:cNvSpPr>
                <p:nvPr/>
              </p:nvSpPr>
              <p:spPr bwMode="auto">
                <a:xfrm>
                  <a:off x="90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0" name="Line 2654"/>
                <p:cNvSpPr>
                  <a:spLocks noChangeShapeType="1"/>
                </p:cNvSpPr>
                <p:nvPr/>
              </p:nvSpPr>
              <p:spPr bwMode="auto">
                <a:xfrm>
                  <a:off x="92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1" name="Line 2655"/>
                <p:cNvSpPr>
                  <a:spLocks noChangeShapeType="1"/>
                </p:cNvSpPr>
                <p:nvPr/>
              </p:nvSpPr>
              <p:spPr bwMode="auto">
                <a:xfrm>
                  <a:off x="93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2" name="Line 2656"/>
                <p:cNvSpPr>
                  <a:spLocks noChangeShapeType="1"/>
                </p:cNvSpPr>
                <p:nvPr/>
              </p:nvSpPr>
              <p:spPr bwMode="auto">
                <a:xfrm>
                  <a:off x="95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3" name="Line 2657"/>
                <p:cNvSpPr>
                  <a:spLocks noChangeShapeType="1"/>
                </p:cNvSpPr>
                <p:nvPr/>
              </p:nvSpPr>
              <p:spPr bwMode="auto">
                <a:xfrm>
                  <a:off x="96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4" name="Line 2658"/>
                <p:cNvSpPr>
                  <a:spLocks noChangeShapeType="1"/>
                </p:cNvSpPr>
                <p:nvPr/>
              </p:nvSpPr>
              <p:spPr bwMode="auto">
                <a:xfrm>
                  <a:off x="98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5" name="Line 2659"/>
                <p:cNvSpPr>
                  <a:spLocks noChangeShapeType="1"/>
                </p:cNvSpPr>
                <p:nvPr/>
              </p:nvSpPr>
              <p:spPr bwMode="auto">
                <a:xfrm>
                  <a:off x="1000"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6" name="Line 2660"/>
                <p:cNvSpPr>
                  <a:spLocks noChangeShapeType="1"/>
                </p:cNvSpPr>
                <p:nvPr/>
              </p:nvSpPr>
              <p:spPr bwMode="auto">
                <a:xfrm>
                  <a:off x="101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7" name="Line 2661"/>
                <p:cNvSpPr>
                  <a:spLocks noChangeShapeType="1"/>
                </p:cNvSpPr>
                <p:nvPr/>
              </p:nvSpPr>
              <p:spPr bwMode="auto">
                <a:xfrm>
                  <a:off x="103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8" name="Line 2662"/>
                <p:cNvSpPr>
                  <a:spLocks noChangeShapeType="1"/>
                </p:cNvSpPr>
                <p:nvPr/>
              </p:nvSpPr>
              <p:spPr bwMode="auto">
                <a:xfrm>
                  <a:off x="104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9" name="Line 2663"/>
                <p:cNvSpPr>
                  <a:spLocks noChangeShapeType="1"/>
                </p:cNvSpPr>
                <p:nvPr/>
              </p:nvSpPr>
              <p:spPr bwMode="auto">
                <a:xfrm>
                  <a:off x="1061"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0" name="Line 2664"/>
                <p:cNvSpPr>
                  <a:spLocks noChangeShapeType="1"/>
                </p:cNvSpPr>
                <p:nvPr/>
              </p:nvSpPr>
              <p:spPr bwMode="auto">
                <a:xfrm>
                  <a:off x="107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1" name="Line 2665"/>
                <p:cNvSpPr>
                  <a:spLocks noChangeShapeType="1"/>
                </p:cNvSpPr>
                <p:nvPr/>
              </p:nvSpPr>
              <p:spPr bwMode="auto">
                <a:xfrm>
                  <a:off x="109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2" name="Line 2666"/>
                <p:cNvSpPr>
                  <a:spLocks noChangeShapeType="1"/>
                </p:cNvSpPr>
                <p:nvPr/>
              </p:nvSpPr>
              <p:spPr bwMode="auto">
                <a:xfrm>
                  <a:off x="110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3" name="Line 2667"/>
                <p:cNvSpPr>
                  <a:spLocks noChangeShapeType="1"/>
                </p:cNvSpPr>
                <p:nvPr/>
              </p:nvSpPr>
              <p:spPr bwMode="auto">
                <a:xfrm>
                  <a:off x="112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4" name="Line 2668"/>
                <p:cNvSpPr>
                  <a:spLocks noChangeShapeType="1"/>
                </p:cNvSpPr>
                <p:nvPr/>
              </p:nvSpPr>
              <p:spPr bwMode="auto">
                <a:xfrm>
                  <a:off x="113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5" name="Line 2669"/>
                <p:cNvSpPr>
                  <a:spLocks noChangeShapeType="1"/>
                </p:cNvSpPr>
                <p:nvPr/>
              </p:nvSpPr>
              <p:spPr bwMode="auto">
                <a:xfrm>
                  <a:off x="115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6" name="Line 2670"/>
                <p:cNvSpPr>
                  <a:spLocks noChangeShapeType="1"/>
                </p:cNvSpPr>
                <p:nvPr/>
              </p:nvSpPr>
              <p:spPr bwMode="auto">
                <a:xfrm>
                  <a:off x="1168"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7" name="Line 2671"/>
                <p:cNvSpPr>
                  <a:spLocks noChangeShapeType="1"/>
                </p:cNvSpPr>
                <p:nvPr/>
              </p:nvSpPr>
              <p:spPr bwMode="auto">
                <a:xfrm>
                  <a:off x="118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8" name="Line 2672"/>
                <p:cNvSpPr>
                  <a:spLocks noChangeShapeType="1"/>
                </p:cNvSpPr>
                <p:nvPr/>
              </p:nvSpPr>
              <p:spPr bwMode="auto">
                <a:xfrm>
                  <a:off x="119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9" name="Line 2673"/>
                <p:cNvSpPr>
                  <a:spLocks noChangeShapeType="1"/>
                </p:cNvSpPr>
                <p:nvPr/>
              </p:nvSpPr>
              <p:spPr bwMode="auto">
                <a:xfrm>
                  <a:off x="121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0" name="Line 2674"/>
                <p:cNvSpPr>
                  <a:spLocks noChangeShapeType="1"/>
                </p:cNvSpPr>
                <p:nvPr/>
              </p:nvSpPr>
              <p:spPr bwMode="auto">
                <a:xfrm>
                  <a:off x="1229"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1" name="Line 2675"/>
                <p:cNvSpPr>
                  <a:spLocks noChangeShapeType="1"/>
                </p:cNvSpPr>
                <p:nvPr/>
              </p:nvSpPr>
              <p:spPr bwMode="auto">
                <a:xfrm>
                  <a:off x="1244"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2" name="Line 2676"/>
                <p:cNvSpPr>
                  <a:spLocks noChangeShapeType="1"/>
                </p:cNvSpPr>
                <p:nvPr/>
              </p:nvSpPr>
              <p:spPr bwMode="auto">
                <a:xfrm>
                  <a:off x="125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3" name="Line 2677"/>
                <p:cNvSpPr>
                  <a:spLocks noChangeShapeType="1"/>
                </p:cNvSpPr>
                <p:nvPr/>
              </p:nvSpPr>
              <p:spPr bwMode="auto">
                <a:xfrm>
                  <a:off x="127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4" name="Line 2678"/>
                <p:cNvSpPr>
                  <a:spLocks noChangeShapeType="1"/>
                </p:cNvSpPr>
                <p:nvPr/>
              </p:nvSpPr>
              <p:spPr bwMode="auto">
                <a:xfrm>
                  <a:off x="128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5" name="Line 2679"/>
                <p:cNvSpPr>
                  <a:spLocks noChangeShapeType="1"/>
                </p:cNvSpPr>
                <p:nvPr/>
              </p:nvSpPr>
              <p:spPr bwMode="auto">
                <a:xfrm>
                  <a:off x="130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6" name="Line 2680"/>
                <p:cNvSpPr>
                  <a:spLocks noChangeShapeType="1"/>
                </p:cNvSpPr>
                <p:nvPr/>
              </p:nvSpPr>
              <p:spPr bwMode="auto">
                <a:xfrm>
                  <a:off x="132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7" name="Line 2681"/>
                <p:cNvSpPr>
                  <a:spLocks noChangeShapeType="1"/>
                </p:cNvSpPr>
                <p:nvPr/>
              </p:nvSpPr>
              <p:spPr bwMode="auto">
                <a:xfrm>
                  <a:off x="133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8" name="Line 2682"/>
                <p:cNvSpPr>
                  <a:spLocks noChangeShapeType="1"/>
                </p:cNvSpPr>
                <p:nvPr/>
              </p:nvSpPr>
              <p:spPr bwMode="auto">
                <a:xfrm>
                  <a:off x="1351"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9" name="Line 2683"/>
                <p:cNvSpPr>
                  <a:spLocks noChangeShapeType="1"/>
                </p:cNvSpPr>
                <p:nvPr/>
              </p:nvSpPr>
              <p:spPr bwMode="auto">
                <a:xfrm>
                  <a:off x="136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0" name="Line 2684"/>
                <p:cNvSpPr>
                  <a:spLocks noChangeShapeType="1"/>
                </p:cNvSpPr>
                <p:nvPr/>
              </p:nvSpPr>
              <p:spPr bwMode="auto">
                <a:xfrm>
                  <a:off x="138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1" name="Line 2685"/>
                <p:cNvSpPr>
                  <a:spLocks noChangeShapeType="1"/>
                </p:cNvSpPr>
                <p:nvPr/>
              </p:nvSpPr>
              <p:spPr bwMode="auto">
                <a:xfrm>
                  <a:off x="1397"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2" name="Line 2686"/>
                <p:cNvSpPr>
                  <a:spLocks noChangeShapeType="1"/>
                </p:cNvSpPr>
                <p:nvPr/>
              </p:nvSpPr>
              <p:spPr bwMode="auto">
                <a:xfrm>
                  <a:off x="1412"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3" name="Line 2687"/>
                <p:cNvSpPr>
                  <a:spLocks noChangeShapeType="1"/>
                </p:cNvSpPr>
                <p:nvPr/>
              </p:nvSpPr>
              <p:spPr bwMode="auto">
                <a:xfrm>
                  <a:off x="142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4" name="Line 2688"/>
                <p:cNvSpPr>
                  <a:spLocks noChangeShapeType="1"/>
                </p:cNvSpPr>
                <p:nvPr/>
              </p:nvSpPr>
              <p:spPr bwMode="auto">
                <a:xfrm>
                  <a:off x="144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5" name="Line 2689"/>
                <p:cNvSpPr>
                  <a:spLocks noChangeShapeType="1"/>
                </p:cNvSpPr>
                <p:nvPr/>
              </p:nvSpPr>
              <p:spPr bwMode="auto">
                <a:xfrm>
                  <a:off x="145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6" name="Line 2690"/>
                <p:cNvSpPr>
                  <a:spLocks noChangeShapeType="1"/>
                </p:cNvSpPr>
                <p:nvPr/>
              </p:nvSpPr>
              <p:spPr bwMode="auto">
                <a:xfrm>
                  <a:off x="147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7" name="Line 2691"/>
                <p:cNvSpPr>
                  <a:spLocks noChangeShapeType="1"/>
                </p:cNvSpPr>
                <p:nvPr/>
              </p:nvSpPr>
              <p:spPr bwMode="auto">
                <a:xfrm>
                  <a:off x="148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8" name="Line 2692"/>
                <p:cNvSpPr>
                  <a:spLocks noChangeShapeType="1"/>
                </p:cNvSpPr>
                <p:nvPr/>
              </p:nvSpPr>
              <p:spPr bwMode="auto">
                <a:xfrm>
                  <a:off x="150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9" name="Line 2693"/>
                <p:cNvSpPr>
                  <a:spLocks noChangeShapeType="1"/>
                </p:cNvSpPr>
                <p:nvPr/>
              </p:nvSpPr>
              <p:spPr bwMode="auto">
                <a:xfrm>
                  <a:off x="1519"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0" name="Line 2694"/>
                <p:cNvSpPr>
                  <a:spLocks noChangeShapeType="1"/>
                </p:cNvSpPr>
                <p:nvPr/>
              </p:nvSpPr>
              <p:spPr bwMode="auto">
                <a:xfrm>
                  <a:off x="153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1" name="Line 2695"/>
                <p:cNvSpPr>
                  <a:spLocks noChangeShapeType="1"/>
                </p:cNvSpPr>
                <p:nvPr/>
              </p:nvSpPr>
              <p:spPr bwMode="auto">
                <a:xfrm>
                  <a:off x="154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2" name="Line 2696"/>
                <p:cNvSpPr>
                  <a:spLocks noChangeShapeType="1"/>
                </p:cNvSpPr>
                <p:nvPr/>
              </p:nvSpPr>
              <p:spPr bwMode="auto">
                <a:xfrm>
                  <a:off x="156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3" name="Line 2697"/>
                <p:cNvSpPr>
                  <a:spLocks noChangeShapeType="1"/>
                </p:cNvSpPr>
                <p:nvPr/>
              </p:nvSpPr>
              <p:spPr bwMode="auto">
                <a:xfrm>
                  <a:off x="1580"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4" name="Line 2698"/>
                <p:cNvSpPr>
                  <a:spLocks noChangeShapeType="1"/>
                </p:cNvSpPr>
                <p:nvPr/>
              </p:nvSpPr>
              <p:spPr bwMode="auto">
                <a:xfrm>
                  <a:off x="1595"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5" name="Line 2699"/>
                <p:cNvSpPr>
                  <a:spLocks noChangeShapeType="1"/>
                </p:cNvSpPr>
                <p:nvPr/>
              </p:nvSpPr>
              <p:spPr bwMode="auto">
                <a:xfrm>
                  <a:off x="161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6" name="Line 2700"/>
                <p:cNvSpPr>
                  <a:spLocks noChangeShapeType="1"/>
                </p:cNvSpPr>
                <p:nvPr/>
              </p:nvSpPr>
              <p:spPr bwMode="auto">
                <a:xfrm>
                  <a:off x="162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7" name="Line 2701"/>
                <p:cNvSpPr>
                  <a:spLocks noChangeShapeType="1"/>
                </p:cNvSpPr>
                <p:nvPr/>
              </p:nvSpPr>
              <p:spPr bwMode="auto">
                <a:xfrm>
                  <a:off x="164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8" name="Line 2702"/>
                <p:cNvSpPr>
                  <a:spLocks noChangeShapeType="1"/>
                </p:cNvSpPr>
                <p:nvPr/>
              </p:nvSpPr>
              <p:spPr bwMode="auto">
                <a:xfrm>
                  <a:off x="165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9" name="Line 2703"/>
                <p:cNvSpPr>
                  <a:spLocks noChangeShapeType="1"/>
                </p:cNvSpPr>
                <p:nvPr/>
              </p:nvSpPr>
              <p:spPr bwMode="auto">
                <a:xfrm>
                  <a:off x="167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0" name="Line 2704"/>
                <p:cNvSpPr>
                  <a:spLocks noChangeShapeType="1"/>
                </p:cNvSpPr>
                <p:nvPr/>
              </p:nvSpPr>
              <p:spPr bwMode="auto">
                <a:xfrm>
                  <a:off x="1686"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1" name="Line 2705"/>
                <p:cNvSpPr>
                  <a:spLocks noChangeShapeType="1"/>
                </p:cNvSpPr>
                <p:nvPr/>
              </p:nvSpPr>
              <p:spPr bwMode="auto">
                <a:xfrm>
                  <a:off x="1702"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2" name="Line 2706"/>
                <p:cNvSpPr>
                  <a:spLocks noChangeShapeType="1"/>
                </p:cNvSpPr>
                <p:nvPr/>
              </p:nvSpPr>
              <p:spPr bwMode="auto">
                <a:xfrm>
                  <a:off x="171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3" name="Line 2707"/>
                <p:cNvSpPr>
                  <a:spLocks noChangeShapeType="1"/>
                </p:cNvSpPr>
                <p:nvPr/>
              </p:nvSpPr>
              <p:spPr bwMode="auto">
                <a:xfrm>
                  <a:off x="173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4" name="Line 2708"/>
                <p:cNvSpPr>
                  <a:spLocks noChangeShapeType="1"/>
                </p:cNvSpPr>
                <p:nvPr/>
              </p:nvSpPr>
              <p:spPr bwMode="auto">
                <a:xfrm>
                  <a:off x="1748"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5" name="Line 2709"/>
                <p:cNvSpPr>
                  <a:spLocks noChangeShapeType="1"/>
                </p:cNvSpPr>
                <p:nvPr/>
              </p:nvSpPr>
              <p:spPr bwMode="auto">
                <a:xfrm>
                  <a:off x="1763"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6" name="Line 2710"/>
                <p:cNvSpPr>
                  <a:spLocks noChangeShapeType="1"/>
                </p:cNvSpPr>
                <p:nvPr/>
              </p:nvSpPr>
              <p:spPr bwMode="auto">
                <a:xfrm>
                  <a:off x="177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7" name="Line 2711"/>
                <p:cNvSpPr>
                  <a:spLocks noChangeShapeType="1"/>
                </p:cNvSpPr>
                <p:nvPr/>
              </p:nvSpPr>
              <p:spPr bwMode="auto">
                <a:xfrm>
                  <a:off x="1793"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8" name="Line 2712"/>
                <p:cNvSpPr>
                  <a:spLocks noChangeShapeType="1"/>
                </p:cNvSpPr>
                <p:nvPr/>
              </p:nvSpPr>
              <p:spPr bwMode="auto">
                <a:xfrm>
                  <a:off x="1808"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9" name="Line 2713"/>
                <p:cNvSpPr>
                  <a:spLocks noChangeShapeType="1"/>
                </p:cNvSpPr>
                <p:nvPr/>
              </p:nvSpPr>
              <p:spPr bwMode="auto">
                <a:xfrm>
                  <a:off x="182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0" name="Line 2714"/>
                <p:cNvSpPr>
                  <a:spLocks noChangeShapeType="1"/>
                </p:cNvSpPr>
                <p:nvPr/>
              </p:nvSpPr>
              <p:spPr bwMode="auto">
                <a:xfrm>
                  <a:off x="1839"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1" name="Line 2715"/>
                <p:cNvSpPr>
                  <a:spLocks noChangeShapeType="1"/>
                </p:cNvSpPr>
                <p:nvPr/>
              </p:nvSpPr>
              <p:spPr bwMode="auto">
                <a:xfrm>
                  <a:off x="1854"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2" name="Line 2716"/>
                <p:cNvSpPr>
                  <a:spLocks noChangeShapeType="1"/>
                </p:cNvSpPr>
                <p:nvPr/>
              </p:nvSpPr>
              <p:spPr bwMode="auto">
                <a:xfrm>
                  <a:off x="187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3" name="Line 2717"/>
                <p:cNvSpPr>
                  <a:spLocks noChangeShapeType="1"/>
                </p:cNvSpPr>
                <p:nvPr/>
              </p:nvSpPr>
              <p:spPr bwMode="auto">
                <a:xfrm>
                  <a:off x="1885"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4" name="Line 2718"/>
                <p:cNvSpPr>
                  <a:spLocks noChangeShapeType="1"/>
                </p:cNvSpPr>
                <p:nvPr/>
              </p:nvSpPr>
              <p:spPr bwMode="auto">
                <a:xfrm>
                  <a:off x="1900"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5" name="Line 2719"/>
                <p:cNvSpPr>
                  <a:spLocks noChangeShapeType="1"/>
                </p:cNvSpPr>
                <p:nvPr/>
              </p:nvSpPr>
              <p:spPr bwMode="auto">
                <a:xfrm>
                  <a:off x="1916"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6" name="Line 2720"/>
                <p:cNvSpPr>
                  <a:spLocks noChangeShapeType="1"/>
                </p:cNvSpPr>
                <p:nvPr/>
              </p:nvSpPr>
              <p:spPr bwMode="auto">
                <a:xfrm>
                  <a:off x="1931"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7" name="Line 2721"/>
                <p:cNvSpPr>
                  <a:spLocks noChangeShapeType="1"/>
                </p:cNvSpPr>
                <p:nvPr/>
              </p:nvSpPr>
              <p:spPr bwMode="auto">
                <a:xfrm>
                  <a:off x="1946"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8" name="Line 2722"/>
                <p:cNvSpPr>
                  <a:spLocks noChangeShapeType="1"/>
                </p:cNvSpPr>
                <p:nvPr/>
              </p:nvSpPr>
              <p:spPr bwMode="auto">
                <a:xfrm>
                  <a:off x="1961"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9" name="Line 2723"/>
                <p:cNvSpPr>
                  <a:spLocks noChangeShapeType="1"/>
                </p:cNvSpPr>
                <p:nvPr/>
              </p:nvSpPr>
              <p:spPr bwMode="auto">
                <a:xfrm>
                  <a:off x="1977"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0" name="Line 2724"/>
                <p:cNvSpPr>
                  <a:spLocks noChangeShapeType="1"/>
                </p:cNvSpPr>
                <p:nvPr/>
              </p:nvSpPr>
              <p:spPr bwMode="auto">
                <a:xfrm>
                  <a:off x="1992" y="2951"/>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1" name="Line 2725"/>
                <p:cNvSpPr>
                  <a:spLocks noChangeShapeType="1"/>
                </p:cNvSpPr>
                <p:nvPr/>
              </p:nvSpPr>
              <p:spPr bwMode="auto">
                <a:xfrm>
                  <a:off x="2007" y="2951"/>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2" name="Line 2726"/>
                <p:cNvSpPr>
                  <a:spLocks noChangeShapeType="1"/>
                </p:cNvSpPr>
                <p:nvPr/>
              </p:nvSpPr>
              <p:spPr bwMode="auto">
                <a:xfrm>
                  <a:off x="496"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3" name="Line 2727"/>
                <p:cNvSpPr>
                  <a:spLocks noChangeShapeType="1"/>
                </p:cNvSpPr>
                <p:nvPr/>
              </p:nvSpPr>
              <p:spPr bwMode="auto">
                <a:xfrm>
                  <a:off x="51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4" name="Line 2728"/>
                <p:cNvSpPr>
                  <a:spLocks noChangeShapeType="1"/>
                </p:cNvSpPr>
                <p:nvPr/>
              </p:nvSpPr>
              <p:spPr bwMode="auto">
                <a:xfrm>
                  <a:off x="52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5" name="Line 2729"/>
                <p:cNvSpPr>
                  <a:spLocks noChangeShapeType="1"/>
                </p:cNvSpPr>
                <p:nvPr/>
              </p:nvSpPr>
              <p:spPr bwMode="auto">
                <a:xfrm>
                  <a:off x="54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6" name="Line 2730"/>
                <p:cNvSpPr>
                  <a:spLocks noChangeShapeType="1"/>
                </p:cNvSpPr>
                <p:nvPr/>
              </p:nvSpPr>
              <p:spPr bwMode="auto">
                <a:xfrm>
                  <a:off x="55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7" name="Line 2731"/>
                <p:cNvSpPr>
                  <a:spLocks noChangeShapeType="1"/>
                </p:cNvSpPr>
                <p:nvPr/>
              </p:nvSpPr>
              <p:spPr bwMode="auto">
                <a:xfrm>
                  <a:off x="57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8" name="Line 2732"/>
                <p:cNvSpPr>
                  <a:spLocks noChangeShapeType="1"/>
                </p:cNvSpPr>
                <p:nvPr/>
              </p:nvSpPr>
              <p:spPr bwMode="auto">
                <a:xfrm>
                  <a:off x="58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9" name="Line 2733"/>
                <p:cNvSpPr>
                  <a:spLocks noChangeShapeType="1"/>
                </p:cNvSpPr>
                <p:nvPr/>
              </p:nvSpPr>
              <p:spPr bwMode="auto">
                <a:xfrm>
                  <a:off x="60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0" name="Line 2734"/>
                <p:cNvSpPr>
                  <a:spLocks noChangeShapeType="1"/>
                </p:cNvSpPr>
                <p:nvPr/>
              </p:nvSpPr>
              <p:spPr bwMode="auto">
                <a:xfrm>
                  <a:off x="61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1" name="Line 2735"/>
                <p:cNvSpPr>
                  <a:spLocks noChangeShapeType="1"/>
                </p:cNvSpPr>
                <p:nvPr/>
              </p:nvSpPr>
              <p:spPr bwMode="auto">
                <a:xfrm>
                  <a:off x="63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2" name="Line 2736"/>
                <p:cNvSpPr>
                  <a:spLocks noChangeShapeType="1"/>
                </p:cNvSpPr>
                <p:nvPr/>
              </p:nvSpPr>
              <p:spPr bwMode="auto">
                <a:xfrm>
                  <a:off x="649"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3" name="Line 2737"/>
                <p:cNvSpPr>
                  <a:spLocks noChangeShapeType="1"/>
                </p:cNvSpPr>
                <p:nvPr/>
              </p:nvSpPr>
              <p:spPr bwMode="auto">
                <a:xfrm>
                  <a:off x="664"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4" name="Line 2738"/>
                <p:cNvSpPr>
                  <a:spLocks noChangeShapeType="1"/>
                </p:cNvSpPr>
                <p:nvPr/>
              </p:nvSpPr>
              <p:spPr bwMode="auto">
                <a:xfrm>
                  <a:off x="67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5" name="Line 2739"/>
                <p:cNvSpPr>
                  <a:spLocks noChangeShapeType="1"/>
                </p:cNvSpPr>
                <p:nvPr/>
              </p:nvSpPr>
              <p:spPr bwMode="auto">
                <a:xfrm>
                  <a:off x="69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6" name="Line 2740"/>
                <p:cNvSpPr>
                  <a:spLocks noChangeShapeType="1"/>
                </p:cNvSpPr>
                <p:nvPr/>
              </p:nvSpPr>
              <p:spPr bwMode="auto">
                <a:xfrm>
                  <a:off x="70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7" name="Line 2741"/>
                <p:cNvSpPr>
                  <a:spLocks noChangeShapeType="1"/>
                </p:cNvSpPr>
                <p:nvPr/>
              </p:nvSpPr>
              <p:spPr bwMode="auto">
                <a:xfrm>
                  <a:off x="72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 name="Line 2742"/>
                <p:cNvSpPr>
                  <a:spLocks noChangeShapeType="1"/>
                </p:cNvSpPr>
                <p:nvPr/>
              </p:nvSpPr>
              <p:spPr bwMode="auto">
                <a:xfrm>
                  <a:off x="74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9" name="Line 2743"/>
                <p:cNvSpPr>
                  <a:spLocks noChangeShapeType="1"/>
                </p:cNvSpPr>
                <p:nvPr/>
              </p:nvSpPr>
              <p:spPr bwMode="auto">
                <a:xfrm>
                  <a:off x="75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0" name="Line 2744"/>
                <p:cNvSpPr>
                  <a:spLocks noChangeShapeType="1"/>
                </p:cNvSpPr>
                <p:nvPr/>
              </p:nvSpPr>
              <p:spPr bwMode="auto">
                <a:xfrm>
                  <a:off x="77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1" name="Line 2745"/>
                <p:cNvSpPr>
                  <a:spLocks noChangeShapeType="1"/>
                </p:cNvSpPr>
                <p:nvPr/>
              </p:nvSpPr>
              <p:spPr bwMode="auto">
                <a:xfrm>
                  <a:off x="78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2" name="Line 2746"/>
                <p:cNvSpPr>
                  <a:spLocks noChangeShapeType="1"/>
                </p:cNvSpPr>
                <p:nvPr/>
              </p:nvSpPr>
              <p:spPr bwMode="auto">
                <a:xfrm>
                  <a:off x="80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3" name="Line 2747"/>
                <p:cNvSpPr>
                  <a:spLocks noChangeShapeType="1"/>
                </p:cNvSpPr>
                <p:nvPr/>
              </p:nvSpPr>
              <p:spPr bwMode="auto">
                <a:xfrm>
                  <a:off x="817"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4" name="Line 2748"/>
                <p:cNvSpPr>
                  <a:spLocks noChangeShapeType="1"/>
                </p:cNvSpPr>
                <p:nvPr/>
              </p:nvSpPr>
              <p:spPr bwMode="auto">
                <a:xfrm>
                  <a:off x="832"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5" name="Line 2749"/>
                <p:cNvSpPr>
                  <a:spLocks noChangeShapeType="1"/>
                </p:cNvSpPr>
                <p:nvPr/>
              </p:nvSpPr>
              <p:spPr bwMode="auto">
                <a:xfrm>
                  <a:off x="847"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6" name="Line 2750"/>
                <p:cNvSpPr>
                  <a:spLocks noChangeShapeType="1"/>
                </p:cNvSpPr>
                <p:nvPr/>
              </p:nvSpPr>
              <p:spPr bwMode="auto">
                <a:xfrm>
                  <a:off x="86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7" name="Line 2751"/>
                <p:cNvSpPr>
                  <a:spLocks noChangeShapeType="1"/>
                </p:cNvSpPr>
                <p:nvPr/>
              </p:nvSpPr>
              <p:spPr bwMode="auto">
                <a:xfrm>
                  <a:off x="87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8" name="Line 2752"/>
                <p:cNvSpPr>
                  <a:spLocks noChangeShapeType="1"/>
                </p:cNvSpPr>
                <p:nvPr/>
              </p:nvSpPr>
              <p:spPr bwMode="auto">
                <a:xfrm>
                  <a:off x="89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 name="Line 2753"/>
                <p:cNvSpPr>
                  <a:spLocks noChangeShapeType="1"/>
                </p:cNvSpPr>
                <p:nvPr/>
              </p:nvSpPr>
              <p:spPr bwMode="auto">
                <a:xfrm>
                  <a:off x="90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 name="Line 2754"/>
                <p:cNvSpPr>
                  <a:spLocks noChangeShapeType="1"/>
                </p:cNvSpPr>
                <p:nvPr/>
              </p:nvSpPr>
              <p:spPr bwMode="auto">
                <a:xfrm>
                  <a:off x="92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1" name="Line 2755"/>
                <p:cNvSpPr>
                  <a:spLocks noChangeShapeType="1"/>
                </p:cNvSpPr>
                <p:nvPr/>
              </p:nvSpPr>
              <p:spPr bwMode="auto">
                <a:xfrm>
                  <a:off x="93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2" name="Line 2756"/>
                <p:cNvSpPr>
                  <a:spLocks noChangeShapeType="1"/>
                </p:cNvSpPr>
                <p:nvPr/>
              </p:nvSpPr>
              <p:spPr bwMode="auto">
                <a:xfrm>
                  <a:off x="95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3" name="Line 2757"/>
                <p:cNvSpPr>
                  <a:spLocks noChangeShapeType="1"/>
                </p:cNvSpPr>
                <p:nvPr/>
              </p:nvSpPr>
              <p:spPr bwMode="auto">
                <a:xfrm>
                  <a:off x="96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4" name="Line 2758"/>
                <p:cNvSpPr>
                  <a:spLocks noChangeShapeType="1"/>
                </p:cNvSpPr>
                <p:nvPr/>
              </p:nvSpPr>
              <p:spPr bwMode="auto">
                <a:xfrm>
                  <a:off x="98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5" name="Line 2759"/>
                <p:cNvSpPr>
                  <a:spLocks noChangeShapeType="1"/>
                </p:cNvSpPr>
                <p:nvPr/>
              </p:nvSpPr>
              <p:spPr bwMode="auto">
                <a:xfrm>
                  <a:off x="1000"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6" name="Line 2760"/>
                <p:cNvSpPr>
                  <a:spLocks noChangeShapeType="1"/>
                </p:cNvSpPr>
                <p:nvPr/>
              </p:nvSpPr>
              <p:spPr bwMode="auto">
                <a:xfrm>
                  <a:off x="101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7" name="Line 2761"/>
                <p:cNvSpPr>
                  <a:spLocks noChangeShapeType="1"/>
                </p:cNvSpPr>
                <p:nvPr/>
              </p:nvSpPr>
              <p:spPr bwMode="auto">
                <a:xfrm>
                  <a:off x="103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8" name="Line 2762"/>
                <p:cNvSpPr>
                  <a:spLocks noChangeShapeType="1"/>
                </p:cNvSpPr>
                <p:nvPr/>
              </p:nvSpPr>
              <p:spPr bwMode="auto">
                <a:xfrm>
                  <a:off x="104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9" name="Line 2763"/>
                <p:cNvSpPr>
                  <a:spLocks noChangeShapeType="1"/>
                </p:cNvSpPr>
                <p:nvPr/>
              </p:nvSpPr>
              <p:spPr bwMode="auto">
                <a:xfrm>
                  <a:off x="1061"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0" name="Line 2764"/>
                <p:cNvSpPr>
                  <a:spLocks noChangeShapeType="1"/>
                </p:cNvSpPr>
                <p:nvPr/>
              </p:nvSpPr>
              <p:spPr bwMode="auto">
                <a:xfrm>
                  <a:off x="107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1" name="Line 2765"/>
                <p:cNvSpPr>
                  <a:spLocks noChangeShapeType="1"/>
                </p:cNvSpPr>
                <p:nvPr/>
              </p:nvSpPr>
              <p:spPr bwMode="auto">
                <a:xfrm>
                  <a:off x="109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2" name="Line 2766"/>
                <p:cNvSpPr>
                  <a:spLocks noChangeShapeType="1"/>
                </p:cNvSpPr>
                <p:nvPr/>
              </p:nvSpPr>
              <p:spPr bwMode="auto">
                <a:xfrm>
                  <a:off x="110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3" name="Line 2767"/>
                <p:cNvSpPr>
                  <a:spLocks noChangeShapeType="1"/>
                </p:cNvSpPr>
                <p:nvPr/>
              </p:nvSpPr>
              <p:spPr bwMode="auto">
                <a:xfrm>
                  <a:off x="112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4" name="Line 2768"/>
                <p:cNvSpPr>
                  <a:spLocks noChangeShapeType="1"/>
                </p:cNvSpPr>
                <p:nvPr/>
              </p:nvSpPr>
              <p:spPr bwMode="auto">
                <a:xfrm>
                  <a:off x="113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5" name="Line 2769"/>
                <p:cNvSpPr>
                  <a:spLocks noChangeShapeType="1"/>
                </p:cNvSpPr>
                <p:nvPr/>
              </p:nvSpPr>
              <p:spPr bwMode="auto">
                <a:xfrm>
                  <a:off x="115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6" name="Line 2770"/>
                <p:cNvSpPr>
                  <a:spLocks noChangeShapeType="1"/>
                </p:cNvSpPr>
                <p:nvPr/>
              </p:nvSpPr>
              <p:spPr bwMode="auto">
                <a:xfrm>
                  <a:off x="1168"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7" name="Line 2771"/>
                <p:cNvSpPr>
                  <a:spLocks noChangeShapeType="1"/>
                </p:cNvSpPr>
                <p:nvPr/>
              </p:nvSpPr>
              <p:spPr bwMode="auto">
                <a:xfrm>
                  <a:off x="118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8" name="Line 2772"/>
                <p:cNvSpPr>
                  <a:spLocks noChangeShapeType="1"/>
                </p:cNvSpPr>
                <p:nvPr/>
              </p:nvSpPr>
              <p:spPr bwMode="auto">
                <a:xfrm>
                  <a:off x="119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9" name="Line 2773"/>
                <p:cNvSpPr>
                  <a:spLocks noChangeShapeType="1"/>
                </p:cNvSpPr>
                <p:nvPr/>
              </p:nvSpPr>
              <p:spPr bwMode="auto">
                <a:xfrm>
                  <a:off x="121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0" name="Line 2774"/>
                <p:cNvSpPr>
                  <a:spLocks noChangeShapeType="1"/>
                </p:cNvSpPr>
                <p:nvPr/>
              </p:nvSpPr>
              <p:spPr bwMode="auto">
                <a:xfrm>
                  <a:off x="1229"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1" name="Line 2775"/>
                <p:cNvSpPr>
                  <a:spLocks noChangeShapeType="1"/>
                </p:cNvSpPr>
                <p:nvPr/>
              </p:nvSpPr>
              <p:spPr bwMode="auto">
                <a:xfrm>
                  <a:off x="1244"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2" name="Line 2776"/>
                <p:cNvSpPr>
                  <a:spLocks noChangeShapeType="1"/>
                </p:cNvSpPr>
                <p:nvPr/>
              </p:nvSpPr>
              <p:spPr bwMode="auto">
                <a:xfrm>
                  <a:off x="125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3" name="Line 2777"/>
                <p:cNvSpPr>
                  <a:spLocks noChangeShapeType="1"/>
                </p:cNvSpPr>
                <p:nvPr/>
              </p:nvSpPr>
              <p:spPr bwMode="auto">
                <a:xfrm>
                  <a:off x="127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4" name="Line 2778"/>
                <p:cNvSpPr>
                  <a:spLocks noChangeShapeType="1"/>
                </p:cNvSpPr>
                <p:nvPr/>
              </p:nvSpPr>
              <p:spPr bwMode="auto">
                <a:xfrm>
                  <a:off x="128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5" name="Line 2779"/>
                <p:cNvSpPr>
                  <a:spLocks noChangeShapeType="1"/>
                </p:cNvSpPr>
                <p:nvPr/>
              </p:nvSpPr>
              <p:spPr bwMode="auto">
                <a:xfrm>
                  <a:off x="130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6" name="Line 2780"/>
                <p:cNvSpPr>
                  <a:spLocks noChangeShapeType="1"/>
                </p:cNvSpPr>
                <p:nvPr/>
              </p:nvSpPr>
              <p:spPr bwMode="auto">
                <a:xfrm>
                  <a:off x="132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7" name="Line 2781"/>
                <p:cNvSpPr>
                  <a:spLocks noChangeShapeType="1"/>
                </p:cNvSpPr>
                <p:nvPr/>
              </p:nvSpPr>
              <p:spPr bwMode="auto">
                <a:xfrm>
                  <a:off x="133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8" name="Line 2782"/>
                <p:cNvSpPr>
                  <a:spLocks noChangeShapeType="1"/>
                </p:cNvSpPr>
                <p:nvPr/>
              </p:nvSpPr>
              <p:spPr bwMode="auto">
                <a:xfrm>
                  <a:off x="1351"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9" name="Line 2783"/>
                <p:cNvSpPr>
                  <a:spLocks noChangeShapeType="1"/>
                </p:cNvSpPr>
                <p:nvPr/>
              </p:nvSpPr>
              <p:spPr bwMode="auto">
                <a:xfrm>
                  <a:off x="136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0" name="Line 2784"/>
                <p:cNvSpPr>
                  <a:spLocks noChangeShapeType="1"/>
                </p:cNvSpPr>
                <p:nvPr/>
              </p:nvSpPr>
              <p:spPr bwMode="auto">
                <a:xfrm>
                  <a:off x="138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1" name="Line 2785"/>
                <p:cNvSpPr>
                  <a:spLocks noChangeShapeType="1"/>
                </p:cNvSpPr>
                <p:nvPr/>
              </p:nvSpPr>
              <p:spPr bwMode="auto">
                <a:xfrm>
                  <a:off x="1397"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2" name="Line 2786"/>
                <p:cNvSpPr>
                  <a:spLocks noChangeShapeType="1"/>
                </p:cNvSpPr>
                <p:nvPr/>
              </p:nvSpPr>
              <p:spPr bwMode="auto">
                <a:xfrm>
                  <a:off x="1412"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3" name="Line 2787"/>
                <p:cNvSpPr>
                  <a:spLocks noChangeShapeType="1"/>
                </p:cNvSpPr>
                <p:nvPr/>
              </p:nvSpPr>
              <p:spPr bwMode="auto">
                <a:xfrm>
                  <a:off x="142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4" name="Line 2788"/>
                <p:cNvSpPr>
                  <a:spLocks noChangeShapeType="1"/>
                </p:cNvSpPr>
                <p:nvPr/>
              </p:nvSpPr>
              <p:spPr bwMode="auto">
                <a:xfrm>
                  <a:off x="144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5" name="Line 2789"/>
                <p:cNvSpPr>
                  <a:spLocks noChangeShapeType="1"/>
                </p:cNvSpPr>
                <p:nvPr/>
              </p:nvSpPr>
              <p:spPr bwMode="auto">
                <a:xfrm>
                  <a:off x="145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6" name="Line 2790"/>
                <p:cNvSpPr>
                  <a:spLocks noChangeShapeType="1"/>
                </p:cNvSpPr>
                <p:nvPr/>
              </p:nvSpPr>
              <p:spPr bwMode="auto">
                <a:xfrm>
                  <a:off x="147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7" name="Line 2791"/>
                <p:cNvSpPr>
                  <a:spLocks noChangeShapeType="1"/>
                </p:cNvSpPr>
                <p:nvPr/>
              </p:nvSpPr>
              <p:spPr bwMode="auto">
                <a:xfrm>
                  <a:off x="148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8" name="Line 2792"/>
                <p:cNvSpPr>
                  <a:spLocks noChangeShapeType="1"/>
                </p:cNvSpPr>
                <p:nvPr/>
              </p:nvSpPr>
              <p:spPr bwMode="auto">
                <a:xfrm>
                  <a:off x="150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9" name="Line 2793"/>
                <p:cNvSpPr>
                  <a:spLocks noChangeShapeType="1"/>
                </p:cNvSpPr>
                <p:nvPr/>
              </p:nvSpPr>
              <p:spPr bwMode="auto">
                <a:xfrm>
                  <a:off x="1519"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0" name="Line 2794"/>
                <p:cNvSpPr>
                  <a:spLocks noChangeShapeType="1"/>
                </p:cNvSpPr>
                <p:nvPr/>
              </p:nvSpPr>
              <p:spPr bwMode="auto">
                <a:xfrm>
                  <a:off x="153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1" name="Line 2795"/>
                <p:cNvSpPr>
                  <a:spLocks noChangeShapeType="1"/>
                </p:cNvSpPr>
                <p:nvPr/>
              </p:nvSpPr>
              <p:spPr bwMode="auto">
                <a:xfrm>
                  <a:off x="154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2" name="Line 2796"/>
                <p:cNvSpPr>
                  <a:spLocks noChangeShapeType="1"/>
                </p:cNvSpPr>
                <p:nvPr/>
              </p:nvSpPr>
              <p:spPr bwMode="auto">
                <a:xfrm>
                  <a:off x="156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3" name="Line 2797"/>
                <p:cNvSpPr>
                  <a:spLocks noChangeShapeType="1"/>
                </p:cNvSpPr>
                <p:nvPr/>
              </p:nvSpPr>
              <p:spPr bwMode="auto">
                <a:xfrm>
                  <a:off x="1580"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4" name="Line 2798"/>
                <p:cNvSpPr>
                  <a:spLocks noChangeShapeType="1"/>
                </p:cNvSpPr>
                <p:nvPr/>
              </p:nvSpPr>
              <p:spPr bwMode="auto">
                <a:xfrm>
                  <a:off x="1595"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5" name="Line 2799"/>
                <p:cNvSpPr>
                  <a:spLocks noChangeShapeType="1"/>
                </p:cNvSpPr>
                <p:nvPr/>
              </p:nvSpPr>
              <p:spPr bwMode="auto">
                <a:xfrm>
                  <a:off x="161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6" name="Line 2800"/>
                <p:cNvSpPr>
                  <a:spLocks noChangeShapeType="1"/>
                </p:cNvSpPr>
                <p:nvPr/>
              </p:nvSpPr>
              <p:spPr bwMode="auto">
                <a:xfrm>
                  <a:off x="162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7" name="Line 2801"/>
                <p:cNvSpPr>
                  <a:spLocks noChangeShapeType="1"/>
                </p:cNvSpPr>
                <p:nvPr/>
              </p:nvSpPr>
              <p:spPr bwMode="auto">
                <a:xfrm>
                  <a:off x="164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8" name="Line 2802"/>
                <p:cNvSpPr>
                  <a:spLocks noChangeShapeType="1"/>
                </p:cNvSpPr>
                <p:nvPr/>
              </p:nvSpPr>
              <p:spPr bwMode="auto">
                <a:xfrm>
                  <a:off x="165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9" name="Line 2803"/>
                <p:cNvSpPr>
                  <a:spLocks noChangeShapeType="1"/>
                </p:cNvSpPr>
                <p:nvPr/>
              </p:nvSpPr>
              <p:spPr bwMode="auto">
                <a:xfrm>
                  <a:off x="167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 name="Line 2804"/>
                <p:cNvSpPr>
                  <a:spLocks noChangeShapeType="1"/>
                </p:cNvSpPr>
                <p:nvPr/>
              </p:nvSpPr>
              <p:spPr bwMode="auto">
                <a:xfrm>
                  <a:off x="1686"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 name="Line 2805"/>
                <p:cNvSpPr>
                  <a:spLocks noChangeShapeType="1"/>
                </p:cNvSpPr>
                <p:nvPr/>
              </p:nvSpPr>
              <p:spPr bwMode="auto">
                <a:xfrm>
                  <a:off x="1702"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 name="Line 2806"/>
                <p:cNvSpPr>
                  <a:spLocks noChangeShapeType="1"/>
                </p:cNvSpPr>
                <p:nvPr/>
              </p:nvSpPr>
              <p:spPr bwMode="auto">
                <a:xfrm>
                  <a:off x="171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47" name="Group 3008"/>
              <p:cNvGrpSpPr>
                <a:grpSpLocks/>
              </p:cNvGrpSpPr>
              <p:nvPr/>
            </p:nvGrpSpPr>
            <p:grpSpPr bwMode="auto">
              <a:xfrm>
                <a:off x="496" y="2363"/>
                <a:ext cx="1513" cy="392"/>
                <a:chOff x="496" y="2363"/>
                <a:chExt cx="1513" cy="392"/>
              </a:xfrm>
            </p:grpSpPr>
            <p:sp>
              <p:nvSpPr>
                <p:cNvPr id="2163" name="Line 2808"/>
                <p:cNvSpPr>
                  <a:spLocks noChangeShapeType="1"/>
                </p:cNvSpPr>
                <p:nvPr/>
              </p:nvSpPr>
              <p:spPr bwMode="auto">
                <a:xfrm>
                  <a:off x="173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Line 2809"/>
                <p:cNvSpPr>
                  <a:spLocks noChangeShapeType="1"/>
                </p:cNvSpPr>
                <p:nvPr/>
              </p:nvSpPr>
              <p:spPr bwMode="auto">
                <a:xfrm>
                  <a:off x="1748"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5" name="Line 2810"/>
                <p:cNvSpPr>
                  <a:spLocks noChangeShapeType="1"/>
                </p:cNvSpPr>
                <p:nvPr/>
              </p:nvSpPr>
              <p:spPr bwMode="auto">
                <a:xfrm>
                  <a:off x="1763"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Line 2811"/>
                <p:cNvSpPr>
                  <a:spLocks noChangeShapeType="1"/>
                </p:cNvSpPr>
                <p:nvPr/>
              </p:nvSpPr>
              <p:spPr bwMode="auto">
                <a:xfrm>
                  <a:off x="177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7" name="Line 2812"/>
                <p:cNvSpPr>
                  <a:spLocks noChangeShapeType="1"/>
                </p:cNvSpPr>
                <p:nvPr/>
              </p:nvSpPr>
              <p:spPr bwMode="auto">
                <a:xfrm>
                  <a:off x="1793"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Line 2813"/>
                <p:cNvSpPr>
                  <a:spLocks noChangeShapeType="1"/>
                </p:cNvSpPr>
                <p:nvPr/>
              </p:nvSpPr>
              <p:spPr bwMode="auto">
                <a:xfrm>
                  <a:off x="1808"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9" name="Line 2814"/>
                <p:cNvSpPr>
                  <a:spLocks noChangeShapeType="1"/>
                </p:cNvSpPr>
                <p:nvPr/>
              </p:nvSpPr>
              <p:spPr bwMode="auto">
                <a:xfrm>
                  <a:off x="182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Line 2815"/>
                <p:cNvSpPr>
                  <a:spLocks noChangeShapeType="1"/>
                </p:cNvSpPr>
                <p:nvPr/>
              </p:nvSpPr>
              <p:spPr bwMode="auto">
                <a:xfrm>
                  <a:off x="1839"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1" name="Line 2816"/>
                <p:cNvSpPr>
                  <a:spLocks noChangeShapeType="1"/>
                </p:cNvSpPr>
                <p:nvPr/>
              </p:nvSpPr>
              <p:spPr bwMode="auto">
                <a:xfrm>
                  <a:off x="1854"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Line 2817"/>
                <p:cNvSpPr>
                  <a:spLocks noChangeShapeType="1"/>
                </p:cNvSpPr>
                <p:nvPr/>
              </p:nvSpPr>
              <p:spPr bwMode="auto">
                <a:xfrm>
                  <a:off x="187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3" name="Line 2818"/>
                <p:cNvSpPr>
                  <a:spLocks noChangeShapeType="1"/>
                </p:cNvSpPr>
                <p:nvPr/>
              </p:nvSpPr>
              <p:spPr bwMode="auto">
                <a:xfrm>
                  <a:off x="1885"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4" name="Line 2819"/>
                <p:cNvSpPr>
                  <a:spLocks noChangeShapeType="1"/>
                </p:cNvSpPr>
                <p:nvPr/>
              </p:nvSpPr>
              <p:spPr bwMode="auto">
                <a:xfrm>
                  <a:off x="1900"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5" name="Line 2820"/>
                <p:cNvSpPr>
                  <a:spLocks noChangeShapeType="1"/>
                </p:cNvSpPr>
                <p:nvPr/>
              </p:nvSpPr>
              <p:spPr bwMode="auto">
                <a:xfrm>
                  <a:off x="1916"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Line 2821"/>
                <p:cNvSpPr>
                  <a:spLocks noChangeShapeType="1"/>
                </p:cNvSpPr>
                <p:nvPr/>
              </p:nvSpPr>
              <p:spPr bwMode="auto">
                <a:xfrm>
                  <a:off x="1931"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Line 2822"/>
                <p:cNvSpPr>
                  <a:spLocks noChangeShapeType="1"/>
                </p:cNvSpPr>
                <p:nvPr/>
              </p:nvSpPr>
              <p:spPr bwMode="auto">
                <a:xfrm>
                  <a:off x="1946"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Line 2823"/>
                <p:cNvSpPr>
                  <a:spLocks noChangeShapeType="1"/>
                </p:cNvSpPr>
                <p:nvPr/>
              </p:nvSpPr>
              <p:spPr bwMode="auto">
                <a:xfrm>
                  <a:off x="1961"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9" name="Line 2824"/>
                <p:cNvSpPr>
                  <a:spLocks noChangeShapeType="1"/>
                </p:cNvSpPr>
                <p:nvPr/>
              </p:nvSpPr>
              <p:spPr bwMode="auto">
                <a:xfrm>
                  <a:off x="1977"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Line 2825"/>
                <p:cNvSpPr>
                  <a:spLocks noChangeShapeType="1"/>
                </p:cNvSpPr>
                <p:nvPr/>
              </p:nvSpPr>
              <p:spPr bwMode="auto">
                <a:xfrm>
                  <a:off x="1992" y="2755"/>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1" name="Line 2826"/>
                <p:cNvSpPr>
                  <a:spLocks noChangeShapeType="1"/>
                </p:cNvSpPr>
                <p:nvPr/>
              </p:nvSpPr>
              <p:spPr bwMode="auto">
                <a:xfrm>
                  <a:off x="2007" y="2755"/>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Line 2827"/>
                <p:cNvSpPr>
                  <a:spLocks noChangeShapeType="1"/>
                </p:cNvSpPr>
                <p:nvPr/>
              </p:nvSpPr>
              <p:spPr bwMode="auto">
                <a:xfrm>
                  <a:off x="496"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3" name="Line 2828"/>
                <p:cNvSpPr>
                  <a:spLocks noChangeShapeType="1"/>
                </p:cNvSpPr>
                <p:nvPr/>
              </p:nvSpPr>
              <p:spPr bwMode="auto">
                <a:xfrm>
                  <a:off x="51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Line 2829"/>
                <p:cNvSpPr>
                  <a:spLocks noChangeShapeType="1"/>
                </p:cNvSpPr>
                <p:nvPr/>
              </p:nvSpPr>
              <p:spPr bwMode="auto">
                <a:xfrm>
                  <a:off x="52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5" name="Line 2830"/>
                <p:cNvSpPr>
                  <a:spLocks noChangeShapeType="1"/>
                </p:cNvSpPr>
                <p:nvPr/>
              </p:nvSpPr>
              <p:spPr bwMode="auto">
                <a:xfrm>
                  <a:off x="54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Line 2831"/>
                <p:cNvSpPr>
                  <a:spLocks noChangeShapeType="1"/>
                </p:cNvSpPr>
                <p:nvPr/>
              </p:nvSpPr>
              <p:spPr bwMode="auto">
                <a:xfrm>
                  <a:off x="55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7" name="Line 2832"/>
                <p:cNvSpPr>
                  <a:spLocks noChangeShapeType="1"/>
                </p:cNvSpPr>
                <p:nvPr/>
              </p:nvSpPr>
              <p:spPr bwMode="auto">
                <a:xfrm>
                  <a:off x="57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Line 2833"/>
                <p:cNvSpPr>
                  <a:spLocks noChangeShapeType="1"/>
                </p:cNvSpPr>
                <p:nvPr/>
              </p:nvSpPr>
              <p:spPr bwMode="auto">
                <a:xfrm>
                  <a:off x="58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9" name="Line 2834"/>
                <p:cNvSpPr>
                  <a:spLocks noChangeShapeType="1"/>
                </p:cNvSpPr>
                <p:nvPr/>
              </p:nvSpPr>
              <p:spPr bwMode="auto">
                <a:xfrm>
                  <a:off x="60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Line 2835"/>
                <p:cNvSpPr>
                  <a:spLocks noChangeShapeType="1"/>
                </p:cNvSpPr>
                <p:nvPr/>
              </p:nvSpPr>
              <p:spPr bwMode="auto">
                <a:xfrm>
                  <a:off x="61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1" name="Line 2836"/>
                <p:cNvSpPr>
                  <a:spLocks noChangeShapeType="1"/>
                </p:cNvSpPr>
                <p:nvPr/>
              </p:nvSpPr>
              <p:spPr bwMode="auto">
                <a:xfrm>
                  <a:off x="63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Line 2837"/>
                <p:cNvSpPr>
                  <a:spLocks noChangeShapeType="1"/>
                </p:cNvSpPr>
                <p:nvPr/>
              </p:nvSpPr>
              <p:spPr bwMode="auto">
                <a:xfrm>
                  <a:off x="649"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3" name="Line 2838"/>
                <p:cNvSpPr>
                  <a:spLocks noChangeShapeType="1"/>
                </p:cNvSpPr>
                <p:nvPr/>
              </p:nvSpPr>
              <p:spPr bwMode="auto">
                <a:xfrm>
                  <a:off x="664"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Line 2839"/>
                <p:cNvSpPr>
                  <a:spLocks noChangeShapeType="1"/>
                </p:cNvSpPr>
                <p:nvPr/>
              </p:nvSpPr>
              <p:spPr bwMode="auto">
                <a:xfrm>
                  <a:off x="67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5" name="Line 2840"/>
                <p:cNvSpPr>
                  <a:spLocks noChangeShapeType="1"/>
                </p:cNvSpPr>
                <p:nvPr/>
              </p:nvSpPr>
              <p:spPr bwMode="auto">
                <a:xfrm>
                  <a:off x="69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Line 2841"/>
                <p:cNvSpPr>
                  <a:spLocks noChangeShapeType="1"/>
                </p:cNvSpPr>
                <p:nvPr/>
              </p:nvSpPr>
              <p:spPr bwMode="auto">
                <a:xfrm>
                  <a:off x="70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7" name="Line 2842"/>
                <p:cNvSpPr>
                  <a:spLocks noChangeShapeType="1"/>
                </p:cNvSpPr>
                <p:nvPr/>
              </p:nvSpPr>
              <p:spPr bwMode="auto">
                <a:xfrm>
                  <a:off x="72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8" name="Line 2843"/>
                <p:cNvSpPr>
                  <a:spLocks noChangeShapeType="1"/>
                </p:cNvSpPr>
                <p:nvPr/>
              </p:nvSpPr>
              <p:spPr bwMode="auto">
                <a:xfrm>
                  <a:off x="74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9" name="Line 2844"/>
                <p:cNvSpPr>
                  <a:spLocks noChangeShapeType="1"/>
                </p:cNvSpPr>
                <p:nvPr/>
              </p:nvSpPr>
              <p:spPr bwMode="auto">
                <a:xfrm>
                  <a:off x="75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0" name="Line 2845"/>
                <p:cNvSpPr>
                  <a:spLocks noChangeShapeType="1"/>
                </p:cNvSpPr>
                <p:nvPr/>
              </p:nvSpPr>
              <p:spPr bwMode="auto">
                <a:xfrm>
                  <a:off x="77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1" name="Line 2846"/>
                <p:cNvSpPr>
                  <a:spLocks noChangeShapeType="1"/>
                </p:cNvSpPr>
                <p:nvPr/>
              </p:nvSpPr>
              <p:spPr bwMode="auto">
                <a:xfrm>
                  <a:off x="78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2" name="Line 2847"/>
                <p:cNvSpPr>
                  <a:spLocks noChangeShapeType="1"/>
                </p:cNvSpPr>
                <p:nvPr/>
              </p:nvSpPr>
              <p:spPr bwMode="auto">
                <a:xfrm>
                  <a:off x="80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3" name="Line 2848"/>
                <p:cNvSpPr>
                  <a:spLocks noChangeShapeType="1"/>
                </p:cNvSpPr>
                <p:nvPr/>
              </p:nvSpPr>
              <p:spPr bwMode="auto">
                <a:xfrm>
                  <a:off x="817"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Line 2849"/>
                <p:cNvSpPr>
                  <a:spLocks noChangeShapeType="1"/>
                </p:cNvSpPr>
                <p:nvPr/>
              </p:nvSpPr>
              <p:spPr bwMode="auto">
                <a:xfrm>
                  <a:off x="832"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5" name="Line 2850"/>
                <p:cNvSpPr>
                  <a:spLocks noChangeShapeType="1"/>
                </p:cNvSpPr>
                <p:nvPr/>
              </p:nvSpPr>
              <p:spPr bwMode="auto">
                <a:xfrm>
                  <a:off x="847"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6" name="Line 2851"/>
                <p:cNvSpPr>
                  <a:spLocks noChangeShapeType="1"/>
                </p:cNvSpPr>
                <p:nvPr/>
              </p:nvSpPr>
              <p:spPr bwMode="auto">
                <a:xfrm>
                  <a:off x="86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7" name="Line 2852"/>
                <p:cNvSpPr>
                  <a:spLocks noChangeShapeType="1"/>
                </p:cNvSpPr>
                <p:nvPr/>
              </p:nvSpPr>
              <p:spPr bwMode="auto">
                <a:xfrm>
                  <a:off x="87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8" name="Line 2853"/>
                <p:cNvSpPr>
                  <a:spLocks noChangeShapeType="1"/>
                </p:cNvSpPr>
                <p:nvPr/>
              </p:nvSpPr>
              <p:spPr bwMode="auto">
                <a:xfrm>
                  <a:off x="89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9" name="Line 2854"/>
                <p:cNvSpPr>
                  <a:spLocks noChangeShapeType="1"/>
                </p:cNvSpPr>
                <p:nvPr/>
              </p:nvSpPr>
              <p:spPr bwMode="auto">
                <a:xfrm>
                  <a:off x="90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0" name="Line 2855"/>
                <p:cNvSpPr>
                  <a:spLocks noChangeShapeType="1"/>
                </p:cNvSpPr>
                <p:nvPr/>
              </p:nvSpPr>
              <p:spPr bwMode="auto">
                <a:xfrm>
                  <a:off x="92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1" name="Line 2856"/>
                <p:cNvSpPr>
                  <a:spLocks noChangeShapeType="1"/>
                </p:cNvSpPr>
                <p:nvPr/>
              </p:nvSpPr>
              <p:spPr bwMode="auto">
                <a:xfrm>
                  <a:off x="93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2" name="Line 2857"/>
                <p:cNvSpPr>
                  <a:spLocks noChangeShapeType="1"/>
                </p:cNvSpPr>
                <p:nvPr/>
              </p:nvSpPr>
              <p:spPr bwMode="auto">
                <a:xfrm>
                  <a:off x="95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3" name="Line 2858"/>
                <p:cNvSpPr>
                  <a:spLocks noChangeShapeType="1"/>
                </p:cNvSpPr>
                <p:nvPr/>
              </p:nvSpPr>
              <p:spPr bwMode="auto">
                <a:xfrm>
                  <a:off x="96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4" name="Line 2859"/>
                <p:cNvSpPr>
                  <a:spLocks noChangeShapeType="1"/>
                </p:cNvSpPr>
                <p:nvPr/>
              </p:nvSpPr>
              <p:spPr bwMode="auto">
                <a:xfrm>
                  <a:off x="98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5" name="Line 2860"/>
                <p:cNvSpPr>
                  <a:spLocks noChangeShapeType="1"/>
                </p:cNvSpPr>
                <p:nvPr/>
              </p:nvSpPr>
              <p:spPr bwMode="auto">
                <a:xfrm>
                  <a:off x="1000"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6" name="Line 2861"/>
                <p:cNvSpPr>
                  <a:spLocks noChangeShapeType="1"/>
                </p:cNvSpPr>
                <p:nvPr/>
              </p:nvSpPr>
              <p:spPr bwMode="auto">
                <a:xfrm>
                  <a:off x="101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7" name="Line 2862"/>
                <p:cNvSpPr>
                  <a:spLocks noChangeShapeType="1"/>
                </p:cNvSpPr>
                <p:nvPr/>
              </p:nvSpPr>
              <p:spPr bwMode="auto">
                <a:xfrm>
                  <a:off x="103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8" name="Line 2863"/>
                <p:cNvSpPr>
                  <a:spLocks noChangeShapeType="1"/>
                </p:cNvSpPr>
                <p:nvPr/>
              </p:nvSpPr>
              <p:spPr bwMode="auto">
                <a:xfrm>
                  <a:off x="104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9" name="Line 2864"/>
                <p:cNvSpPr>
                  <a:spLocks noChangeShapeType="1"/>
                </p:cNvSpPr>
                <p:nvPr/>
              </p:nvSpPr>
              <p:spPr bwMode="auto">
                <a:xfrm>
                  <a:off x="1061"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0" name="Line 2865"/>
                <p:cNvSpPr>
                  <a:spLocks noChangeShapeType="1"/>
                </p:cNvSpPr>
                <p:nvPr/>
              </p:nvSpPr>
              <p:spPr bwMode="auto">
                <a:xfrm>
                  <a:off x="107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1" name="Line 2866"/>
                <p:cNvSpPr>
                  <a:spLocks noChangeShapeType="1"/>
                </p:cNvSpPr>
                <p:nvPr/>
              </p:nvSpPr>
              <p:spPr bwMode="auto">
                <a:xfrm>
                  <a:off x="109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2" name="Line 2867"/>
                <p:cNvSpPr>
                  <a:spLocks noChangeShapeType="1"/>
                </p:cNvSpPr>
                <p:nvPr/>
              </p:nvSpPr>
              <p:spPr bwMode="auto">
                <a:xfrm>
                  <a:off x="110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3" name="Line 2868"/>
                <p:cNvSpPr>
                  <a:spLocks noChangeShapeType="1"/>
                </p:cNvSpPr>
                <p:nvPr/>
              </p:nvSpPr>
              <p:spPr bwMode="auto">
                <a:xfrm>
                  <a:off x="112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4" name="Line 2869"/>
                <p:cNvSpPr>
                  <a:spLocks noChangeShapeType="1"/>
                </p:cNvSpPr>
                <p:nvPr/>
              </p:nvSpPr>
              <p:spPr bwMode="auto">
                <a:xfrm>
                  <a:off x="113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5" name="Line 2870"/>
                <p:cNvSpPr>
                  <a:spLocks noChangeShapeType="1"/>
                </p:cNvSpPr>
                <p:nvPr/>
              </p:nvSpPr>
              <p:spPr bwMode="auto">
                <a:xfrm>
                  <a:off x="115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6" name="Line 2871"/>
                <p:cNvSpPr>
                  <a:spLocks noChangeShapeType="1"/>
                </p:cNvSpPr>
                <p:nvPr/>
              </p:nvSpPr>
              <p:spPr bwMode="auto">
                <a:xfrm>
                  <a:off x="1168"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7" name="Line 2872"/>
                <p:cNvSpPr>
                  <a:spLocks noChangeShapeType="1"/>
                </p:cNvSpPr>
                <p:nvPr/>
              </p:nvSpPr>
              <p:spPr bwMode="auto">
                <a:xfrm>
                  <a:off x="118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8" name="Line 2873"/>
                <p:cNvSpPr>
                  <a:spLocks noChangeShapeType="1"/>
                </p:cNvSpPr>
                <p:nvPr/>
              </p:nvSpPr>
              <p:spPr bwMode="auto">
                <a:xfrm>
                  <a:off x="119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9" name="Line 2874"/>
                <p:cNvSpPr>
                  <a:spLocks noChangeShapeType="1"/>
                </p:cNvSpPr>
                <p:nvPr/>
              </p:nvSpPr>
              <p:spPr bwMode="auto">
                <a:xfrm>
                  <a:off x="121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0" name="Line 2875"/>
                <p:cNvSpPr>
                  <a:spLocks noChangeShapeType="1"/>
                </p:cNvSpPr>
                <p:nvPr/>
              </p:nvSpPr>
              <p:spPr bwMode="auto">
                <a:xfrm>
                  <a:off x="1229"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1" name="Line 2876"/>
                <p:cNvSpPr>
                  <a:spLocks noChangeShapeType="1"/>
                </p:cNvSpPr>
                <p:nvPr/>
              </p:nvSpPr>
              <p:spPr bwMode="auto">
                <a:xfrm>
                  <a:off x="1244"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2" name="Line 2877"/>
                <p:cNvSpPr>
                  <a:spLocks noChangeShapeType="1"/>
                </p:cNvSpPr>
                <p:nvPr/>
              </p:nvSpPr>
              <p:spPr bwMode="auto">
                <a:xfrm>
                  <a:off x="125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3" name="Line 2878"/>
                <p:cNvSpPr>
                  <a:spLocks noChangeShapeType="1"/>
                </p:cNvSpPr>
                <p:nvPr/>
              </p:nvSpPr>
              <p:spPr bwMode="auto">
                <a:xfrm>
                  <a:off x="127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4" name="Line 2879"/>
                <p:cNvSpPr>
                  <a:spLocks noChangeShapeType="1"/>
                </p:cNvSpPr>
                <p:nvPr/>
              </p:nvSpPr>
              <p:spPr bwMode="auto">
                <a:xfrm>
                  <a:off x="128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5" name="Line 2880"/>
                <p:cNvSpPr>
                  <a:spLocks noChangeShapeType="1"/>
                </p:cNvSpPr>
                <p:nvPr/>
              </p:nvSpPr>
              <p:spPr bwMode="auto">
                <a:xfrm>
                  <a:off x="130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6" name="Line 2881"/>
                <p:cNvSpPr>
                  <a:spLocks noChangeShapeType="1"/>
                </p:cNvSpPr>
                <p:nvPr/>
              </p:nvSpPr>
              <p:spPr bwMode="auto">
                <a:xfrm>
                  <a:off x="132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7" name="Line 2882"/>
                <p:cNvSpPr>
                  <a:spLocks noChangeShapeType="1"/>
                </p:cNvSpPr>
                <p:nvPr/>
              </p:nvSpPr>
              <p:spPr bwMode="auto">
                <a:xfrm>
                  <a:off x="133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8" name="Line 2883"/>
                <p:cNvSpPr>
                  <a:spLocks noChangeShapeType="1"/>
                </p:cNvSpPr>
                <p:nvPr/>
              </p:nvSpPr>
              <p:spPr bwMode="auto">
                <a:xfrm>
                  <a:off x="1351"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9" name="Line 2884"/>
                <p:cNvSpPr>
                  <a:spLocks noChangeShapeType="1"/>
                </p:cNvSpPr>
                <p:nvPr/>
              </p:nvSpPr>
              <p:spPr bwMode="auto">
                <a:xfrm>
                  <a:off x="136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0" name="Line 2885"/>
                <p:cNvSpPr>
                  <a:spLocks noChangeShapeType="1"/>
                </p:cNvSpPr>
                <p:nvPr/>
              </p:nvSpPr>
              <p:spPr bwMode="auto">
                <a:xfrm>
                  <a:off x="138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1" name="Line 2886"/>
                <p:cNvSpPr>
                  <a:spLocks noChangeShapeType="1"/>
                </p:cNvSpPr>
                <p:nvPr/>
              </p:nvSpPr>
              <p:spPr bwMode="auto">
                <a:xfrm>
                  <a:off x="1397"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2" name="Line 2887"/>
                <p:cNvSpPr>
                  <a:spLocks noChangeShapeType="1"/>
                </p:cNvSpPr>
                <p:nvPr/>
              </p:nvSpPr>
              <p:spPr bwMode="auto">
                <a:xfrm>
                  <a:off x="1412"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3" name="Line 2888"/>
                <p:cNvSpPr>
                  <a:spLocks noChangeShapeType="1"/>
                </p:cNvSpPr>
                <p:nvPr/>
              </p:nvSpPr>
              <p:spPr bwMode="auto">
                <a:xfrm>
                  <a:off x="142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4" name="Line 2889"/>
                <p:cNvSpPr>
                  <a:spLocks noChangeShapeType="1"/>
                </p:cNvSpPr>
                <p:nvPr/>
              </p:nvSpPr>
              <p:spPr bwMode="auto">
                <a:xfrm>
                  <a:off x="144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5" name="Line 2890"/>
                <p:cNvSpPr>
                  <a:spLocks noChangeShapeType="1"/>
                </p:cNvSpPr>
                <p:nvPr/>
              </p:nvSpPr>
              <p:spPr bwMode="auto">
                <a:xfrm>
                  <a:off x="145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6" name="Line 2891"/>
                <p:cNvSpPr>
                  <a:spLocks noChangeShapeType="1"/>
                </p:cNvSpPr>
                <p:nvPr/>
              </p:nvSpPr>
              <p:spPr bwMode="auto">
                <a:xfrm>
                  <a:off x="147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7" name="Line 2892"/>
                <p:cNvSpPr>
                  <a:spLocks noChangeShapeType="1"/>
                </p:cNvSpPr>
                <p:nvPr/>
              </p:nvSpPr>
              <p:spPr bwMode="auto">
                <a:xfrm>
                  <a:off x="148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8" name="Line 2893"/>
                <p:cNvSpPr>
                  <a:spLocks noChangeShapeType="1"/>
                </p:cNvSpPr>
                <p:nvPr/>
              </p:nvSpPr>
              <p:spPr bwMode="auto">
                <a:xfrm>
                  <a:off x="150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9" name="Line 2894"/>
                <p:cNvSpPr>
                  <a:spLocks noChangeShapeType="1"/>
                </p:cNvSpPr>
                <p:nvPr/>
              </p:nvSpPr>
              <p:spPr bwMode="auto">
                <a:xfrm>
                  <a:off x="1519"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0" name="Line 2895"/>
                <p:cNvSpPr>
                  <a:spLocks noChangeShapeType="1"/>
                </p:cNvSpPr>
                <p:nvPr/>
              </p:nvSpPr>
              <p:spPr bwMode="auto">
                <a:xfrm>
                  <a:off x="153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1" name="Line 2896"/>
                <p:cNvSpPr>
                  <a:spLocks noChangeShapeType="1"/>
                </p:cNvSpPr>
                <p:nvPr/>
              </p:nvSpPr>
              <p:spPr bwMode="auto">
                <a:xfrm>
                  <a:off x="154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2" name="Line 2897"/>
                <p:cNvSpPr>
                  <a:spLocks noChangeShapeType="1"/>
                </p:cNvSpPr>
                <p:nvPr/>
              </p:nvSpPr>
              <p:spPr bwMode="auto">
                <a:xfrm>
                  <a:off x="156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3" name="Line 2898"/>
                <p:cNvSpPr>
                  <a:spLocks noChangeShapeType="1"/>
                </p:cNvSpPr>
                <p:nvPr/>
              </p:nvSpPr>
              <p:spPr bwMode="auto">
                <a:xfrm>
                  <a:off x="1580"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4" name="Line 2899"/>
                <p:cNvSpPr>
                  <a:spLocks noChangeShapeType="1"/>
                </p:cNvSpPr>
                <p:nvPr/>
              </p:nvSpPr>
              <p:spPr bwMode="auto">
                <a:xfrm>
                  <a:off x="1595"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5" name="Line 2900"/>
                <p:cNvSpPr>
                  <a:spLocks noChangeShapeType="1"/>
                </p:cNvSpPr>
                <p:nvPr/>
              </p:nvSpPr>
              <p:spPr bwMode="auto">
                <a:xfrm>
                  <a:off x="161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6" name="Line 2901"/>
                <p:cNvSpPr>
                  <a:spLocks noChangeShapeType="1"/>
                </p:cNvSpPr>
                <p:nvPr/>
              </p:nvSpPr>
              <p:spPr bwMode="auto">
                <a:xfrm>
                  <a:off x="162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7" name="Line 2902"/>
                <p:cNvSpPr>
                  <a:spLocks noChangeShapeType="1"/>
                </p:cNvSpPr>
                <p:nvPr/>
              </p:nvSpPr>
              <p:spPr bwMode="auto">
                <a:xfrm>
                  <a:off x="164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8" name="Line 2903"/>
                <p:cNvSpPr>
                  <a:spLocks noChangeShapeType="1"/>
                </p:cNvSpPr>
                <p:nvPr/>
              </p:nvSpPr>
              <p:spPr bwMode="auto">
                <a:xfrm>
                  <a:off x="165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9" name="Line 2904"/>
                <p:cNvSpPr>
                  <a:spLocks noChangeShapeType="1"/>
                </p:cNvSpPr>
                <p:nvPr/>
              </p:nvSpPr>
              <p:spPr bwMode="auto">
                <a:xfrm>
                  <a:off x="167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0" name="Line 2905"/>
                <p:cNvSpPr>
                  <a:spLocks noChangeShapeType="1"/>
                </p:cNvSpPr>
                <p:nvPr/>
              </p:nvSpPr>
              <p:spPr bwMode="auto">
                <a:xfrm>
                  <a:off x="1686"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1" name="Line 2906"/>
                <p:cNvSpPr>
                  <a:spLocks noChangeShapeType="1"/>
                </p:cNvSpPr>
                <p:nvPr/>
              </p:nvSpPr>
              <p:spPr bwMode="auto">
                <a:xfrm>
                  <a:off x="1702"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2" name="Line 2907"/>
                <p:cNvSpPr>
                  <a:spLocks noChangeShapeType="1"/>
                </p:cNvSpPr>
                <p:nvPr/>
              </p:nvSpPr>
              <p:spPr bwMode="auto">
                <a:xfrm>
                  <a:off x="171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3" name="Line 2908"/>
                <p:cNvSpPr>
                  <a:spLocks noChangeShapeType="1"/>
                </p:cNvSpPr>
                <p:nvPr/>
              </p:nvSpPr>
              <p:spPr bwMode="auto">
                <a:xfrm>
                  <a:off x="173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4" name="Line 2909"/>
                <p:cNvSpPr>
                  <a:spLocks noChangeShapeType="1"/>
                </p:cNvSpPr>
                <p:nvPr/>
              </p:nvSpPr>
              <p:spPr bwMode="auto">
                <a:xfrm>
                  <a:off x="1748"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5" name="Line 2910"/>
                <p:cNvSpPr>
                  <a:spLocks noChangeShapeType="1"/>
                </p:cNvSpPr>
                <p:nvPr/>
              </p:nvSpPr>
              <p:spPr bwMode="auto">
                <a:xfrm>
                  <a:off x="1763"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6" name="Line 2911"/>
                <p:cNvSpPr>
                  <a:spLocks noChangeShapeType="1"/>
                </p:cNvSpPr>
                <p:nvPr/>
              </p:nvSpPr>
              <p:spPr bwMode="auto">
                <a:xfrm>
                  <a:off x="177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7" name="Line 2912"/>
                <p:cNvSpPr>
                  <a:spLocks noChangeShapeType="1"/>
                </p:cNvSpPr>
                <p:nvPr/>
              </p:nvSpPr>
              <p:spPr bwMode="auto">
                <a:xfrm>
                  <a:off x="1793"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8" name="Line 2913"/>
                <p:cNvSpPr>
                  <a:spLocks noChangeShapeType="1"/>
                </p:cNvSpPr>
                <p:nvPr/>
              </p:nvSpPr>
              <p:spPr bwMode="auto">
                <a:xfrm>
                  <a:off x="1808"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9" name="Line 2914"/>
                <p:cNvSpPr>
                  <a:spLocks noChangeShapeType="1"/>
                </p:cNvSpPr>
                <p:nvPr/>
              </p:nvSpPr>
              <p:spPr bwMode="auto">
                <a:xfrm>
                  <a:off x="182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0" name="Line 2915"/>
                <p:cNvSpPr>
                  <a:spLocks noChangeShapeType="1"/>
                </p:cNvSpPr>
                <p:nvPr/>
              </p:nvSpPr>
              <p:spPr bwMode="auto">
                <a:xfrm>
                  <a:off x="1839"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1" name="Line 2916"/>
                <p:cNvSpPr>
                  <a:spLocks noChangeShapeType="1"/>
                </p:cNvSpPr>
                <p:nvPr/>
              </p:nvSpPr>
              <p:spPr bwMode="auto">
                <a:xfrm>
                  <a:off x="1854"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2" name="Line 2917"/>
                <p:cNvSpPr>
                  <a:spLocks noChangeShapeType="1"/>
                </p:cNvSpPr>
                <p:nvPr/>
              </p:nvSpPr>
              <p:spPr bwMode="auto">
                <a:xfrm>
                  <a:off x="187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3" name="Line 2918"/>
                <p:cNvSpPr>
                  <a:spLocks noChangeShapeType="1"/>
                </p:cNvSpPr>
                <p:nvPr/>
              </p:nvSpPr>
              <p:spPr bwMode="auto">
                <a:xfrm>
                  <a:off x="1885"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4" name="Line 2919"/>
                <p:cNvSpPr>
                  <a:spLocks noChangeShapeType="1"/>
                </p:cNvSpPr>
                <p:nvPr/>
              </p:nvSpPr>
              <p:spPr bwMode="auto">
                <a:xfrm>
                  <a:off x="1900"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5" name="Line 2920"/>
                <p:cNvSpPr>
                  <a:spLocks noChangeShapeType="1"/>
                </p:cNvSpPr>
                <p:nvPr/>
              </p:nvSpPr>
              <p:spPr bwMode="auto">
                <a:xfrm>
                  <a:off x="1916"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6" name="Line 2921"/>
                <p:cNvSpPr>
                  <a:spLocks noChangeShapeType="1"/>
                </p:cNvSpPr>
                <p:nvPr/>
              </p:nvSpPr>
              <p:spPr bwMode="auto">
                <a:xfrm>
                  <a:off x="1931"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7" name="Line 2922"/>
                <p:cNvSpPr>
                  <a:spLocks noChangeShapeType="1"/>
                </p:cNvSpPr>
                <p:nvPr/>
              </p:nvSpPr>
              <p:spPr bwMode="auto">
                <a:xfrm>
                  <a:off x="1946"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8" name="Line 2923"/>
                <p:cNvSpPr>
                  <a:spLocks noChangeShapeType="1"/>
                </p:cNvSpPr>
                <p:nvPr/>
              </p:nvSpPr>
              <p:spPr bwMode="auto">
                <a:xfrm>
                  <a:off x="1961"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9" name="Line 2924"/>
                <p:cNvSpPr>
                  <a:spLocks noChangeShapeType="1"/>
                </p:cNvSpPr>
                <p:nvPr/>
              </p:nvSpPr>
              <p:spPr bwMode="auto">
                <a:xfrm>
                  <a:off x="1977"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0" name="Line 2925"/>
                <p:cNvSpPr>
                  <a:spLocks noChangeShapeType="1"/>
                </p:cNvSpPr>
                <p:nvPr/>
              </p:nvSpPr>
              <p:spPr bwMode="auto">
                <a:xfrm>
                  <a:off x="1992" y="2559"/>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1" name="Line 2926"/>
                <p:cNvSpPr>
                  <a:spLocks noChangeShapeType="1"/>
                </p:cNvSpPr>
                <p:nvPr/>
              </p:nvSpPr>
              <p:spPr bwMode="auto">
                <a:xfrm>
                  <a:off x="2007" y="2559"/>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2" name="Line 2927"/>
                <p:cNvSpPr>
                  <a:spLocks noChangeShapeType="1"/>
                </p:cNvSpPr>
                <p:nvPr/>
              </p:nvSpPr>
              <p:spPr bwMode="auto">
                <a:xfrm>
                  <a:off x="496"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3" name="Line 2928"/>
                <p:cNvSpPr>
                  <a:spLocks noChangeShapeType="1"/>
                </p:cNvSpPr>
                <p:nvPr/>
              </p:nvSpPr>
              <p:spPr bwMode="auto">
                <a:xfrm>
                  <a:off x="51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4" name="Line 2929"/>
                <p:cNvSpPr>
                  <a:spLocks noChangeShapeType="1"/>
                </p:cNvSpPr>
                <p:nvPr/>
              </p:nvSpPr>
              <p:spPr bwMode="auto">
                <a:xfrm>
                  <a:off x="52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5" name="Line 2930"/>
                <p:cNvSpPr>
                  <a:spLocks noChangeShapeType="1"/>
                </p:cNvSpPr>
                <p:nvPr/>
              </p:nvSpPr>
              <p:spPr bwMode="auto">
                <a:xfrm>
                  <a:off x="54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6" name="Line 2931"/>
                <p:cNvSpPr>
                  <a:spLocks noChangeShapeType="1"/>
                </p:cNvSpPr>
                <p:nvPr/>
              </p:nvSpPr>
              <p:spPr bwMode="auto">
                <a:xfrm>
                  <a:off x="55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7" name="Line 2932"/>
                <p:cNvSpPr>
                  <a:spLocks noChangeShapeType="1"/>
                </p:cNvSpPr>
                <p:nvPr/>
              </p:nvSpPr>
              <p:spPr bwMode="auto">
                <a:xfrm>
                  <a:off x="57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8" name="Line 2933"/>
                <p:cNvSpPr>
                  <a:spLocks noChangeShapeType="1"/>
                </p:cNvSpPr>
                <p:nvPr/>
              </p:nvSpPr>
              <p:spPr bwMode="auto">
                <a:xfrm>
                  <a:off x="58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9" name="Line 2934"/>
                <p:cNvSpPr>
                  <a:spLocks noChangeShapeType="1"/>
                </p:cNvSpPr>
                <p:nvPr/>
              </p:nvSpPr>
              <p:spPr bwMode="auto">
                <a:xfrm>
                  <a:off x="60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0" name="Line 2935"/>
                <p:cNvSpPr>
                  <a:spLocks noChangeShapeType="1"/>
                </p:cNvSpPr>
                <p:nvPr/>
              </p:nvSpPr>
              <p:spPr bwMode="auto">
                <a:xfrm>
                  <a:off x="61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1" name="Line 2936"/>
                <p:cNvSpPr>
                  <a:spLocks noChangeShapeType="1"/>
                </p:cNvSpPr>
                <p:nvPr/>
              </p:nvSpPr>
              <p:spPr bwMode="auto">
                <a:xfrm>
                  <a:off x="63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2" name="Line 2937"/>
                <p:cNvSpPr>
                  <a:spLocks noChangeShapeType="1"/>
                </p:cNvSpPr>
                <p:nvPr/>
              </p:nvSpPr>
              <p:spPr bwMode="auto">
                <a:xfrm>
                  <a:off x="649"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3" name="Line 2938"/>
                <p:cNvSpPr>
                  <a:spLocks noChangeShapeType="1"/>
                </p:cNvSpPr>
                <p:nvPr/>
              </p:nvSpPr>
              <p:spPr bwMode="auto">
                <a:xfrm>
                  <a:off x="664"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4" name="Line 2939"/>
                <p:cNvSpPr>
                  <a:spLocks noChangeShapeType="1"/>
                </p:cNvSpPr>
                <p:nvPr/>
              </p:nvSpPr>
              <p:spPr bwMode="auto">
                <a:xfrm>
                  <a:off x="67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5" name="Line 2940"/>
                <p:cNvSpPr>
                  <a:spLocks noChangeShapeType="1"/>
                </p:cNvSpPr>
                <p:nvPr/>
              </p:nvSpPr>
              <p:spPr bwMode="auto">
                <a:xfrm>
                  <a:off x="69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6" name="Line 2941"/>
                <p:cNvSpPr>
                  <a:spLocks noChangeShapeType="1"/>
                </p:cNvSpPr>
                <p:nvPr/>
              </p:nvSpPr>
              <p:spPr bwMode="auto">
                <a:xfrm>
                  <a:off x="70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7" name="Line 2942"/>
                <p:cNvSpPr>
                  <a:spLocks noChangeShapeType="1"/>
                </p:cNvSpPr>
                <p:nvPr/>
              </p:nvSpPr>
              <p:spPr bwMode="auto">
                <a:xfrm>
                  <a:off x="72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8" name="Line 2943"/>
                <p:cNvSpPr>
                  <a:spLocks noChangeShapeType="1"/>
                </p:cNvSpPr>
                <p:nvPr/>
              </p:nvSpPr>
              <p:spPr bwMode="auto">
                <a:xfrm>
                  <a:off x="74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9" name="Line 2944"/>
                <p:cNvSpPr>
                  <a:spLocks noChangeShapeType="1"/>
                </p:cNvSpPr>
                <p:nvPr/>
              </p:nvSpPr>
              <p:spPr bwMode="auto">
                <a:xfrm>
                  <a:off x="75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0" name="Line 2945"/>
                <p:cNvSpPr>
                  <a:spLocks noChangeShapeType="1"/>
                </p:cNvSpPr>
                <p:nvPr/>
              </p:nvSpPr>
              <p:spPr bwMode="auto">
                <a:xfrm>
                  <a:off x="77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1" name="Line 2946"/>
                <p:cNvSpPr>
                  <a:spLocks noChangeShapeType="1"/>
                </p:cNvSpPr>
                <p:nvPr/>
              </p:nvSpPr>
              <p:spPr bwMode="auto">
                <a:xfrm>
                  <a:off x="78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2" name="Line 2947"/>
                <p:cNvSpPr>
                  <a:spLocks noChangeShapeType="1"/>
                </p:cNvSpPr>
                <p:nvPr/>
              </p:nvSpPr>
              <p:spPr bwMode="auto">
                <a:xfrm>
                  <a:off x="80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3" name="Line 2948"/>
                <p:cNvSpPr>
                  <a:spLocks noChangeShapeType="1"/>
                </p:cNvSpPr>
                <p:nvPr/>
              </p:nvSpPr>
              <p:spPr bwMode="auto">
                <a:xfrm>
                  <a:off x="817"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4" name="Line 2949"/>
                <p:cNvSpPr>
                  <a:spLocks noChangeShapeType="1"/>
                </p:cNvSpPr>
                <p:nvPr/>
              </p:nvSpPr>
              <p:spPr bwMode="auto">
                <a:xfrm>
                  <a:off x="832"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5" name="Line 2950"/>
                <p:cNvSpPr>
                  <a:spLocks noChangeShapeType="1"/>
                </p:cNvSpPr>
                <p:nvPr/>
              </p:nvSpPr>
              <p:spPr bwMode="auto">
                <a:xfrm>
                  <a:off x="847"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6" name="Line 2951"/>
                <p:cNvSpPr>
                  <a:spLocks noChangeShapeType="1"/>
                </p:cNvSpPr>
                <p:nvPr/>
              </p:nvSpPr>
              <p:spPr bwMode="auto">
                <a:xfrm>
                  <a:off x="86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7" name="Line 2952"/>
                <p:cNvSpPr>
                  <a:spLocks noChangeShapeType="1"/>
                </p:cNvSpPr>
                <p:nvPr/>
              </p:nvSpPr>
              <p:spPr bwMode="auto">
                <a:xfrm>
                  <a:off x="87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8" name="Line 2953"/>
                <p:cNvSpPr>
                  <a:spLocks noChangeShapeType="1"/>
                </p:cNvSpPr>
                <p:nvPr/>
              </p:nvSpPr>
              <p:spPr bwMode="auto">
                <a:xfrm>
                  <a:off x="89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9" name="Line 2954"/>
                <p:cNvSpPr>
                  <a:spLocks noChangeShapeType="1"/>
                </p:cNvSpPr>
                <p:nvPr/>
              </p:nvSpPr>
              <p:spPr bwMode="auto">
                <a:xfrm>
                  <a:off x="90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0" name="Line 2955"/>
                <p:cNvSpPr>
                  <a:spLocks noChangeShapeType="1"/>
                </p:cNvSpPr>
                <p:nvPr/>
              </p:nvSpPr>
              <p:spPr bwMode="auto">
                <a:xfrm>
                  <a:off x="92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1" name="Line 2956"/>
                <p:cNvSpPr>
                  <a:spLocks noChangeShapeType="1"/>
                </p:cNvSpPr>
                <p:nvPr/>
              </p:nvSpPr>
              <p:spPr bwMode="auto">
                <a:xfrm>
                  <a:off x="93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2" name="Line 2957"/>
                <p:cNvSpPr>
                  <a:spLocks noChangeShapeType="1"/>
                </p:cNvSpPr>
                <p:nvPr/>
              </p:nvSpPr>
              <p:spPr bwMode="auto">
                <a:xfrm>
                  <a:off x="95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3" name="Line 2958"/>
                <p:cNvSpPr>
                  <a:spLocks noChangeShapeType="1"/>
                </p:cNvSpPr>
                <p:nvPr/>
              </p:nvSpPr>
              <p:spPr bwMode="auto">
                <a:xfrm>
                  <a:off x="96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4" name="Line 2959"/>
                <p:cNvSpPr>
                  <a:spLocks noChangeShapeType="1"/>
                </p:cNvSpPr>
                <p:nvPr/>
              </p:nvSpPr>
              <p:spPr bwMode="auto">
                <a:xfrm>
                  <a:off x="98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5" name="Line 2960"/>
                <p:cNvSpPr>
                  <a:spLocks noChangeShapeType="1"/>
                </p:cNvSpPr>
                <p:nvPr/>
              </p:nvSpPr>
              <p:spPr bwMode="auto">
                <a:xfrm>
                  <a:off x="1000"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6" name="Line 2961"/>
                <p:cNvSpPr>
                  <a:spLocks noChangeShapeType="1"/>
                </p:cNvSpPr>
                <p:nvPr/>
              </p:nvSpPr>
              <p:spPr bwMode="auto">
                <a:xfrm>
                  <a:off x="101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7" name="Line 2962"/>
                <p:cNvSpPr>
                  <a:spLocks noChangeShapeType="1"/>
                </p:cNvSpPr>
                <p:nvPr/>
              </p:nvSpPr>
              <p:spPr bwMode="auto">
                <a:xfrm>
                  <a:off x="103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8" name="Line 2963"/>
                <p:cNvSpPr>
                  <a:spLocks noChangeShapeType="1"/>
                </p:cNvSpPr>
                <p:nvPr/>
              </p:nvSpPr>
              <p:spPr bwMode="auto">
                <a:xfrm>
                  <a:off x="104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9" name="Line 2964"/>
                <p:cNvSpPr>
                  <a:spLocks noChangeShapeType="1"/>
                </p:cNvSpPr>
                <p:nvPr/>
              </p:nvSpPr>
              <p:spPr bwMode="auto">
                <a:xfrm>
                  <a:off x="1061"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0" name="Line 2965"/>
                <p:cNvSpPr>
                  <a:spLocks noChangeShapeType="1"/>
                </p:cNvSpPr>
                <p:nvPr/>
              </p:nvSpPr>
              <p:spPr bwMode="auto">
                <a:xfrm>
                  <a:off x="107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1" name="Line 2966"/>
                <p:cNvSpPr>
                  <a:spLocks noChangeShapeType="1"/>
                </p:cNvSpPr>
                <p:nvPr/>
              </p:nvSpPr>
              <p:spPr bwMode="auto">
                <a:xfrm>
                  <a:off x="109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2" name="Line 2967"/>
                <p:cNvSpPr>
                  <a:spLocks noChangeShapeType="1"/>
                </p:cNvSpPr>
                <p:nvPr/>
              </p:nvSpPr>
              <p:spPr bwMode="auto">
                <a:xfrm>
                  <a:off x="110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3" name="Line 2968"/>
                <p:cNvSpPr>
                  <a:spLocks noChangeShapeType="1"/>
                </p:cNvSpPr>
                <p:nvPr/>
              </p:nvSpPr>
              <p:spPr bwMode="auto">
                <a:xfrm>
                  <a:off x="112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4" name="Line 2969"/>
                <p:cNvSpPr>
                  <a:spLocks noChangeShapeType="1"/>
                </p:cNvSpPr>
                <p:nvPr/>
              </p:nvSpPr>
              <p:spPr bwMode="auto">
                <a:xfrm>
                  <a:off x="113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5" name="Line 2970"/>
                <p:cNvSpPr>
                  <a:spLocks noChangeShapeType="1"/>
                </p:cNvSpPr>
                <p:nvPr/>
              </p:nvSpPr>
              <p:spPr bwMode="auto">
                <a:xfrm>
                  <a:off x="115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6" name="Line 2971"/>
                <p:cNvSpPr>
                  <a:spLocks noChangeShapeType="1"/>
                </p:cNvSpPr>
                <p:nvPr/>
              </p:nvSpPr>
              <p:spPr bwMode="auto">
                <a:xfrm>
                  <a:off x="1168"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7" name="Line 2972"/>
                <p:cNvSpPr>
                  <a:spLocks noChangeShapeType="1"/>
                </p:cNvSpPr>
                <p:nvPr/>
              </p:nvSpPr>
              <p:spPr bwMode="auto">
                <a:xfrm>
                  <a:off x="118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8" name="Line 2973"/>
                <p:cNvSpPr>
                  <a:spLocks noChangeShapeType="1"/>
                </p:cNvSpPr>
                <p:nvPr/>
              </p:nvSpPr>
              <p:spPr bwMode="auto">
                <a:xfrm>
                  <a:off x="119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29" name="Line 2974"/>
                <p:cNvSpPr>
                  <a:spLocks noChangeShapeType="1"/>
                </p:cNvSpPr>
                <p:nvPr/>
              </p:nvSpPr>
              <p:spPr bwMode="auto">
                <a:xfrm>
                  <a:off x="121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0" name="Line 2975"/>
                <p:cNvSpPr>
                  <a:spLocks noChangeShapeType="1"/>
                </p:cNvSpPr>
                <p:nvPr/>
              </p:nvSpPr>
              <p:spPr bwMode="auto">
                <a:xfrm>
                  <a:off x="1229"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1" name="Line 2976"/>
                <p:cNvSpPr>
                  <a:spLocks noChangeShapeType="1"/>
                </p:cNvSpPr>
                <p:nvPr/>
              </p:nvSpPr>
              <p:spPr bwMode="auto">
                <a:xfrm>
                  <a:off x="1244"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2" name="Line 2977"/>
                <p:cNvSpPr>
                  <a:spLocks noChangeShapeType="1"/>
                </p:cNvSpPr>
                <p:nvPr/>
              </p:nvSpPr>
              <p:spPr bwMode="auto">
                <a:xfrm>
                  <a:off x="125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3" name="Line 2978"/>
                <p:cNvSpPr>
                  <a:spLocks noChangeShapeType="1"/>
                </p:cNvSpPr>
                <p:nvPr/>
              </p:nvSpPr>
              <p:spPr bwMode="auto">
                <a:xfrm>
                  <a:off x="127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4" name="Line 2979"/>
                <p:cNvSpPr>
                  <a:spLocks noChangeShapeType="1"/>
                </p:cNvSpPr>
                <p:nvPr/>
              </p:nvSpPr>
              <p:spPr bwMode="auto">
                <a:xfrm>
                  <a:off x="128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5" name="Line 2980"/>
                <p:cNvSpPr>
                  <a:spLocks noChangeShapeType="1"/>
                </p:cNvSpPr>
                <p:nvPr/>
              </p:nvSpPr>
              <p:spPr bwMode="auto">
                <a:xfrm>
                  <a:off x="130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6" name="Line 2981"/>
                <p:cNvSpPr>
                  <a:spLocks noChangeShapeType="1"/>
                </p:cNvSpPr>
                <p:nvPr/>
              </p:nvSpPr>
              <p:spPr bwMode="auto">
                <a:xfrm>
                  <a:off x="132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7" name="Line 2982"/>
                <p:cNvSpPr>
                  <a:spLocks noChangeShapeType="1"/>
                </p:cNvSpPr>
                <p:nvPr/>
              </p:nvSpPr>
              <p:spPr bwMode="auto">
                <a:xfrm>
                  <a:off x="133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8" name="Line 2983"/>
                <p:cNvSpPr>
                  <a:spLocks noChangeShapeType="1"/>
                </p:cNvSpPr>
                <p:nvPr/>
              </p:nvSpPr>
              <p:spPr bwMode="auto">
                <a:xfrm>
                  <a:off x="1351"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9" name="Line 2984"/>
                <p:cNvSpPr>
                  <a:spLocks noChangeShapeType="1"/>
                </p:cNvSpPr>
                <p:nvPr/>
              </p:nvSpPr>
              <p:spPr bwMode="auto">
                <a:xfrm>
                  <a:off x="136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0" name="Line 2985"/>
                <p:cNvSpPr>
                  <a:spLocks noChangeShapeType="1"/>
                </p:cNvSpPr>
                <p:nvPr/>
              </p:nvSpPr>
              <p:spPr bwMode="auto">
                <a:xfrm>
                  <a:off x="138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1" name="Line 2986"/>
                <p:cNvSpPr>
                  <a:spLocks noChangeShapeType="1"/>
                </p:cNvSpPr>
                <p:nvPr/>
              </p:nvSpPr>
              <p:spPr bwMode="auto">
                <a:xfrm>
                  <a:off x="1397"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2" name="Line 2987"/>
                <p:cNvSpPr>
                  <a:spLocks noChangeShapeType="1"/>
                </p:cNvSpPr>
                <p:nvPr/>
              </p:nvSpPr>
              <p:spPr bwMode="auto">
                <a:xfrm>
                  <a:off x="1412"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3" name="Line 2988"/>
                <p:cNvSpPr>
                  <a:spLocks noChangeShapeType="1"/>
                </p:cNvSpPr>
                <p:nvPr/>
              </p:nvSpPr>
              <p:spPr bwMode="auto">
                <a:xfrm>
                  <a:off x="142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4" name="Line 2989"/>
                <p:cNvSpPr>
                  <a:spLocks noChangeShapeType="1"/>
                </p:cNvSpPr>
                <p:nvPr/>
              </p:nvSpPr>
              <p:spPr bwMode="auto">
                <a:xfrm>
                  <a:off x="144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5" name="Line 2990"/>
                <p:cNvSpPr>
                  <a:spLocks noChangeShapeType="1"/>
                </p:cNvSpPr>
                <p:nvPr/>
              </p:nvSpPr>
              <p:spPr bwMode="auto">
                <a:xfrm>
                  <a:off x="145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6" name="Line 2991"/>
                <p:cNvSpPr>
                  <a:spLocks noChangeShapeType="1"/>
                </p:cNvSpPr>
                <p:nvPr/>
              </p:nvSpPr>
              <p:spPr bwMode="auto">
                <a:xfrm>
                  <a:off x="147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7" name="Line 2992"/>
                <p:cNvSpPr>
                  <a:spLocks noChangeShapeType="1"/>
                </p:cNvSpPr>
                <p:nvPr/>
              </p:nvSpPr>
              <p:spPr bwMode="auto">
                <a:xfrm>
                  <a:off x="148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8" name="Line 2993"/>
                <p:cNvSpPr>
                  <a:spLocks noChangeShapeType="1"/>
                </p:cNvSpPr>
                <p:nvPr/>
              </p:nvSpPr>
              <p:spPr bwMode="auto">
                <a:xfrm>
                  <a:off x="150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9" name="Line 2994"/>
                <p:cNvSpPr>
                  <a:spLocks noChangeShapeType="1"/>
                </p:cNvSpPr>
                <p:nvPr/>
              </p:nvSpPr>
              <p:spPr bwMode="auto">
                <a:xfrm>
                  <a:off x="1519"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0" name="Line 2995"/>
                <p:cNvSpPr>
                  <a:spLocks noChangeShapeType="1"/>
                </p:cNvSpPr>
                <p:nvPr/>
              </p:nvSpPr>
              <p:spPr bwMode="auto">
                <a:xfrm>
                  <a:off x="153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1" name="Line 2996"/>
                <p:cNvSpPr>
                  <a:spLocks noChangeShapeType="1"/>
                </p:cNvSpPr>
                <p:nvPr/>
              </p:nvSpPr>
              <p:spPr bwMode="auto">
                <a:xfrm>
                  <a:off x="154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2" name="Line 2997"/>
                <p:cNvSpPr>
                  <a:spLocks noChangeShapeType="1"/>
                </p:cNvSpPr>
                <p:nvPr/>
              </p:nvSpPr>
              <p:spPr bwMode="auto">
                <a:xfrm>
                  <a:off x="156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3" name="Line 2998"/>
                <p:cNvSpPr>
                  <a:spLocks noChangeShapeType="1"/>
                </p:cNvSpPr>
                <p:nvPr/>
              </p:nvSpPr>
              <p:spPr bwMode="auto">
                <a:xfrm>
                  <a:off x="1580"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4" name="Line 2999"/>
                <p:cNvSpPr>
                  <a:spLocks noChangeShapeType="1"/>
                </p:cNvSpPr>
                <p:nvPr/>
              </p:nvSpPr>
              <p:spPr bwMode="auto">
                <a:xfrm>
                  <a:off x="1595"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5" name="Line 3000"/>
                <p:cNvSpPr>
                  <a:spLocks noChangeShapeType="1"/>
                </p:cNvSpPr>
                <p:nvPr/>
              </p:nvSpPr>
              <p:spPr bwMode="auto">
                <a:xfrm>
                  <a:off x="161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6" name="Line 3001"/>
                <p:cNvSpPr>
                  <a:spLocks noChangeShapeType="1"/>
                </p:cNvSpPr>
                <p:nvPr/>
              </p:nvSpPr>
              <p:spPr bwMode="auto">
                <a:xfrm>
                  <a:off x="162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7" name="Line 3002"/>
                <p:cNvSpPr>
                  <a:spLocks noChangeShapeType="1"/>
                </p:cNvSpPr>
                <p:nvPr/>
              </p:nvSpPr>
              <p:spPr bwMode="auto">
                <a:xfrm>
                  <a:off x="164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8" name="Line 3003"/>
                <p:cNvSpPr>
                  <a:spLocks noChangeShapeType="1"/>
                </p:cNvSpPr>
                <p:nvPr/>
              </p:nvSpPr>
              <p:spPr bwMode="auto">
                <a:xfrm>
                  <a:off x="165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9" name="Line 3004"/>
                <p:cNvSpPr>
                  <a:spLocks noChangeShapeType="1"/>
                </p:cNvSpPr>
                <p:nvPr/>
              </p:nvSpPr>
              <p:spPr bwMode="auto">
                <a:xfrm>
                  <a:off x="167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0" name="Line 3005"/>
                <p:cNvSpPr>
                  <a:spLocks noChangeShapeType="1"/>
                </p:cNvSpPr>
                <p:nvPr/>
              </p:nvSpPr>
              <p:spPr bwMode="auto">
                <a:xfrm>
                  <a:off x="1686"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1" name="Line 3006"/>
                <p:cNvSpPr>
                  <a:spLocks noChangeShapeType="1"/>
                </p:cNvSpPr>
                <p:nvPr/>
              </p:nvSpPr>
              <p:spPr bwMode="auto">
                <a:xfrm>
                  <a:off x="1702"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2" name="Line 3007"/>
                <p:cNvSpPr>
                  <a:spLocks noChangeShapeType="1"/>
                </p:cNvSpPr>
                <p:nvPr/>
              </p:nvSpPr>
              <p:spPr bwMode="auto">
                <a:xfrm>
                  <a:off x="171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48" name="Line 3009"/>
              <p:cNvSpPr>
                <a:spLocks noChangeShapeType="1"/>
              </p:cNvSpPr>
              <p:nvPr/>
            </p:nvSpPr>
            <p:spPr bwMode="auto">
              <a:xfrm>
                <a:off x="173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9" name="Line 3010"/>
              <p:cNvSpPr>
                <a:spLocks noChangeShapeType="1"/>
              </p:cNvSpPr>
              <p:nvPr/>
            </p:nvSpPr>
            <p:spPr bwMode="auto">
              <a:xfrm>
                <a:off x="1748"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Line 3011"/>
              <p:cNvSpPr>
                <a:spLocks noChangeShapeType="1"/>
              </p:cNvSpPr>
              <p:nvPr/>
            </p:nvSpPr>
            <p:spPr bwMode="auto">
              <a:xfrm>
                <a:off x="1763"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Line 3012"/>
              <p:cNvSpPr>
                <a:spLocks noChangeShapeType="1"/>
              </p:cNvSpPr>
              <p:nvPr/>
            </p:nvSpPr>
            <p:spPr bwMode="auto">
              <a:xfrm>
                <a:off x="177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Line 3013"/>
              <p:cNvSpPr>
                <a:spLocks noChangeShapeType="1"/>
              </p:cNvSpPr>
              <p:nvPr/>
            </p:nvSpPr>
            <p:spPr bwMode="auto">
              <a:xfrm>
                <a:off x="1793"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Line 3014"/>
              <p:cNvSpPr>
                <a:spLocks noChangeShapeType="1"/>
              </p:cNvSpPr>
              <p:nvPr/>
            </p:nvSpPr>
            <p:spPr bwMode="auto">
              <a:xfrm>
                <a:off x="1808"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Line 3015"/>
              <p:cNvSpPr>
                <a:spLocks noChangeShapeType="1"/>
              </p:cNvSpPr>
              <p:nvPr/>
            </p:nvSpPr>
            <p:spPr bwMode="auto">
              <a:xfrm>
                <a:off x="182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 name="Line 3016"/>
              <p:cNvSpPr>
                <a:spLocks noChangeShapeType="1"/>
              </p:cNvSpPr>
              <p:nvPr/>
            </p:nvSpPr>
            <p:spPr bwMode="auto">
              <a:xfrm>
                <a:off x="1839"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Line 3017"/>
              <p:cNvSpPr>
                <a:spLocks noChangeShapeType="1"/>
              </p:cNvSpPr>
              <p:nvPr/>
            </p:nvSpPr>
            <p:spPr bwMode="auto">
              <a:xfrm>
                <a:off x="1854"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Line 3018"/>
              <p:cNvSpPr>
                <a:spLocks noChangeShapeType="1"/>
              </p:cNvSpPr>
              <p:nvPr/>
            </p:nvSpPr>
            <p:spPr bwMode="auto">
              <a:xfrm>
                <a:off x="187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Line 3019"/>
              <p:cNvSpPr>
                <a:spLocks noChangeShapeType="1"/>
              </p:cNvSpPr>
              <p:nvPr/>
            </p:nvSpPr>
            <p:spPr bwMode="auto">
              <a:xfrm>
                <a:off x="1885"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 name="Line 3020"/>
              <p:cNvSpPr>
                <a:spLocks noChangeShapeType="1"/>
              </p:cNvSpPr>
              <p:nvPr/>
            </p:nvSpPr>
            <p:spPr bwMode="auto">
              <a:xfrm>
                <a:off x="1900"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Line 3021"/>
              <p:cNvSpPr>
                <a:spLocks noChangeShapeType="1"/>
              </p:cNvSpPr>
              <p:nvPr/>
            </p:nvSpPr>
            <p:spPr bwMode="auto">
              <a:xfrm>
                <a:off x="1916"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Line 3022"/>
              <p:cNvSpPr>
                <a:spLocks noChangeShapeType="1"/>
              </p:cNvSpPr>
              <p:nvPr/>
            </p:nvSpPr>
            <p:spPr bwMode="auto">
              <a:xfrm>
                <a:off x="1931"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Line 3023"/>
              <p:cNvSpPr>
                <a:spLocks noChangeShapeType="1"/>
              </p:cNvSpPr>
              <p:nvPr/>
            </p:nvSpPr>
            <p:spPr bwMode="auto">
              <a:xfrm>
                <a:off x="1946"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Line 3024"/>
              <p:cNvSpPr>
                <a:spLocks noChangeShapeType="1"/>
              </p:cNvSpPr>
              <p:nvPr/>
            </p:nvSpPr>
            <p:spPr bwMode="auto">
              <a:xfrm>
                <a:off x="1961"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Line 3025"/>
              <p:cNvSpPr>
                <a:spLocks noChangeShapeType="1"/>
              </p:cNvSpPr>
              <p:nvPr/>
            </p:nvSpPr>
            <p:spPr bwMode="auto">
              <a:xfrm>
                <a:off x="1977"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Line 3026"/>
              <p:cNvSpPr>
                <a:spLocks noChangeShapeType="1"/>
              </p:cNvSpPr>
              <p:nvPr/>
            </p:nvSpPr>
            <p:spPr bwMode="auto">
              <a:xfrm>
                <a:off x="1992" y="2363"/>
                <a:ext cx="1"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Line 3027"/>
              <p:cNvSpPr>
                <a:spLocks noChangeShapeType="1"/>
              </p:cNvSpPr>
              <p:nvPr/>
            </p:nvSpPr>
            <p:spPr bwMode="auto">
              <a:xfrm>
                <a:off x="2007" y="2363"/>
                <a:ext cx="2" cy="0"/>
              </a:xfrm>
              <a:prstGeom prst="line">
                <a:avLst/>
              </a:prstGeom>
              <a:noFill/>
              <a:ln w="15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Line 3028"/>
              <p:cNvSpPr>
                <a:spLocks noChangeShapeType="1"/>
              </p:cNvSpPr>
              <p:nvPr/>
            </p:nvSpPr>
            <p:spPr bwMode="auto">
              <a:xfrm>
                <a:off x="496" y="3539"/>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Line 3029"/>
              <p:cNvSpPr>
                <a:spLocks noChangeShapeType="1"/>
              </p:cNvSpPr>
              <p:nvPr/>
            </p:nvSpPr>
            <p:spPr bwMode="auto">
              <a:xfrm>
                <a:off x="496" y="2363"/>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Line 3030"/>
              <p:cNvSpPr>
                <a:spLocks noChangeShapeType="1"/>
              </p:cNvSpPr>
              <p:nvPr/>
            </p:nvSpPr>
            <p:spPr bwMode="auto">
              <a:xfrm flipV="1">
                <a:off x="496"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Line 3031"/>
              <p:cNvSpPr>
                <a:spLocks noChangeShapeType="1"/>
              </p:cNvSpPr>
              <p:nvPr/>
            </p:nvSpPr>
            <p:spPr bwMode="auto">
              <a:xfrm flipV="1">
                <a:off x="2009"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Line 3032"/>
              <p:cNvSpPr>
                <a:spLocks noChangeShapeType="1"/>
              </p:cNvSpPr>
              <p:nvPr/>
            </p:nvSpPr>
            <p:spPr bwMode="auto">
              <a:xfrm>
                <a:off x="496" y="3539"/>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Line 3033"/>
              <p:cNvSpPr>
                <a:spLocks noChangeShapeType="1"/>
              </p:cNvSpPr>
              <p:nvPr/>
            </p:nvSpPr>
            <p:spPr bwMode="auto">
              <a:xfrm flipV="1">
                <a:off x="496"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Line 3034"/>
              <p:cNvSpPr>
                <a:spLocks noChangeShapeType="1"/>
              </p:cNvSpPr>
              <p:nvPr/>
            </p:nvSpPr>
            <p:spPr bwMode="auto">
              <a:xfrm flipV="1">
                <a:off x="867"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Line 3035"/>
              <p:cNvSpPr>
                <a:spLocks noChangeShapeType="1"/>
              </p:cNvSpPr>
              <p:nvPr/>
            </p:nvSpPr>
            <p:spPr bwMode="auto">
              <a:xfrm>
                <a:off x="867"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5" name="Freeform 3036"/>
              <p:cNvSpPr>
                <a:spLocks/>
              </p:cNvSpPr>
              <p:nvPr/>
            </p:nvSpPr>
            <p:spPr bwMode="auto">
              <a:xfrm>
                <a:off x="825" y="3567"/>
                <a:ext cx="38" cy="58"/>
              </a:xfrm>
              <a:custGeom>
                <a:avLst/>
                <a:gdLst>
                  <a:gd name="T0" fmla="*/ 13 w 76"/>
                  <a:gd name="T1" fmla="*/ 0 h 116"/>
                  <a:gd name="T2" fmla="*/ 69 w 76"/>
                  <a:gd name="T3" fmla="*/ 0 h 116"/>
                  <a:gd name="T4" fmla="*/ 69 w 76"/>
                  <a:gd name="T5" fmla="*/ 15 h 116"/>
                  <a:gd name="T6" fmla="*/ 26 w 76"/>
                  <a:gd name="T7" fmla="*/ 15 h 116"/>
                  <a:gd name="T8" fmla="*/ 20 w 76"/>
                  <a:gd name="T9" fmla="*/ 45 h 116"/>
                  <a:gd name="T10" fmla="*/ 30 w 76"/>
                  <a:gd name="T11" fmla="*/ 39 h 116"/>
                  <a:gd name="T12" fmla="*/ 41 w 76"/>
                  <a:gd name="T13" fmla="*/ 37 h 116"/>
                  <a:gd name="T14" fmla="*/ 55 w 76"/>
                  <a:gd name="T15" fmla="*/ 39 h 116"/>
                  <a:gd name="T16" fmla="*/ 66 w 76"/>
                  <a:gd name="T17" fmla="*/ 48 h 116"/>
                  <a:gd name="T18" fmla="*/ 74 w 76"/>
                  <a:gd name="T19" fmla="*/ 59 h 116"/>
                  <a:gd name="T20" fmla="*/ 76 w 76"/>
                  <a:gd name="T21" fmla="*/ 75 h 116"/>
                  <a:gd name="T22" fmla="*/ 74 w 76"/>
                  <a:gd name="T23" fmla="*/ 89 h 116"/>
                  <a:gd name="T24" fmla="*/ 67 w 76"/>
                  <a:gd name="T25" fmla="*/ 103 h 116"/>
                  <a:gd name="T26" fmla="*/ 59 w 76"/>
                  <a:gd name="T27" fmla="*/ 111 h 116"/>
                  <a:gd name="T28" fmla="*/ 49 w 76"/>
                  <a:gd name="T29" fmla="*/ 115 h 116"/>
                  <a:gd name="T30" fmla="*/ 37 w 76"/>
                  <a:gd name="T31" fmla="*/ 116 h 116"/>
                  <a:gd name="T32" fmla="*/ 22 w 76"/>
                  <a:gd name="T33" fmla="*/ 115 h 116"/>
                  <a:gd name="T34" fmla="*/ 11 w 76"/>
                  <a:gd name="T35" fmla="*/ 108 h 116"/>
                  <a:gd name="T36" fmla="*/ 3 w 76"/>
                  <a:gd name="T37" fmla="*/ 97 h 116"/>
                  <a:gd name="T38" fmla="*/ 0 w 76"/>
                  <a:gd name="T39" fmla="*/ 85 h 116"/>
                  <a:gd name="T40" fmla="*/ 16 w 76"/>
                  <a:gd name="T41" fmla="*/ 83 h 116"/>
                  <a:gd name="T42" fmla="*/ 17 w 76"/>
                  <a:gd name="T43" fmla="*/ 89 h 116"/>
                  <a:gd name="T44" fmla="*/ 19 w 76"/>
                  <a:gd name="T45" fmla="*/ 94 h 116"/>
                  <a:gd name="T46" fmla="*/ 22 w 76"/>
                  <a:gd name="T47" fmla="*/ 98 h 116"/>
                  <a:gd name="T48" fmla="*/ 27 w 76"/>
                  <a:gd name="T49" fmla="*/ 100 h 116"/>
                  <a:gd name="T50" fmla="*/ 31 w 76"/>
                  <a:gd name="T51" fmla="*/ 103 h 116"/>
                  <a:gd name="T52" fmla="*/ 37 w 76"/>
                  <a:gd name="T53" fmla="*/ 103 h 116"/>
                  <a:gd name="T54" fmla="*/ 42 w 76"/>
                  <a:gd name="T55" fmla="*/ 103 h 116"/>
                  <a:gd name="T56" fmla="*/ 47 w 76"/>
                  <a:gd name="T57" fmla="*/ 102 h 116"/>
                  <a:gd name="T58" fmla="*/ 51 w 76"/>
                  <a:gd name="T59" fmla="*/ 99 h 116"/>
                  <a:gd name="T60" fmla="*/ 55 w 76"/>
                  <a:gd name="T61" fmla="*/ 96 h 116"/>
                  <a:gd name="T62" fmla="*/ 59 w 76"/>
                  <a:gd name="T63" fmla="*/ 87 h 116"/>
                  <a:gd name="T64" fmla="*/ 61 w 76"/>
                  <a:gd name="T65" fmla="*/ 76 h 116"/>
                  <a:gd name="T66" fmla="*/ 59 w 76"/>
                  <a:gd name="T67" fmla="*/ 65 h 116"/>
                  <a:gd name="T68" fmla="*/ 55 w 76"/>
                  <a:gd name="T69" fmla="*/ 57 h 116"/>
                  <a:gd name="T70" fmla="*/ 48 w 76"/>
                  <a:gd name="T71" fmla="*/ 52 h 116"/>
                  <a:gd name="T72" fmla="*/ 37 w 76"/>
                  <a:gd name="T73" fmla="*/ 50 h 116"/>
                  <a:gd name="T74" fmla="*/ 32 w 76"/>
                  <a:gd name="T75" fmla="*/ 51 h 116"/>
                  <a:gd name="T76" fmla="*/ 28 w 76"/>
                  <a:gd name="T77" fmla="*/ 51 h 116"/>
                  <a:gd name="T78" fmla="*/ 25 w 76"/>
                  <a:gd name="T79" fmla="*/ 54 h 116"/>
                  <a:gd name="T80" fmla="*/ 20 w 76"/>
                  <a:gd name="T81" fmla="*/ 57 h 116"/>
                  <a:gd name="T82" fmla="*/ 17 w 76"/>
                  <a:gd name="T83" fmla="*/ 60 h 116"/>
                  <a:gd name="T84" fmla="*/ 1 w 76"/>
                  <a:gd name="T85" fmla="*/ 59 h 116"/>
                  <a:gd name="T86" fmla="*/ 13 w 76"/>
                  <a:gd name="T8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116">
                    <a:moveTo>
                      <a:pt x="13" y="0"/>
                    </a:moveTo>
                    <a:lnTo>
                      <a:pt x="69" y="0"/>
                    </a:lnTo>
                    <a:lnTo>
                      <a:pt x="69" y="15"/>
                    </a:lnTo>
                    <a:lnTo>
                      <a:pt x="26" y="15"/>
                    </a:lnTo>
                    <a:lnTo>
                      <a:pt x="20" y="45"/>
                    </a:lnTo>
                    <a:lnTo>
                      <a:pt x="30" y="39"/>
                    </a:lnTo>
                    <a:lnTo>
                      <a:pt x="41" y="37"/>
                    </a:lnTo>
                    <a:lnTo>
                      <a:pt x="55" y="39"/>
                    </a:lnTo>
                    <a:lnTo>
                      <a:pt x="66" y="48"/>
                    </a:lnTo>
                    <a:lnTo>
                      <a:pt x="74" y="59"/>
                    </a:lnTo>
                    <a:lnTo>
                      <a:pt x="76" y="75"/>
                    </a:lnTo>
                    <a:lnTo>
                      <a:pt x="74" y="89"/>
                    </a:lnTo>
                    <a:lnTo>
                      <a:pt x="67" y="103"/>
                    </a:lnTo>
                    <a:lnTo>
                      <a:pt x="59" y="111"/>
                    </a:lnTo>
                    <a:lnTo>
                      <a:pt x="49" y="115"/>
                    </a:lnTo>
                    <a:lnTo>
                      <a:pt x="37" y="116"/>
                    </a:lnTo>
                    <a:lnTo>
                      <a:pt x="22" y="115"/>
                    </a:lnTo>
                    <a:lnTo>
                      <a:pt x="11" y="108"/>
                    </a:lnTo>
                    <a:lnTo>
                      <a:pt x="3" y="97"/>
                    </a:lnTo>
                    <a:lnTo>
                      <a:pt x="0" y="85"/>
                    </a:lnTo>
                    <a:lnTo>
                      <a:pt x="16" y="83"/>
                    </a:lnTo>
                    <a:lnTo>
                      <a:pt x="17" y="89"/>
                    </a:lnTo>
                    <a:lnTo>
                      <a:pt x="19" y="94"/>
                    </a:lnTo>
                    <a:lnTo>
                      <a:pt x="22" y="98"/>
                    </a:lnTo>
                    <a:lnTo>
                      <a:pt x="27" y="100"/>
                    </a:lnTo>
                    <a:lnTo>
                      <a:pt x="31" y="103"/>
                    </a:lnTo>
                    <a:lnTo>
                      <a:pt x="37" y="103"/>
                    </a:lnTo>
                    <a:lnTo>
                      <a:pt x="42" y="103"/>
                    </a:lnTo>
                    <a:lnTo>
                      <a:pt x="47" y="102"/>
                    </a:lnTo>
                    <a:lnTo>
                      <a:pt x="51" y="99"/>
                    </a:lnTo>
                    <a:lnTo>
                      <a:pt x="55" y="96"/>
                    </a:lnTo>
                    <a:lnTo>
                      <a:pt x="59" y="87"/>
                    </a:lnTo>
                    <a:lnTo>
                      <a:pt x="61" y="76"/>
                    </a:lnTo>
                    <a:lnTo>
                      <a:pt x="59" y="65"/>
                    </a:lnTo>
                    <a:lnTo>
                      <a:pt x="55" y="57"/>
                    </a:lnTo>
                    <a:lnTo>
                      <a:pt x="48" y="52"/>
                    </a:lnTo>
                    <a:lnTo>
                      <a:pt x="37" y="50"/>
                    </a:lnTo>
                    <a:lnTo>
                      <a:pt x="32" y="51"/>
                    </a:lnTo>
                    <a:lnTo>
                      <a:pt x="28" y="51"/>
                    </a:lnTo>
                    <a:lnTo>
                      <a:pt x="25" y="54"/>
                    </a:lnTo>
                    <a:lnTo>
                      <a:pt x="20" y="57"/>
                    </a:lnTo>
                    <a:lnTo>
                      <a:pt x="17" y="60"/>
                    </a:lnTo>
                    <a:lnTo>
                      <a:pt x="1" y="59"/>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3037"/>
              <p:cNvSpPr>
                <a:spLocks noEditPoints="1"/>
              </p:cNvSpPr>
              <p:nvPr/>
            </p:nvSpPr>
            <p:spPr bwMode="auto">
              <a:xfrm>
                <a:off x="870" y="3566"/>
                <a:ext cx="38" cy="59"/>
              </a:xfrm>
              <a:custGeom>
                <a:avLst/>
                <a:gdLst>
                  <a:gd name="T0" fmla="*/ 38 w 77"/>
                  <a:gd name="T1" fmla="*/ 13 h 118"/>
                  <a:gd name="T2" fmla="*/ 34 w 77"/>
                  <a:gd name="T3" fmla="*/ 14 h 118"/>
                  <a:gd name="T4" fmla="*/ 29 w 77"/>
                  <a:gd name="T5" fmla="*/ 15 h 118"/>
                  <a:gd name="T6" fmla="*/ 26 w 77"/>
                  <a:gd name="T7" fmla="*/ 18 h 118"/>
                  <a:gd name="T8" fmla="*/ 23 w 77"/>
                  <a:gd name="T9" fmla="*/ 21 h 118"/>
                  <a:gd name="T10" fmla="*/ 19 w 77"/>
                  <a:gd name="T11" fmla="*/ 30 h 118"/>
                  <a:gd name="T12" fmla="*/ 17 w 77"/>
                  <a:gd name="T13" fmla="*/ 43 h 118"/>
                  <a:gd name="T14" fmla="*/ 16 w 77"/>
                  <a:gd name="T15" fmla="*/ 59 h 118"/>
                  <a:gd name="T16" fmla="*/ 17 w 77"/>
                  <a:gd name="T17" fmla="*/ 76 h 118"/>
                  <a:gd name="T18" fmla="*/ 19 w 77"/>
                  <a:gd name="T19" fmla="*/ 88 h 118"/>
                  <a:gd name="T20" fmla="*/ 23 w 77"/>
                  <a:gd name="T21" fmla="*/ 97 h 118"/>
                  <a:gd name="T22" fmla="*/ 26 w 77"/>
                  <a:gd name="T23" fmla="*/ 100 h 118"/>
                  <a:gd name="T24" fmla="*/ 30 w 77"/>
                  <a:gd name="T25" fmla="*/ 102 h 118"/>
                  <a:gd name="T26" fmla="*/ 34 w 77"/>
                  <a:gd name="T27" fmla="*/ 105 h 118"/>
                  <a:gd name="T28" fmla="*/ 39 w 77"/>
                  <a:gd name="T29" fmla="*/ 105 h 118"/>
                  <a:gd name="T30" fmla="*/ 44 w 77"/>
                  <a:gd name="T31" fmla="*/ 105 h 118"/>
                  <a:gd name="T32" fmla="*/ 48 w 77"/>
                  <a:gd name="T33" fmla="*/ 102 h 118"/>
                  <a:gd name="T34" fmla="*/ 52 w 77"/>
                  <a:gd name="T35" fmla="*/ 100 h 118"/>
                  <a:gd name="T36" fmla="*/ 55 w 77"/>
                  <a:gd name="T37" fmla="*/ 97 h 118"/>
                  <a:gd name="T38" fmla="*/ 58 w 77"/>
                  <a:gd name="T39" fmla="*/ 88 h 118"/>
                  <a:gd name="T40" fmla="*/ 61 w 77"/>
                  <a:gd name="T41" fmla="*/ 76 h 118"/>
                  <a:gd name="T42" fmla="*/ 62 w 77"/>
                  <a:gd name="T43" fmla="*/ 59 h 118"/>
                  <a:gd name="T44" fmla="*/ 61 w 77"/>
                  <a:gd name="T45" fmla="*/ 43 h 118"/>
                  <a:gd name="T46" fmla="*/ 59 w 77"/>
                  <a:gd name="T47" fmla="*/ 31 h 118"/>
                  <a:gd name="T48" fmla="*/ 55 w 77"/>
                  <a:gd name="T49" fmla="*/ 22 h 118"/>
                  <a:gd name="T50" fmla="*/ 52 w 77"/>
                  <a:gd name="T51" fmla="*/ 19 h 118"/>
                  <a:gd name="T52" fmla="*/ 48 w 77"/>
                  <a:gd name="T53" fmla="*/ 15 h 118"/>
                  <a:gd name="T54" fmla="*/ 44 w 77"/>
                  <a:gd name="T55" fmla="*/ 14 h 118"/>
                  <a:gd name="T56" fmla="*/ 38 w 77"/>
                  <a:gd name="T57" fmla="*/ 13 h 118"/>
                  <a:gd name="T58" fmla="*/ 39 w 77"/>
                  <a:gd name="T59" fmla="*/ 0 h 118"/>
                  <a:gd name="T60" fmla="*/ 45 w 77"/>
                  <a:gd name="T61" fmla="*/ 1 h 118"/>
                  <a:gd name="T62" fmla="*/ 50 w 77"/>
                  <a:gd name="T63" fmla="*/ 2 h 118"/>
                  <a:gd name="T64" fmla="*/ 56 w 77"/>
                  <a:gd name="T65" fmla="*/ 3 h 118"/>
                  <a:gd name="T66" fmla="*/ 61 w 77"/>
                  <a:gd name="T67" fmla="*/ 7 h 118"/>
                  <a:gd name="T68" fmla="*/ 64 w 77"/>
                  <a:gd name="T69" fmla="*/ 10 h 118"/>
                  <a:gd name="T70" fmla="*/ 67 w 77"/>
                  <a:gd name="T71" fmla="*/ 14 h 118"/>
                  <a:gd name="T72" fmla="*/ 71 w 77"/>
                  <a:gd name="T73" fmla="*/ 20 h 118"/>
                  <a:gd name="T74" fmla="*/ 73 w 77"/>
                  <a:gd name="T75" fmla="*/ 25 h 118"/>
                  <a:gd name="T76" fmla="*/ 74 w 77"/>
                  <a:gd name="T77" fmla="*/ 32 h 118"/>
                  <a:gd name="T78" fmla="*/ 76 w 77"/>
                  <a:gd name="T79" fmla="*/ 43 h 118"/>
                  <a:gd name="T80" fmla="*/ 77 w 77"/>
                  <a:gd name="T81" fmla="*/ 59 h 118"/>
                  <a:gd name="T82" fmla="*/ 76 w 77"/>
                  <a:gd name="T83" fmla="*/ 78 h 118"/>
                  <a:gd name="T84" fmla="*/ 73 w 77"/>
                  <a:gd name="T85" fmla="*/ 92 h 118"/>
                  <a:gd name="T86" fmla="*/ 67 w 77"/>
                  <a:gd name="T87" fmla="*/ 104 h 118"/>
                  <a:gd name="T88" fmla="*/ 61 w 77"/>
                  <a:gd name="T89" fmla="*/ 113 h 118"/>
                  <a:gd name="T90" fmla="*/ 50 w 77"/>
                  <a:gd name="T91" fmla="*/ 117 h 118"/>
                  <a:gd name="T92" fmla="*/ 39 w 77"/>
                  <a:gd name="T93" fmla="*/ 118 h 118"/>
                  <a:gd name="T94" fmla="*/ 28 w 77"/>
                  <a:gd name="T95" fmla="*/ 117 h 118"/>
                  <a:gd name="T96" fmla="*/ 19 w 77"/>
                  <a:gd name="T97" fmla="*/ 114 h 118"/>
                  <a:gd name="T98" fmla="*/ 13 w 77"/>
                  <a:gd name="T99" fmla="*/ 107 h 118"/>
                  <a:gd name="T100" fmla="*/ 6 w 77"/>
                  <a:gd name="T101" fmla="*/ 96 h 118"/>
                  <a:gd name="T102" fmla="*/ 2 w 77"/>
                  <a:gd name="T103" fmla="*/ 79 h 118"/>
                  <a:gd name="T104" fmla="*/ 0 w 77"/>
                  <a:gd name="T105" fmla="*/ 59 h 118"/>
                  <a:gd name="T106" fmla="*/ 1 w 77"/>
                  <a:gd name="T107" fmla="*/ 41 h 118"/>
                  <a:gd name="T108" fmla="*/ 5 w 77"/>
                  <a:gd name="T109" fmla="*/ 25 h 118"/>
                  <a:gd name="T110" fmla="*/ 10 w 77"/>
                  <a:gd name="T111" fmla="*/ 14 h 118"/>
                  <a:gd name="T112" fmla="*/ 18 w 77"/>
                  <a:gd name="T113" fmla="*/ 7 h 118"/>
                  <a:gd name="T114" fmla="*/ 27 w 77"/>
                  <a:gd name="T115" fmla="*/ 2 h 118"/>
                  <a:gd name="T116" fmla="*/ 39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8" y="13"/>
                    </a:moveTo>
                    <a:lnTo>
                      <a:pt x="34" y="14"/>
                    </a:lnTo>
                    <a:lnTo>
                      <a:pt x="29" y="15"/>
                    </a:lnTo>
                    <a:lnTo>
                      <a:pt x="26" y="18"/>
                    </a:lnTo>
                    <a:lnTo>
                      <a:pt x="23" y="21"/>
                    </a:lnTo>
                    <a:lnTo>
                      <a:pt x="19" y="30"/>
                    </a:lnTo>
                    <a:lnTo>
                      <a:pt x="17" y="43"/>
                    </a:lnTo>
                    <a:lnTo>
                      <a:pt x="16" y="59"/>
                    </a:lnTo>
                    <a:lnTo>
                      <a:pt x="17" y="76"/>
                    </a:lnTo>
                    <a:lnTo>
                      <a:pt x="19" y="88"/>
                    </a:lnTo>
                    <a:lnTo>
                      <a:pt x="23" y="97"/>
                    </a:lnTo>
                    <a:lnTo>
                      <a:pt x="26" y="100"/>
                    </a:lnTo>
                    <a:lnTo>
                      <a:pt x="30" y="102"/>
                    </a:lnTo>
                    <a:lnTo>
                      <a:pt x="34" y="105"/>
                    </a:lnTo>
                    <a:lnTo>
                      <a:pt x="39" y="105"/>
                    </a:lnTo>
                    <a:lnTo>
                      <a:pt x="44" y="105"/>
                    </a:lnTo>
                    <a:lnTo>
                      <a:pt x="48" y="102"/>
                    </a:lnTo>
                    <a:lnTo>
                      <a:pt x="52" y="100"/>
                    </a:lnTo>
                    <a:lnTo>
                      <a:pt x="55" y="97"/>
                    </a:lnTo>
                    <a:lnTo>
                      <a:pt x="58" y="88"/>
                    </a:lnTo>
                    <a:lnTo>
                      <a:pt x="61" y="76"/>
                    </a:lnTo>
                    <a:lnTo>
                      <a:pt x="62" y="59"/>
                    </a:lnTo>
                    <a:lnTo>
                      <a:pt x="61" y="43"/>
                    </a:lnTo>
                    <a:lnTo>
                      <a:pt x="59" y="31"/>
                    </a:lnTo>
                    <a:lnTo>
                      <a:pt x="55" y="22"/>
                    </a:lnTo>
                    <a:lnTo>
                      <a:pt x="52" y="19"/>
                    </a:lnTo>
                    <a:lnTo>
                      <a:pt x="48" y="15"/>
                    </a:lnTo>
                    <a:lnTo>
                      <a:pt x="44" y="14"/>
                    </a:lnTo>
                    <a:lnTo>
                      <a:pt x="38" y="13"/>
                    </a:lnTo>
                    <a:close/>
                    <a:moveTo>
                      <a:pt x="39" y="0"/>
                    </a:moveTo>
                    <a:lnTo>
                      <a:pt x="45" y="1"/>
                    </a:lnTo>
                    <a:lnTo>
                      <a:pt x="50" y="2"/>
                    </a:lnTo>
                    <a:lnTo>
                      <a:pt x="56" y="3"/>
                    </a:lnTo>
                    <a:lnTo>
                      <a:pt x="61" y="7"/>
                    </a:lnTo>
                    <a:lnTo>
                      <a:pt x="64" y="10"/>
                    </a:lnTo>
                    <a:lnTo>
                      <a:pt x="67" y="14"/>
                    </a:lnTo>
                    <a:lnTo>
                      <a:pt x="71" y="20"/>
                    </a:lnTo>
                    <a:lnTo>
                      <a:pt x="73" y="25"/>
                    </a:lnTo>
                    <a:lnTo>
                      <a:pt x="74" y="32"/>
                    </a:lnTo>
                    <a:lnTo>
                      <a:pt x="76" y="43"/>
                    </a:lnTo>
                    <a:lnTo>
                      <a:pt x="77" y="59"/>
                    </a:lnTo>
                    <a:lnTo>
                      <a:pt x="76" y="78"/>
                    </a:lnTo>
                    <a:lnTo>
                      <a:pt x="73" y="92"/>
                    </a:lnTo>
                    <a:lnTo>
                      <a:pt x="67" y="104"/>
                    </a:lnTo>
                    <a:lnTo>
                      <a:pt x="61" y="113"/>
                    </a:lnTo>
                    <a:lnTo>
                      <a:pt x="50" y="117"/>
                    </a:lnTo>
                    <a:lnTo>
                      <a:pt x="39" y="118"/>
                    </a:lnTo>
                    <a:lnTo>
                      <a:pt x="28" y="117"/>
                    </a:lnTo>
                    <a:lnTo>
                      <a:pt x="19" y="114"/>
                    </a:lnTo>
                    <a:lnTo>
                      <a:pt x="13" y="107"/>
                    </a:lnTo>
                    <a:lnTo>
                      <a:pt x="6" y="96"/>
                    </a:lnTo>
                    <a:lnTo>
                      <a:pt x="2" y="79"/>
                    </a:lnTo>
                    <a:lnTo>
                      <a:pt x="0" y="59"/>
                    </a:lnTo>
                    <a:lnTo>
                      <a:pt x="1" y="41"/>
                    </a:lnTo>
                    <a:lnTo>
                      <a:pt x="5" y="25"/>
                    </a:lnTo>
                    <a:lnTo>
                      <a:pt x="10" y="14"/>
                    </a:lnTo>
                    <a:lnTo>
                      <a:pt x="18" y="7"/>
                    </a:lnTo>
                    <a:lnTo>
                      <a:pt x="27"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Line 3038"/>
              <p:cNvSpPr>
                <a:spLocks noChangeShapeType="1"/>
              </p:cNvSpPr>
              <p:nvPr/>
            </p:nvSpPr>
            <p:spPr bwMode="auto">
              <a:xfrm flipV="1">
                <a:off x="1245"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Line 3039"/>
              <p:cNvSpPr>
                <a:spLocks noChangeShapeType="1"/>
              </p:cNvSpPr>
              <p:nvPr/>
            </p:nvSpPr>
            <p:spPr bwMode="auto">
              <a:xfrm>
                <a:off x="1245"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 name="Freeform 3040"/>
              <p:cNvSpPr>
                <a:spLocks/>
              </p:cNvSpPr>
              <p:nvPr/>
            </p:nvSpPr>
            <p:spPr bwMode="auto">
              <a:xfrm>
                <a:off x="1186" y="3566"/>
                <a:ext cx="21" cy="58"/>
              </a:xfrm>
              <a:custGeom>
                <a:avLst/>
                <a:gdLst>
                  <a:gd name="T0" fmla="*/ 32 w 43"/>
                  <a:gd name="T1" fmla="*/ 0 h 117"/>
                  <a:gd name="T2" fmla="*/ 43 w 43"/>
                  <a:gd name="T3" fmla="*/ 0 h 117"/>
                  <a:gd name="T4" fmla="*/ 43 w 43"/>
                  <a:gd name="T5" fmla="*/ 117 h 117"/>
                  <a:gd name="T6" fmla="*/ 27 w 43"/>
                  <a:gd name="T7" fmla="*/ 117 h 117"/>
                  <a:gd name="T8" fmla="*/ 27 w 43"/>
                  <a:gd name="T9" fmla="*/ 25 h 117"/>
                  <a:gd name="T10" fmla="*/ 21 w 43"/>
                  <a:gd name="T11" fmla="*/ 31 h 117"/>
                  <a:gd name="T12" fmla="*/ 15 w 43"/>
                  <a:gd name="T13" fmla="*/ 36 h 117"/>
                  <a:gd name="T14" fmla="*/ 7 w 43"/>
                  <a:gd name="T15" fmla="*/ 40 h 117"/>
                  <a:gd name="T16" fmla="*/ 0 w 43"/>
                  <a:gd name="T17" fmla="*/ 43 h 117"/>
                  <a:gd name="T18" fmla="*/ 0 w 43"/>
                  <a:gd name="T19" fmla="*/ 29 h 117"/>
                  <a:gd name="T20" fmla="*/ 11 w 43"/>
                  <a:gd name="T21" fmla="*/ 23 h 117"/>
                  <a:gd name="T22" fmla="*/ 20 w 43"/>
                  <a:gd name="T23" fmla="*/ 15 h 117"/>
                  <a:gd name="T24" fmla="*/ 26 w 43"/>
                  <a:gd name="T25" fmla="*/ 10 h 117"/>
                  <a:gd name="T26" fmla="*/ 30 w 43"/>
                  <a:gd name="T27" fmla="*/ 5 h 117"/>
                  <a:gd name="T28" fmla="*/ 32 w 43"/>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7">
                    <a:moveTo>
                      <a:pt x="32" y="0"/>
                    </a:moveTo>
                    <a:lnTo>
                      <a:pt x="43" y="0"/>
                    </a:lnTo>
                    <a:lnTo>
                      <a:pt x="43" y="117"/>
                    </a:lnTo>
                    <a:lnTo>
                      <a:pt x="27" y="117"/>
                    </a:lnTo>
                    <a:lnTo>
                      <a:pt x="27" y="25"/>
                    </a:lnTo>
                    <a:lnTo>
                      <a:pt x="21" y="31"/>
                    </a:lnTo>
                    <a:lnTo>
                      <a:pt x="15" y="36"/>
                    </a:lnTo>
                    <a:lnTo>
                      <a:pt x="7" y="40"/>
                    </a:lnTo>
                    <a:lnTo>
                      <a:pt x="0" y="43"/>
                    </a:lnTo>
                    <a:lnTo>
                      <a:pt x="0" y="29"/>
                    </a:lnTo>
                    <a:lnTo>
                      <a:pt x="11" y="23"/>
                    </a:lnTo>
                    <a:lnTo>
                      <a:pt x="20" y="15"/>
                    </a:lnTo>
                    <a:lnTo>
                      <a:pt x="26" y="10"/>
                    </a:lnTo>
                    <a:lnTo>
                      <a:pt x="30" y="5"/>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041"/>
              <p:cNvSpPr>
                <a:spLocks noEditPoints="1"/>
              </p:cNvSpPr>
              <p:nvPr/>
            </p:nvSpPr>
            <p:spPr bwMode="auto">
              <a:xfrm>
                <a:off x="1225" y="3566"/>
                <a:ext cx="39" cy="59"/>
              </a:xfrm>
              <a:custGeom>
                <a:avLst/>
                <a:gdLst>
                  <a:gd name="T0" fmla="*/ 39 w 77"/>
                  <a:gd name="T1" fmla="*/ 13 h 118"/>
                  <a:gd name="T2" fmla="*/ 34 w 77"/>
                  <a:gd name="T3" fmla="*/ 14 h 118"/>
                  <a:gd name="T4" fmla="*/ 31 w 77"/>
                  <a:gd name="T5" fmla="*/ 15 h 118"/>
                  <a:gd name="T6" fmla="*/ 26 w 77"/>
                  <a:gd name="T7" fmla="*/ 18 h 118"/>
                  <a:gd name="T8" fmla="*/ 23 w 77"/>
                  <a:gd name="T9" fmla="*/ 21 h 118"/>
                  <a:gd name="T10" fmla="*/ 19 w 77"/>
                  <a:gd name="T11" fmla="*/ 30 h 118"/>
                  <a:gd name="T12" fmla="*/ 17 w 77"/>
                  <a:gd name="T13" fmla="*/ 43 h 118"/>
                  <a:gd name="T14" fmla="*/ 16 w 77"/>
                  <a:gd name="T15" fmla="*/ 59 h 118"/>
                  <a:gd name="T16" fmla="*/ 17 w 77"/>
                  <a:gd name="T17" fmla="*/ 76 h 118"/>
                  <a:gd name="T18" fmla="*/ 19 w 77"/>
                  <a:gd name="T19" fmla="*/ 88 h 118"/>
                  <a:gd name="T20" fmla="*/ 23 w 77"/>
                  <a:gd name="T21" fmla="*/ 97 h 118"/>
                  <a:gd name="T22" fmla="*/ 26 w 77"/>
                  <a:gd name="T23" fmla="*/ 100 h 118"/>
                  <a:gd name="T24" fmla="*/ 31 w 77"/>
                  <a:gd name="T25" fmla="*/ 102 h 118"/>
                  <a:gd name="T26" fmla="*/ 34 w 77"/>
                  <a:gd name="T27" fmla="*/ 105 h 118"/>
                  <a:gd name="T28" fmla="*/ 39 w 77"/>
                  <a:gd name="T29" fmla="*/ 105 h 118"/>
                  <a:gd name="T30" fmla="*/ 44 w 77"/>
                  <a:gd name="T31" fmla="*/ 105 h 118"/>
                  <a:gd name="T32" fmla="*/ 48 w 77"/>
                  <a:gd name="T33" fmla="*/ 102 h 118"/>
                  <a:gd name="T34" fmla="*/ 52 w 77"/>
                  <a:gd name="T35" fmla="*/ 100 h 118"/>
                  <a:gd name="T36" fmla="*/ 55 w 77"/>
                  <a:gd name="T37" fmla="*/ 97 h 118"/>
                  <a:gd name="T38" fmla="*/ 60 w 77"/>
                  <a:gd name="T39" fmla="*/ 88 h 118"/>
                  <a:gd name="T40" fmla="*/ 62 w 77"/>
                  <a:gd name="T41" fmla="*/ 76 h 118"/>
                  <a:gd name="T42" fmla="*/ 62 w 77"/>
                  <a:gd name="T43" fmla="*/ 59 h 118"/>
                  <a:gd name="T44" fmla="*/ 62 w 77"/>
                  <a:gd name="T45" fmla="*/ 43 h 118"/>
                  <a:gd name="T46" fmla="*/ 60 w 77"/>
                  <a:gd name="T47" fmla="*/ 31 h 118"/>
                  <a:gd name="T48" fmla="*/ 55 w 77"/>
                  <a:gd name="T49" fmla="*/ 22 h 118"/>
                  <a:gd name="T50" fmla="*/ 52 w 77"/>
                  <a:gd name="T51" fmla="*/ 19 h 118"/>
                  <a:gd name="T52" fmla="*/ 48 w 77"/>
                  <a:gd name="T53" fmla="*/ 15 h 118"/>
                  <a:gd name="T54" fmla="*/ 44 w 77"/>
                  <a:gd name="T55" fmla="*/ 14 h 118"/>
                  <a:gd name="T56" fmla="*/ 39 w 77"/>
                  <a:gd name="T57" fmla="*/ 13 h 118"/>
                  <a:gd name="T58" fmla="*/ 39 w 77"/>
                  <a:gd name="T59" fmla="*/ 0 h 118"/>
                  <a:gd name="T60" fmla="*/ 45 w 77"/>
                  <a:gd name="T61" fmla="*/ 1 h 118"/>
                  <a:gd name="T62" fmla="*/ 51 w 77"/>
                  <a:gd name="T63" fmla="*/ 2 h 118"/>
                  <a:gd name="T64" fmla="*/ 56 w 77"/>
                  <a:gd name="T65" fmla="*/ 3 h 118"/>
                  <a:gd name="T66" fmla="*/ 61 w 77"/>
                  <a:gd name="T67" fmla="*/ 7 h 118"/>
                  <a:gd name="T68" fmla="*/ 65 w 77"/>
                  <a:gd name="T69" fmla="*/ 10 h 118"/>
                  <a:gd name="T70" fmla="*/ 67 w 77"/>
                  <a:gd name="T71" fmla="*/ 14 h 118"/>
                  <a:gd name="T72" fmla="*/ 71 w 77"/>
                  <a:gd name="T73" fmla="*/ 20 h 118"/>
                  <a:gd name="T74" fmla="*/ 73 w 77"/>
                  <a:gd name="T75" fmla="*/ 25 h 118"/>
                  <a:gd name="T76" fmla="*/ 74 w 77"/>
                  <a:gd name="T77" fmla="*/ 32 h 118"/>
                  <a:gd name="T78" fmla="*/ 76 w 77"/>
                  <a:gd name="T79" fmla="*/ 43 h 118"/>
                  <a:gd name="T80" fmla="*/ 77 w 77"/>
                  <a:gd name="T81" fmla="*/ 59 h 118"/>
                  <a:gd name="T82" fmla="*/ 76 w 77"/>
                  <a:gd name="T83" fmla="*/ 78 h 118"/>
                  <a:gd name="T84" fmla="*/ 73 w 77"/>
                  <a:gd name="T85" fmla="*/ 92 h 118"/>
                  <a:gd name="T86" fmla="*/ 67 w 77"/>
                  <a:gd name="T87" fmla="*/ 104 h 118"/>
                  <a:gd name="T88" fmla="*/ 61 w 77"/>
                  <a:gd name="T89" fmla="*/ 113 h 118"/>
                  <a:gd name="T90" fmla="*/ 51 w 77"/>
                  <a:gd name="T91" fmla="*/ 117 h 118"/>
                  <a:gd name="T92" fmla="*/ 39 w 77"/>
                  <a:gd name="T93" fmla="*/ 118 h 118"/>
                  <a:gd name="T94" fmla="*/ 28 w 77"/>
                  <a:gd name="T95" fmla="*/ 117 h 118"/>
                  <a:gd name="T96" fmla="*/ 19 w 77"/>
                  <a:gd name="T97" fmla="*/ 114 h 118"/>
                  <a:gd name="T98" fmla="*/ 13 w 77"/>
                  <a:gd name="T99" fmla="*/ 107 h 118"/>
                  <a:gd name="T100" fmla="*/ 6 w 77"/>
                  <a:gd name="T101" fmla="*/ 96 h 118"/>
                  <a:gd name="T102" fmla="*/ 3 w 77"/>
                  <a:gd name="T103" fmla="*/ 79 h 118"/>
                  <a:gd name="T104" fmla="*/ 0 w 77"/>
                  <a:gd name="T105" fmla="*/ 59 h 118"/>
                  <a:gd name="T106" fmla="*/ 1 w 77"/>
                  <a:gd name="T107" fmla="*/ 41 h 118"/>
                  <a:gd name="T108" fmla="*/ 5 w 77"/>
                  <a:gd name="T109" fmla="*/ 25 h 118"/>
                  <a:gd name="T110" fmla="*/ 10 w 77"/>
                  <a:gd name="T111" fmla="*/ 14 h 118"/>
                  <a:gd name="T112" fmla="*/ 18 w 77"/>
                  <a:gd name="T113" fmla="*/ 7 h 118"/>
                  <a:gd name="T114" fmla="*/ 27 w 77"/>
                  <a:gd name="T115" fmla="*/ 2 h 118"/>
                  <a:gd name="T116" fmla="*/ 39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9" y="13"/>
                    </a:moveTo>
                    <a:lnTo>
                      <a:pt x="34" y="14"/>
                    </a:lnTo>
                    <a:lnTo>
                      <a:pt x="31" y="15"/>
                    </a:lnTo>
                    <a:lnTo>
                      <a:pt x="26" y="18"/>
                    </a:lnTo>
                    <a:lnTo>
                      <a:pt x="23" y="21"/>
                    </a:lnTo>
                    <a:lnTo>
                      <a:pt x="19" y="30"/>
                    </a:lnTo>
                    <a:lnTo>
                      <a:pt x="17" y="43"/>
                    </a:lnTo>
                    <a:lnTo>
                      <a:pt x="16" y="59"/>
                    </a:lnTo>
                    <a:lnTo>
                      <a:pt x="17" y="76"/>
                    </a:lnTo>
                    <a:lnTo>
                      <a:pt x="19" y="88"/>
                    </a:lnTo>
                    <a:lnTo>
                      <a:pt x="23" y="97"/>
                    </a:lnTo>
                    <a:lnTo>
                      <a:pt x="26" y="100"/>
                    </a:lnTo>
                    <a:lnTo>
                      <a:pt x="31" y="102"/>
                    </a:lnTo>
                    <a:lnTo>
                      <a:pt x="34" y="105"/>
                    </a:lnTo>
                    <a:lnTo>
                      <a:pt x="39" y="105"/>
                    </a:lnTo>
                    <a:lnTo>
                      <a:pt x="44" y="105"/>
                    </a:lnTo>
                    <a:lnTo>
                      <a:pt x="48" y="102"/>
                    </a:lnTo>
                    <a:lnTo>
                      <a:pt x="52" y="100"/>
                    </a:lnTo>
                    <a:lnTo>
                      <a:pt x="55" y="97"/>
                    </a:lnTo>
                    <a:lnTo>
                      <a:pt x="60" y="88"/>
                    </a:lnTo>
                    <a:lnTo>
                      <a:pt x="62" y="76"/>
                    </a:lnTo>
                    <a:lnTo>
                      <a:pt x="62" y="59"/>
                    </a:lnTo>
                    <a:lnTo>
                      <a:pt x="62" y="43"/>
                    </a:lnTo>
                    <a:lnTo>
                      <a:pt x="60" y="31"/>
                    </a:lnTo>
                    <a:lnTo>
                      <a:pt x="55" y="22"/>
                    </a:lnTo>
                    <a:lnTo>
                      <a:pt x="52" y="19"/>
                    </a:lnTo>
                    <a:lnTo>
                      <a:pt x="48" y="15"/>
                    </a:lnTo>
                    <a:lnTo>
                      <a:pt x="44" y="14"/>
                    </a:lnTo>
                    <a:lnTo>
                      <a:pt x="39" y="13"/>
                    </a:lnTo>
                    <a:close/>
                    <a:moveTo>
                      <a:pt x="39" y="0"/>
                    </a:moveTo>
                    <a:lnTo>
                      <a:pt x="45" y="1"/>
                    </a:lnTo>
                    <a:lnTo>
                      <a:pt x="51" y="2"/>
                    </a:lnTo>
                    <a:lnTo>
                      <a:pt x="56" y="3"/>
                    </a:lnTo>
                    <a:lnTo>
                      <a:pt x="61" y="7"/>
                    </a:lnTo>
                    <a:lnTo>
                      <a:pt x="65" y="10"/>
                    </a:lnTo>
                    <a:lnTo>
                      <a:pt x="67" y="14"/>
                    </a:lnTo>
                    <a:lnTo>
                      <a:pt x="71" y="20"/>
                    </a:lnTo>
                    <a:lnTo>
                      <a:pt x="73" y="25"/>
                    </a:lnTo>
                    <a:lnTo>
                      <a:pt x="74" y="32"/>
                    </a:lnTo>
                    <a:lnTo>
                      <a:pt x="76" y="43"/>
                    </a:lnTo>
                    <a:lnTo>
                      <a:pt x="77" y="59"/>
                    </a:lnTo>
                    <a:lnTo>
                      <a:pt x="76" y="78"/>
                    </a:lnTo>
                    <a:lnTo>
                      <a:pt x="73" y="92"/>
                    </a:lnTo>
                    <a:lnTo>
                      <a:pt x="67" y="104"/>
                    </a:lnTo>
                    <a:lnTo>
                      <a:pt x="61" y="113"/>
                    </a:lnTo>
                    <a:lnTo>
                      <a:pt x="51" y="117"/>
                    </a:lnTo>
                    <a:lnTo>
                      <a:pt x="39" y="118"/>
                    </a:lnTo>
                    <a:lnTo>
                      <a:pt x="28" y="117"/>
                    </a:lnTo>
                    <a:lnTo>
                      <a:pt x="19" y="114"/>
                    </a:lnTo>
                    <a:lnTo>
                      <a:pt x="13" y="107"/>
                    </a:lnTo>
                    <a:lnTo>
                      <a:pt x="6" y="96"/>
                    </a:lnTo>
                    <a:lnTo>
                      <a:pt x="3" y="79"/>
                    </a:lnTo>
                    <a:lnTo>
                      <a:pt x="0" y="59"/>
                    </a:lnTo>
                    <a:lnTo>
                      <a:pt x="1" y="41"/>
                    </a:lnTo>
                    <a:lnTo>
                      <a:pt x="5" y="25"/>
                    </a:lnTo>
                    <a:lnTo>
                      <a:pt x="10" y="14"/>
                    </a:lnTo>
                    <a:lnTo>
                      <a:pt x="18" y="7"/>
                    </a:lnTo>
                    <a:lnTo>
                      <a:pt x="27"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042"/>
              <p:cNvSpPr>
                <a:spLocks noEditPoints="1"/>
              </p:cNvSpPr>
              <p:nvPr/>
            </p:nvSpPr>
            <p:spPr bwMode="auto">
              <a:xfrm>
                <a:off x="1270" y="3566"/>
                <a:ext cx="38" cy="59"/>
              </a:xfrm>
              <a:custGeom>
                <a:avLst/>
                <a:gdLst>
                  <a:gd name="T0" fmla="*/ 38 w 76"/>
                  <a:gd name="T1" fmla="*/ 13 h 118"/>
                  <a:gd name="T2" fmla="*/ 33 w 76"/>
                  <a:gd name="T3" fmla="*/ 14 h 118"/>
                  <a:gd name="T4" fmla="*/ 29 w 76"/>
                  <a:gd name="T5" fmla="*/ 15 h 118"/>
                  <a:gd name="T6" fmla="*/ 25 w 76"/>
                  <a:gd name="T7" fmla="*/ 18 h 118"/>
                  <a:gd name="T8" fmla="*/ 22 w 76"/>
                  <a:gd name="T9" fmla="*/ 21 h 118"/>
                  <a:gd name="T10" fmla="*/ 18 w 76"/>
                  <a:gd name="T11" fmla="*/ 30 h 118"/>
                  <a:gd name="T12" fmla="*/ 15 w 76"/>
                  <a:gd name="T13" fmla="*/ 43 h 118"/>
                  <a:gd name="T14" fmla="*/ 15 w 76"/>
                  <a:gd name="T15" fmla="*/ 59 h 118"/>
                  <a:gd name="T16" fmla="*/ 15 w 76"/>
                  <a:gd name="T17" fmla="*/ 76 h 118"/>
                  <a:gd name="T18" fmla="*/ 18 w 76"/>
                  <a:gd name="T19" fmla="*/ 88 h 118"/>
                  <a:gd name="T20" fmla="*/ 22 w 76"/>
                  <a:gd name="T21" fmla="*/ 97 h 118"/>
                  <a:gd name="T22" fmla="*/ 25 w 76"/>
                  <a:gd name="T23" fmla="*/ 100 h 118"/>
                  <a:gd name="T24" fmla="*/ 29 w 76"/>
                  <a:gd name="T25" fmla="*/ 102 h 118"/>
                  <a:gd name="T26" fmla="*/ 33 w 76"/>
                  <a:gd name="T27" fmla="*/ 105 h 118"/>
                  <a:gd name="T28" fmla="*/ 38 w 76"/>
                  <a:gd name="T29" fmla="*/ 105 h 118"/>
                  <a:gd name="T30" fmla="*/ 42 w 76"/>
                  <a:gd name="T31" fmla="*/ 105 h 118"/>
                  <a:gd name="T32" fmla="*/ 47 w 76"/>
                  <a:gd name="T33" fmla="*/ 102 h 118"/>
                  <a:gd name="T34" fmla="*/ 51 w 76"/>
                  <a:gd name="T35" fmla="*/ 100 h 118"/>
                  <a:gd name="T36" fmla="*/ 55 w 76"/>
                  <a:gd name="T37" fmla="*/ 97 h 118"/>
                  <a:gd name="T38" fmla="*/ 58 w 76"/>
                  <a:gd name="T39" fmla="*/ 88 h 118"/>
                  <a:gd name="T40" fmla="*/ 60 w 76"/>
                  <a:gd name="T41" fmla="*/ 76 h 118"/>
                  <a:gd name="T42" fmla="*/ 61 w 76"/>
                  <a:gd name="T43" fmla="*/ 59 h 118"/>
                  <a:gd name="T44" fmla="*/ 60 w 76"/>
                  <a:gd name="T45" fmla="*/ 43 h 118"/>
                  <a:gd name="T46" fmla="*/ 58 w 76"/>
                  <a:gd name="T47" fmla="*/ 31 h 118"/>
                  <a:gd name="T48" fmla="*/ 55 w 76"/>
                  <a:gd name="T49" fmla="*/ 22 h 118"/>
                  <a:gd name="T50" fmla="*/ 51 w 76"/>
                  <a:gd name="T51" fmla="*/ 19 h 118"/>
                  <a:gd name="T52" fmla="*/ 47 w 76"/>
                  <a:gd name="T53" fmla="*/ 15 h 118"/>
                  <a:gd name="T54" fmla="*/ 42 w 76"/>
                  <a:gd name="T55" fmla="*/ 14 h 118"/>
                  <a:gd name="T56" fmla="*/ 38 w 76"/>
                  <a:gd name="T57" fmla="*/ 13 h 118"/>
                  <a:gd name="T58" fmla="*/ 38 w 76"/>
                  <a:gd name="T59" fmla="*/ 0 h 118"/>
                  <a:gd name="T60" fmla="*/ 44 w 76"/>
                  <a:gd name="T61" fmla="*/ 1 h 118"/>
                  <a:gd name="T62" fmla="*/ 50 w 76"/>
                  <a:gd name="T63" fmla="*/ 2 h 118"/>
                  <a:gd name="T64" fmla="*/ 55 w 76"/>
                  <a:gd name="T65" fmla="*/ 3 h 118"/>
                  <a:gd name="T66" fmla="*/ 60 w 76"/>
                  <a:gd name="T67" fmla="*/ 7 h 118"/>
                  <a:gd name="T68" fmla="*/ 63 w 76"/>
                  <a:gd name="T69" fmla="*/ 10 h 118"/>
                  <a:gd name="T70" fmla="*/ 67 w 76"/>
                  <a:gd name="T71" fmla="*/ 14 h 118"/>
                  <a:gd name="T72" fmla="*/ 69 w 76"/>
                  <a:gd name="T73" fmla="*/ 20 h 118"/>
                  <a:gd name="T74" fmla="*/ 71 w 76"/>
                  <a:gd name="T75" fmla="*/ 25 h 118"/>
                  <a:gd name="T76" fmla="*/ 73 w 76"/>
                  <a:gd name="T77" fmla="*/ 32 h 118"/>
                  <a:gd name="T78" fmla="*/ 76 w 76"/>
                  <a:gd name="T79" fmla="*/ 43 h 118"/>
                  <a:gd name="T80" fmla="*/ 76 w 76"/>
                  <a:gd name="T81" fmla="*/ 59 h 118"/>
                  <a:gd name="T82" fmla="*/ 75 w 76"/>
                  <a:gd name="T83" fmla="*/ 78 h 118"/>
                  <a:gd name="T84" fmla="*/ 72 w 76"/>
                  <a:gd name="T85" fmla="*/ 92 h 118"/>
                  <a:gd name="T86" fmla="*/ 67 w 76"/>
                  <a:gd name="T87" fmla="*/ 104 h 118"/>
                  <a:gd name="T88" fmla="*/ 59 w 76"/>
                  <a:gd name="T89" fmla="*/ 113 h 118"/>
                  <a:gd name="T90" fmla="*/ 50 w 76"/>
                  <a:gd name="T91" fmla="*/ 117 h 118"/>
                  <a:gd name="T92" fmla="*/ 38 w 76"/>
                  <a:gd name="T93" fmla="*/ 118 h 118"/>
                  <a:gd name="T94" fmla="*/ 28 w 76"/>
                  <a:gd name="T95" fmla="*/ 117 h 118"/>
                  <a:gd name="T96" fmla="*/ 19 w 76"/>
                  <a:gd name="T97" fmla="*/ 114 h 118"/>
                  <a:gd name="T98" fmla="*/ 11 w 76"/>
                  <a:gd name="T99" fmla="*/ 107 h 118"/>
                  <a:gd name="T100" fmla="*/ 5 w 76"/>
                  <a:gd name="T101" fmla="*/ 96 h 118"/>
                  <a:gd name="T102" fmla="*/ 1 w 76"/>
                  <a:gd name="T103" fmla="*/ 79 h 118"/>
                  <a:gd name="T104" fmla="*/ 0 w 76"/>
                  <a:gd name="T105" fmla="*/ 59 h 118"/>
                  <a:gd name="T106" fmla="*/ 1 w 76"/>
                  <a:gd name="T107" fmla="*/ 41 h 118"/>
                  <a:gd name="T108" fmla="*/ 4 w 76"/>
                  <a:gd name="T109" fmla="*/ 25 h 118"/>
                  <a:gd name="T110" fmla="*/ 10 w 76"/>
                  <a:gd name="T111" fmla="*/ 14 h 118"/>
                  <a:gd name="T112" fmla="*/ 17 w 76"/>
                  <a:gd name="T113" fmla="*/ 7 h 118"/>
                  <a:gd name="T114" fmla="*/ 27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3" y="14"/>
                    </a:lnTo>
                    <a:lnTo>
                      <a:pt x="29" y="15"/>
                    </a:lnTo>
                    <a:lnTo>
                      <a:pt x="25" y="18"/>
                    </a:lnTo>
                    <a:lnTo>
                      <a:pt x="22" y="21"/>
                    </a:lnTo>
                    <a:lnTo>
                      <a:pt x="18" y="30"/>
                    </a:lnTo>
                    <a:lnTo>
                      <a:pt x="15" y="43"/>
                    </a:lnTo>
                    <a:lnTo>
                      <a:pt x="15" y="59"/>
                    </a:lnTo>
                    <a:lnTo>
                      <a:pt x="15" y="76"/>
                    </a:lnTo>
                    <a:lnTo>
                      <a:pt x="18" y="88"/>
                    </a:lnTo>
                    <a:lnTo>
                      <a:pt x="22" y="97"/>
                    </a:lnTo>
                    <a:lnTo>
                      <a:pt x="25" y="100"/>
                    </a:lnTo>
                    <a:lnTo>
                      <a:pt x="29" y="102"/>
                    </a:lnTo>
                    <a:lnTo>
                      <a:pt x="33" y="105"/>
                    </a:lnTo>
                    <a:lnTo>
                      <a:pt x="38" y="105"/>
                    </a:lnTo>
                    <a:lnTo>
                      <a:pt x="42" y="105"/>
                    </a:lnTo>
                    <a:lnTo>
                      <a:pt x="47" y="102"/>
                    </a:lnTo>
                    <a:lnTo>
                      <a:pt x="51" y="100"/>
                    </a:lnTo>
                    <a:lnTo>
                      <a:pt x="55" y="97"/>
                    </a:lnTo>
                    <a:lnTo>
                      <a:pt x="58" y="88"/>
                    </a:lnTo>
                    <a:lnTo>
                      <a:pt x="60" y="76"/>
                    </a:lnTo>
                    <a:lnTo>
                      <a:pt x="61" y="59"/>
                    </a:lnTo>
                    <a:lnTo>
                      <a:pt x="60" y="43"/>
                    </a:lnTo>
                    <a:lnTo>
                      <a:pt x="58" y="31"/>
                    </a:lnTo>
                    <a:lnTo>
                      <a:pt x="55" y="22"/>
                    </a:lnTo>
                    <a:lnTo>
                      <a:pt x="51" y="19"/>
                    </a:lnTo>
                    <a:lnTo>
                      <a:pt x="47" y="15"/>
                    </a:lnTo>
                    <a:lnTo>
                      <a:pt x="42" y="14"/>
                    </a:lnTo>
                    <a:lnTo>
                      <a:pt x="38" y="13"/>
                    </a:lnTo>
                    <a:close/>
                    <a:moveTo>
                      <a:pt x="38" y="0"/>
                    </a:moveTo>
                    <a:lnTo>
                      <a:pt x="44" y="1"/>
                    </a:lnTo>
                    <a:lnTo>
                      <a:pt x="50" y="2"/>
                    </a:lnTo>
                    <a:lnTo>
                      <a:pt x="55" y="3"/>
                    </a:lnTo>
                    <a:lnTo>
                      <a:pt x="60" y="7"/>
                    </a:lnTo>
                    <a:lnTo>
                      <a:pt x="63" y="10"/>
                    </a:lnTo>
                    <a:lnTo>
                      <a:pt x="67" y="14"/>
                    </a:lnTo>
                    <a:lnTo>
                      <a:pt x="69" y="20"/>
                    </a:lnTo>
                    <a:lnTo>
                      <a:pt x="71" y="25"/>
                    </a:lnTo>
                    <a:lnTo>
                      <a:pt x="73" y="32"/>
                    </a:lnTo>
                    <a:lnTo>
                      <a:pt x="76" y="43"/>
                    </a:lnTo>
                    <a:lnTo>
                      <a:pt x="76" y="59"/>
                    </a:lnTo>
                    <a:lnTo>
                      <a:pt x="75" y="78"/>
                    </a:lnTo>
                    <a:lnTo>
                      <a:pt x="72" y="92"/>
                    </a:lnTo>
                    <a:lnTo>
                      <a:pt x="67" y="104"/>
                    </a:lnTo>
                    <a:lnTo>
                      <a:pt x="59" y="113"/>
                    </a:lnTo>
                    <a:lnTo>
                      <a:pt x="50" y="117"/>
                    </a:lnTo>
                    <a:lnTo>
                      <a:pt x="38" y="118"/>
                    </a:lnTo>
                    <a:lnTo>
                      <a:pt x="28" y="117"/>
                    </a:lnTo>
                    <a:lnTo>
                      <a:pt x="19" y="114"/>
                    </a:lnTo>
                    <a:lnTo>
                      <a:pt x="11" y="107"/>
                    </a:lnTo>
                    <a:lnTo>
                      <a:pt x="5" y="96"/>
                    </a:lnTo>
                    <a:lnTo>
                      <a:pt x="1" y="79"/>
                    </a:lnTo>
                    <a:lnTo>
                      <a:pt x="0" y="59"/>
                    </a:lnTo>
                    <a:lnTo>
                      <a:pt x="1" y="41"/>
                    </a:lnTo>
                    <a:lnTo>
                      <a:pt x="4" y="25"/>
                    </a:lnTo>
                    <a:lnTo>
                      <a:pt x="10" y="14"/>
                    </a:lnTo>
                    <a:lnTo>
                      <a:pt x="17" y="7"/>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Line 3043"/>
              <p:cNvSpPr>
                <a:spLocks noChangeShapeType="1"/>
              </p:cNvSpPr>
              <p:nvPr/>
            </p:nvSpPr>
            <p:spPr bwMode="auto">
              <a:xfrm flipV="1">
                <a:off x="1624"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3" name="Line 3044"/>
              <p:cNvSpPr>
                <a:spLocks noChangeShapeType="1"/>
              </p:cNvSpPr>
              <p:nvPr/>
            </p:nvSpPr>
            <p:spPr bwMode="auto">
              <a:xfrm>
                <a:off x="1624"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Freeform 3045"/>
              <p:cNvSpPr>
                <a:spLocks/>
              </p:cNvSpPr>
              <p:nvPr/>
            </p:nvSpPr>
            <p:spPr bwMode="auto">
              <a:xfrm>
                <a:off x="1564" y="3566"/>
                <a:ext cx="21" cy="58"/>
              </a:xfrm>
              <a:custGeom>
                <a:avLst/>
                <a:gdLst>
                  <a:gd name="T0" fmla="*/ 32 w 42"/>
                  <a:gd name="T1" fmla="*/ 0 h 117"/>
                  <a:gd name="T2" fmla="*/ 42 w 42"/>
                  <a:gd name="T3" fmla="*/ 0 h 117"/>
                  <a:gd name="T4" fmla="*/ 42 w 42"/>
                  <a:gd name="T5" fmla="*/ 117 h 117"/>
                  <a:gd name="T6" fmla="*/ 28 w 42"/>
                  <a:gd name="T7" fmla="*/ 117 h 117"/>
                  <a:gd name="T8" fmla="*/ 28 w 42"/>
                  <a:gd name="T9" fmla="*/ 25 h 117"/>
                  <a:gd name="T10" fmla="*/ 21 w 42"/>
                  <a:gd name="T11" fmla="*/ 31 h 117"/>
                  <a:gd name="T12" fmla="*/ 15 w 42"/>
                  <a:gd name="T13" fmla="*/ 36 h 117"/>
                  <a:gd name="T14" fmla="*/ 7 w 42"/>
                  <a:gd name="T15" fmla="*/ 40 h 117"/>
                  <a:gd name="T16" fmla="*/ 0 w 42"/>
                  <a:gd name="T17" fmla="*/ 43 h 117"/>
                  <a:gd name="T18" fmla="*/ 0 w 42"/>
                  <a:gd name="T19" fmla="*/ 29 h 117"/>
                  <a:gd name="T20" fmla="*/ 11 w 42"/>
                  <a:gd name="T21" fmla="*/ 23 h 117"/>
                  <a:gd name="T22" fmla="*/ 20 w 42"/>
                  <a:gd name="T23" fmla="*/ 15 h 117"/>
                  <a:gd name="T24" fmla="*/ 26 w 42"/>
                  <a:gd name="T25" fmla="*/ 10 h 117"/>
                  <a:gd name="T26" fmla="*/ 30 w 42"/>
                  <a:gd name="T27" fmla="*/ 5 h 117"/>
                  <a:gd name="T28" fmla="*/ 32 w 42"/>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7">
                    <a:moveTo>
                      <a:pt x="32" y="0"/>
                    </a:moveTo>
                    <a:lnTo>
                      <a:pt x="42" y="0"/>
                    </a:lnTo>
                    <a:lnTo>
                      <a:pt x="42" y="117"/>
                    </a:lnTo>
                    <a:lnTo>
                      <a:pt x="28" y="117"/>
                    </a:lnTo>
                    <a:lnTo>
                      <a:pt x="28" y="25"/>
                    </a:lnTo>
                    <a:lnTo>
                      <a:pt x="21" y="31"/>
                    </a:lnTo>
                    <a:lnTo>
                      <a:pt x="15" y="36"/>
                    </a:lnTo>
                    <a:lnTo>
                      <a:pt x="7" y="40"/>
                    </a:lnTo>
                    <a:lnTo>
                      <a:pt x="0" y="43"/>
                    </a:lnTo>
                    <a:lnTo>
                      <a:pt x="0" y="29"/>
                    </a:lnTo>
                    <a:lnTo>
                      <a:pt x="11" y="23"/>
                    </a:lnTo>
                    <a:lnTo>
                      <a:pt x="20" y="15"/>
                    </a:lnTo>
                    <a:lnTo>
                      <a:pt x="26" y="10"/>
                    </a:lnTo>
                    <a:lnTo>
                      <a:pt x="30" y="5"/>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046"/>
              <p:cNvSpPr>
                <a:spLocks/>
              </p:cNvSpPr>
              <p:nvPr/>
            </p:nvSpPr>
            <p:spPr bwMode="auto">
              <a:xfrm>
                <a:off x="1604" y="3567"/>
                <a:ext cx="38" cy="58"/>
              </a:xfrm>
              <a:custGeom>
                <a:avLst/>
                <a:gdLst>
                  <a:gd name="T0" fmla="*/ 14 w 76"/>
                  <a:gd name="T1" fmla="*/ 0 h 116"/>
                  <a:gd name="T2" fmla="*/ 70 w 76"/>
                  <a:gd name="T3" fmla="*/ 0 h 116"/>
                  <a:gd name="T4" fmla="*/ 70 w 76"/>
                  <a:gd name="T5" fmla="*/ 15 h 116"/>
                  <a:gd name="T6" fmla="*/ 26 w 76"/>
                  <a:gd name="T7" fmla="*/ 15 h 116"/>
                  <a:gd name="T8" fmla="*/ 20 w 76"/>
                  <a:gd name="T9" fmla="*/ 45 h 116"/>
                  <a:gd name="T10" fmla="*/ 31 w 76"/>
                  <a:gd name="T11" fmla="*/ 39 h 116"/>
                  <a:gd name="T12" fmla="*/ 42 w 76"/>
                  <a:gd name="T13" fmla="*/ 37 h 116"/>
                  <a:gd name="T14" fmla="*/ 55 w 76"/>
                  <a:gd name="T15" fmla="*/ 39 h 116"/>
                  <a:gd name="T16" fmla="*/ 66 w 76"/>
                  <a:gd name="T17" fmla="*/ 48 h 116"/>
                  <a:gd name="T18" fmla="*/ 74 w 76"/>
                  <a:gd name="T19" fmla="*/ 59 h 116"/>
                  <a:gd name="T20" fmla="*/ 76 w 76"/>
                  <a:gd name="T21" fmla="*/ 75 h 116"/>
                  <a:gd name="T22" fmla="*/ 74 w 76"/>
                  <a:gd name="T23" fmla="*/ 89 h 116"/>
                  <a:gd name="T24" fmla="*/ 67 w 76"/>
                  <a:gd name="T25" fmla="*/ 103 h 116"/>
                  <a:gd name="T26" fmla="*/ 58 w 76"/>
                  <a:gd name="T27" fmla="*/ 111 h 116"/>
                  <a:gd name="T28" fmla="*/ 48 w 76"/>
                  <a:gd name="T29" fmla="*/ 115 h 116"/>
                  <a:gd name="T30" fmla="*/ 37 w 76"/>
                  <a:gd name="T31" fmla="*/ 116 h 116"/>
                  <a:gd name="T32" fmla="*/ 23 w 76"/>
                  <a:gd name="T33" fmla="*/ 115 h 116"/>
                  <a:gd name="T34" fmla="*/ 12 w 76"/>
                  <a:gd name="T35" fmla="*/ 108 h 116"/>
                  <a:gd name="T36" fmla="*/ 4 w 76"/>
                  <a:gd name="T37" fmla="*/ 97 h 116"/>
                  <a:gd name="T38" fmla="*/ 0 w 76"/>
                  <a:gd name="T39" fmla="*/ 85 h 116"/>
                  <a:gd name="T40" fmla="*/ 15 w 76"/>
                  <a:gd name="T41" fmla="*/ 83 h 116"/>
                  <a:gd name="T42" fmla="*/ 17 w 76"/>
                  <a:gd name="T43" fmla="*/ 89 h 116"/>
                  <a:gd name="T44" fmla="*/ 19 w 76"/>
                  <a:gd name="T45" fmla="*/ 94 h 116"/>
                  <a:gd name="T46" fmla="*/ 23 w 76"/>
                  <a:gd name="T47" fmla="*/ 98 h 116"/>
                  <a:gd name="T48" fmla="*/ 26 w 76"/>
                  <a:gd name="T49" fmla="*/ 100 h 116"/>
                  <a:gd name="T50" fmla="*/ 32 w 76"/>
                  <a:gd name="T51" fmla="*/ 103 h 116"/>
                  <a:gd name="T52" fmla="*/ 37 w 76"/>
                  <a:gd name="T53" fmla="*/ 103 h 116"/>
                  <a:gd name="T54" fmla="*/ 43 w 76"/>
                  <a:gd name="T55" fmla="*/ 103 h 116"/>
                  <a:gd name="T56" fmla="*/ 47 w 76"/>
                  <a:gd name="T57" fmla="*/ 102 h 116"/>
                  <a:gd name="T58" fmla="*/ 52 w 76"/>
                  <a:gd name="T59" fmla="*/ 99 h 116"/>
                  <a:gd name="T60" fmla="*/ 55 w 76"/>
                  <a:gd name="T61" fmla="*/ 96 h 116"/>
                  <a:gd name="T62" fmla="*/ 60 w 76"/>
                  <a:gd name="T63" fmla="*/ 87 h 116"/>
                  <a:gd name="T64" fmla="*/ 61 w 76"/>
                  <a:gd name="T65" fmla="*/ 76 h 116"/>
                  <a:gd name="T66" fmla="*/ 60 w 76"/>
                  <a:gd name="T67" fmla="*/ 65 h 116"/>
                  <a:gd name="T68" fmla="*/ 55 w 76"/>
                  <a:gd name="T69" fmla="*/ 57 h 116"/>
                  <a:gd name="T70" fmla="*/ 47 w 76"/>
                  <a:gd name="T71" fmla="*/ 52 h 116"/>
                  <a:gd name="T72" fmla="*/ 37 w 76"/>
                  <a:gd name="T73" fmla="*/ 50 h 116"/>
                  <a:gd name="T74" fmla="*/ 33 w 76"/>
                  <a:gd name="T75" fmla="*/ 51 h 116"/>
                  <a:gd name="T76" fmla="*/ 28 w 76"/>
                  <a:gd name="T77" fmla="*/ 51 h 116"/>
                  <a:gd name="T78" fmla="*/ 25 w 76"/>
                  <a:gd name="T79" fmla="*/ 54 h 116"/>
                  <a:gd name="T80" fmla="*/ 20 w 76"/>
                  <a:gd name="T81" fmla="*/ 57 h 116"/>
                  <a:gd name="T82" fmla="*/ 17 w 76"/>
                  <a:gd name="T83" fmla="*/ 60 h 116"/>
                  <a:gd name="T84" fmla="*/ 2 w 76"/>
                  <a:gd name="T85" fmla="*/ 59 h 116"/>
                  <a:gd name="T86" fmla="*/ 14 w 76"/>
                  <a:gd name="T8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116">
                    <a:moveTo>
                      <a:pt x="14" y="0"/>
                    </a:moveTo>
                    <a:lnTo>
                      <a:pt x="70" y="0"/>
                    </a:lnTo>
                    <a:lnTo>
                      <a:pt x="70" y="15"/>
                    </a:lnTo>
                    <a:lnTo>
                      <a:pt x="26" y="15"/>
                    </a:lnTo>
                    <a:lnTo>
                      <a:pt x="20" y="45"/>
                    </a:lnTo>
                    <a:lnTo>
                      <a:pt x="31" y="39"/>
                    </a:lnTo>
                    <a:lnTo>
                      <a:pt x="42" y="37"/>
                    </a:lnTo>
                    <a:lnTo>
                      <a:pt x="55" y="39"/>
                    </a:lnTo>
                    <a:lnTo>
                      <a:pt x="66" y="48"/>
                    </a:lnTo>
                    <a:lnTo>
                      <a:pt x="74" y="59"/>
                    </a:lnTo>
                    <a:lnTo>
                      <a:pt x="76" y="75"/>
                    </a:lnTo>
                    <a:lnTo>
                      <a:pt x="74" y="89"/>
                    </a:lnTo>
                    <a:lnTo>
                      <a:pt x="67" y="103"/>
                    </a:lnTo>
                    <a:lnTo>
                      <a:pt x="58" y="111"/>
                    </a:lnTo>
                    <a:lnTo>
                      <a:pt x="48" y="115"/>
                    </a:lnTo>
                    <a:lnTo>
                      <a:pt x="37" y="116"/>
                    </a:lnTo>
                    <a:lnTo>
                      <a:pt x="23" y="115"/>
                    </a:lnTo>
                    <a:lnTo>
                      <a:pt x="12" y="108"/>
                    </a:lnTo>
                    <a:lnTo>
                      <a:pt x="4" y="97"/>
                    </a:lnTo>
                    <a:lnTo>
                      <a:pt x="0" y="85"/>
                    </a:lnTo>
                    <a:lnTo>
                      <a:pt x="15" y="83"/>
                    </a:lnTo>
                    <a:lnTo>
                      <a:pt x="17" y="89"/>
                    </a:lnTo>
                    <a:lnTo>
                      <a:pt x="19" y="94"/>
                    </a:lnTo>
                    <a:lnTo>
                      <a:pt x="23" y="98"/>
                    </a:lnTo>
                    <a:lnTo>
                      <a:pt x="26" y="100"/>
                    </a:lnTo>
                    <a:lnTo>
                      <a:pt x="32" y="103"/>
                    </a:lnTo>
                    <a:lnTo>
                      <a:pt x="37" y="103"/>
                    </a:lnTo>
                    <a:lnTo>
                      <a:pt x="43" y="103"/>
                    </a:lnTo>
                    <a:lnTo>
                      <a:pt x="47" y="102"/>
                    </a:lnTo>
                    <a:lnTo>
                      <a:pt x="52" y="99"/>
                    </a:lnTo>
                    <a:lnTo>
                      <a:pt x="55" y="96"/>
                    </a:lnTo>
                    <a:lnTo>
                      <a:pt x="60" y="87"/>
                    </a:lnTo>
                    <a:lnTo>
                      <a:pt x="61" y="76"/>
                    </a:lnTo>
                    <a:lnTo>
                      <a:pt x="60" y="65"/>
                    </a:lnTo>
                    <a:lnTo>
                      <a:pt x="55" y="57"/>
                    </a:lnTo>
                    <a:lnTo>
                      <a:pt x="47" y="52"/>
                    </a:lnTo>
                    <a:lnTo>
                      <a:pt x="37" y="50"/>
                    </a:lnTo>
                    <a:lnTo>
                      <a:pt x="33" y="51"/>
                    </a:lnTo>
                    <a:lnTo>
                      <a:pt x="28" y="51"/>
                    </a:lnTo>
                    <a:lnTo>
                      <a:pt x="25" y="54"/>
                    </a:lnTo>
                    <a:lnTo>
                      <a:pt x="20" y="57"/>
                    </a:lnTo>
                    <a:lnTo>
                      <a:pt x="17" y="60"/>
                    </a:lnTo>
                    <a:lnTo>
                      <a:pt x="2" y="59"/>
                    </a:lnTo>
                    <a:lnTo>
                      <a:pt x="1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047"/>
              <p:cNvSpPr>
                <a:spLocks noEditPoints="1"/>
              </p:cNvSpPr>
              <p:nvPr/>
            </p:nvSpPr>
            <p:spPr bwMode="auto">
              <a:xfrm>
                <a:off x="1649" y="3566"/>
                <a:ext cx="38" cy="59"/>
              </a:xfrm>
              <a:custGeom>
                <a:avLst/>
                <a:gdLst>
                  <a:gd name="T0" fmla="*/ 38 w 76"/>
                  <a:gd name="T1" fmla="*/ 13 h 118"/>
                  <a:gd name="T2" fmla="*/ 33 w 76"/>
                  <a:gd name="T3" fmla="*/ 14 h 118"/>
                  <a:gd name="T4" fmla="*/ 29 w 76"/>
                  <a:gd name="T5" fmla="*/ 15 h 118"/>
                  <a:gd name="T6" fmla="*/ 25 w 76"/>
                  <a:gd name="T7" fmla="*/ 18 h 118"/>
                  <a:gd name="T8" fmla="*/ 22 w 76"/>
                  <a:gd name="T9" fmla="*/ 21 h 118"/>
                  <a:gd name="T10" fmla="*/ 19 w 76"/>
                  <a:gd name="T11" fmla="*/ 30 h 118"/>
                  <a:gd name="T12" fmla="*/ 15 w 76"/>
                  <a:gd name="T13" fmla="*/ 43 h 118"/>
                  <a:gd name="T14" fmla="*/ 15 w 76"/>
                  <a:gd name="T15" fmla="*/ 59 h 118"/>
                  <a:gd name="T16" fmla="*/ 15 w 76"/>
                  <a:gd name="T17" fmla="*/ 76 h 118"/>
                  <a:gd name="T18" fmla="*/ 18 w 76"/>
                  <a:gd name="T19" fmla="*/ 88 h 118"/>
                  <a:gd name="T20" fmla="*/ 22 w 76"/>
                  <a:gd name="T21" fmla="*/ 97 h 118"/>
                  <a:gd name="T22" fmla="*/ 25 w 76"/>
                  <a:gd name="T23" fmla="*/ 100 h 118"/>
                  <a:gd name="T24" fmla="*/ 29 w 76"/>
                  <a:gd name="T25" fmla="*/ 102 h 118"/>
                  <a:gd name="T26" fmla="*/ 33 w 76"/>
                  <a:gd name="T27" fmla="*/ 105 h 118"/>
                  <a:gd name="T28" fmla="*/ 38 w 76"/>
                  <a:gd name="T29" fmla="*/ 105 h 118"/>
                  <a:gd name="T30" fmla="*/ 42 w 76"/>
                  <a:gd name="T31" fmla="*/ 105 h 118"/>
                  <a:gd name="T32" fmla="*/ 47 w 76"/>
                  <a:gd name="T33" fmla="*/ 102 h 118"/>
                  <a:gd name="T34" fmla="*/ 51 w 76"/>
                  <a:gd name="T35" fmla="*/ 100 h 118"/>
                  <a:gd name="T36" fmla="*/ 54 w 76"/>
                  <a:gd name="T37" fmla="*/ 97 h 118"/>
                  <a:gd name="T38" fmla="*/ 58 w 76"/>
                  <a:gd name="T39" fmla="*/ 88 h 118"/>
                  <a:gd name="T40" fmla="*/ 60 w 76"/>
                  <a:gd name="T41" fmla="*/ 76 h 118"/>
                  <a:gd name="T42" fmla="*/ 61 w 76"/>
                  <a:gd name="T43" fmla="*/ 59 h 118"/>
                  <a:gd name="T44" fmla="*/ 60 w 76"/>
                  <a:gd name="T45" fmla="*/ 43 h 118"/>
                  <a:gd name="T46" fmla="*/ 58 w 76"/>
                  <a:gd name="T47" fmla="*/ 31 h 118"/>
                  <a:gd name="T48" fmla="*/ 54 w 76"/>
                  <a:gd name="T49" fmla="*/ 22 h 118"/>
                  <a:gd name="T50" fmla="*/ 51 w 76"/>
                  <a:gd name="T51" fmla="*/ 19 h 118"/>
                  <a:gd name="T52" fmla="*/ 48 w 76"/>
                  <a:gd name="T53" fmla="*/ 15 h 118"/>
                  <a:gd name="T54" fmla="*/ 43 w 76"/>
                  <a:gd name="T55" fmla="*/ 14 h 118"/>
                  <a:gd name="T56" fmla="*/ 38 w 76"/>
                  <a:gd name="T57" fmla="*/ 13 h 118"/>
                  <a:gd name="T58" fmla="*/ 38 w 76"/>
                  <a:gd name="T59" fmla="*/ 0 h 118"/>
                  <a:gd name="T60" fmla="*/ 44 w 76"/>
                  <a:gd name="T61" fmla="*/ 1 h 118"/>
                  <a:gd name="T62" fmla="*/ 50 w 76"/>
                  <a:gd name="T63" fmla="*/ 2 h 118"/>
                  <a:gd name="T64" fmla="*/ 54 w 76"/>
                  <a:gd name="T65" fmla="*/ 3 h 118"/>
                  <a:gd name="T66" fmla="*/ 60 w 76"/>
                  <a:gd name="T67" fmla="*/ 7 h 118"/>
                  <a:gd name="T68" fmla="*/ 63 w 76"/>
                  <a:gd name="T69" fmla="*/ 10 h 118"/>
                  <a:gd name="T70" fmla="*/ 67 w 76"/>
                  <a:gd name="T71" fmla="*/ 14 h 118"/>
                  <a:gd name="T72" fmla="*/ 69 w 76"/>
                  <a:gd name="T73" fmla="*/ 20 h 118"/>
                  <a:gd name="T74" fmla="*/ 71 w 76"/>
                  <a:gd name="T75" fmla="*/ 25 h 118"/>
                  <a:gd name="T76" fmla="*/ 73 w 76"/>
                  <a:gd name="T77" fmla="*/ 32 h 118"/>
                  <a:gd name="T78" fmla="*/ 76 w 76"/>
                  <a:gd name="T79" fmla="*/ 43 h 118"/>
                  <a:gd name="T80" fmla="*/ 76 w 76"/>
                  <a:gd name="T81" fmla="*/ 59 h 118"/>
                  <a:gd name="T82" fmla="*/ 76 w 76"/>
                  <a:gd name="T83" fmla="*/ 78 h 118"/>
                  <a:gd name="T84" fmla="*/ 72 w 76"/>
                  <a:gd name="T85" fmla="*/ 92 h 118"/>
                  <a:gd name="T86" fmla="*/ 67 w 76"/>
                  <a:gd name="T87" fmla="*/ 104 h 118"/>
                  <a:gd name="T88" fmla="*/ 59 w 76"/>
                  <a:gd name="T89" fmla="*/ 113 h 118"/>
                  <a:gd name="T90" fmla="*/ 50 w 76"/>
                  <a:gd name="T91" fmla="*/ 117 h 118"/>
                  <a:gd name="T92" fmla="*/ 38 w 76"/>
                  <a:gd name="T93" fmla="*/ 118 h 118"/>
                  <a:gd name="T94" fmla="*/ 28 w 76"/>
                  <a:gd name="T95" fmla="*/ 117 h 118"/>
                  <a:gd name="T96" fmla="*/ 19 w 76"/>
                  <a:gd name="T97" fmla="*/ 114 h 118"/>
                  <a:gd name="T98" fmla="*/ 11 w 76"/>
                  <a:gd name="T99" fmla="*/ 107 h 118"/>
                  <a:gd name="T100" fmla="*/ 5 w 76"/>
                  <a:gd name="T101" fmla="*/ 96 h 118"/>
                  <a:gd name="T102" fmla="*/ 1 w 76"/>
                  <a:gd name="T103" fmla="*/ 79 h 118"/>
                  <a:gd name="T104" fmla="*/ 0 w 76"/>
                  <a:gd name="T105" fmla="*/ 59 h 118"/>
                  <a:gd name="T106" fmla="*/ 1 w 76"/>
                  <a:gd name="T107" fmla="*/ 41 h 118"/>
                  <a:gd name="T108" fmla="*/ 4 w 76"/>
                  <a:gd name="T109" fmla="*/ 25 h 118"/>
                  <a:gd name="T110" fmla="*/ 10 w 76"/>
                  <a:gd name="T111" fmla="*/ 14 h 118"/>
                  <a:gd name="T112" fmla="*/ 16 w 76"/>
                  <a:gd name="T113" fmla="*/ 7 h 118"/>
                  <a:gd name="T114" fmla="*/ 26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3" y="14"/>
                    </a:lnTo>
                    <a:lnTo>
                      <a:pt x="29" y="15"/>
                    </a:lnTo>
                    <a:lnTo>
                      <a:pt x="25" y="18"/>
                    </a:lnTo>
                    <a:lnTo>
                      <a:pt x="22" y="21"/>
                    </a:lnTo>
                    <a:lnTo>
                      <a:pt x="19" y="30"/>
                    </a:lnTo>
                    <a:lnTo>
                      <a:pt x="15" y="43"/>
                    </a:lnTo>
                    <a:lnTo>
                      <a:pt x="15" y="59"/>
                    </a:lnTo>
                    <a:lnTo>
                      <a:pt x="15" y="76"/>
                    </a:lnTo>
                    <a:lnTo>
                      <a:pt x="18" y="88"/>
                    </a:lnTo>
                    <a:lnTo>
                      <a:pt x="22" y="97"/>
                    </a:lnTo>
                    <a:lnTo>
                      <a:pt x="25" y="100"/>
                    </a:lnTo>
                    <a:lnTo>
                      <a:pt x="29" y="102"/>
                    </a:lnTo>
                    <a:lnTo>
                      <a:pt x="33" y="105"/>
                    </a:lnTo>
                    <a:lnTo>
                      <a:pt x="38" y="105"/>
                    </a:lnTo>
                    <a:lnTo>
                      <a:pt x="42" y="105"/>
                    </a:lnTo>
                    <a:lnTo>
                      <a:pt x="47" y="102"/>
                    </a:lnTo>
                    <a:lnTo>
                      <a:pt x="51" y="100"/>
                    </a:lnTo>
                    <a:lnTo>
                      <a:pt x="54" y="97"/>
                    </a:lnTo>
                    <a:lnTo>
                      <a:pt x="58" y="88"/>
                    </a:lnTo>
                    <a:lnTo>
                      <a:pt x="60" y="76"/>
                    </a:lnTo>
                    <a:lnTo>
                      <a:pt x="61" y="59"/>
                    </a:lnTo>
                    <a:lnTo>
                      <a:pt x="60" y="43"/>
                    </a:lnTo>
                    <a:lnTo>
                      <a:pt x="58" y="31"/>
                    </a:lnTo>
                    <a:lnTo>
                      <a:pt x="54" y="22"/>
                    </a:lnTo>
                    <a:lnTo>
                      <a:pt x="51" y="19"/>
                    </a:lnTo>
                    <a:lnTo>
                      <a:pt x="48" y="15"/>
                    </a:lnTo>
                    <a:lnTo>
                      <a:pt x="43" y="14"/>
                    </a:lnTo>
                    <a:lnTo>
                      <a:pt x="38" y="13"/>
                    </a:lnTo>
                    <a:close/>
                    <a:moveTo>
                      <a:pt x="38" y="0"/>
                    </a:moveTo>
                    <a:lnTo>
                      <a:pt x="44" y="1"/>
                    </a:lnTo>
                    <a:lnTo>
                      <a:pt x="50" y="2"/>
                    </a:lnTo>
                    <a:lnTo>
                      <a:pt x="54" y="3"/>
                    </a:lnTo>
                    <a:lnTo>
                      <a:pt x="60" y="7"/>
                    </a:lnTo>
                    <a:lnTo>
                      <a:pt x="63" y="10"/>
                    </a:lnTo>
                    <a:lnTo>
                      <a:pt x="67" y="14"/>
                    </a:lnTo>
                    <a:lnTo>
                      <a:pt x="69" y="20"/>
                    </a:lnTo>
                    <a:lnTo>
                      <a:pt x="71" y="25"/>
                    </a:lnTo>
                    <a:lnTo>
                      <a:pt x="73" y="32"/>
                    </a:lnTo>
                    <a:lnTo>
                      <a:pt x="76" y="43"/>
                    </a:lnTo>
                    <a:lnTo>
                      <a:pt x="76" y="59"/>
                    </a:lnTo>
                    <a:lnTo>
                      <a:pt x="76" y="78"/>
                    </a:lnTo>
                    <a:lnTo>
                      <a:pt x="72" y="92"/>
                    </a:lnTo>
                    <a:lnTo>
                      <a:pt x="67" y="104"/>
                    </a:lnTo>
                    <a:lnTo>
                      <a:pt x="59" y="113"/>
                    </a:lnTo>
                    <a:lnTo>
                      <a:pt x="50" y="117"/>
                    </a:lnTo>
                    <a:lnTo>
                      <a:pt x="38" y="118"/>
                    </a:lnTo>
                    <a:lnTo>
                      <a:pt x="28" y="117"/>
                    </a:lnTo>
                    <a:lnTo>
                      <a:pt x="19" y="114"/>
                    </a:lnTo>
                    <a:lnTo>
                      <a:pt x="11" y="107"/>
                    </a:lnTo>
                    <a:lnTo>
                      <a:pt x="5" y="96"/>
                    </a:lnTo>
                    <a:lnTo>
                      <a:pt x="1" y="79"/>
                    </a:lnTo>
                    <a:lnTo>
                      <a:pt x="0" y="59"/>
                    </a:lnTo>
                    <a:lnTo>
                      <a:pt x="1" y="41"/>
                    </a:lnTo>
                    <a:lnTo>
                      <a:pt x="4" y="25"/>
                    </a:lnTo>
                    <a:lnTo>
                      <a:pt x="10" y="14"/>
                    </a:lnTo>
                    <a:lnTo>
                      <a:pt x="16"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Line 3048"/>
              <p:cNvSpPr>
                <a:spLocks noChangeShapeType="1"/>
              </p:cNvSpPr>
              <p:nvPr/>
            </p:nvSpPr>
            <p:spPr bwMode="auto">
              <a:xfrm flipV="1">
                <a:off x="2002" y="3524"/>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Line 3049"/>
              <p:cNvSpPr>
                <a:spLocks noChangeShapeType="1"/>
              </p:cNvSpPr>
              <p:nvPr/>
            </p:nvSpPr>
            <p:spPr bwMode="auto">
              <a:xfrm>
                <a:off x="2002" y="236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9" name="Freeform 3050"/>
              <p:cNvSpPr>
                <a:spLocks/>
              </p:cNvSpPr>
              <p:nvPr/>
            </p:nvSpPr>
            <p:spPr bwMode="auto">
              <a:xfrm>
                <a:off x="1937" y="3566"/>
                <a:ext cx="38" cy="58"/>
              </a:xfrm>
              <a:custGeom>
                <a:avLst/>
                <a:gdLst>
                  <a:gd name="T0" fmla="*/ 39 w 76"/>
                  <a:gd name="T1" fmla="*/ 0 h 117"/>
                  <a:gd name="T2" fmla="*/ 53 w 76"/>
                  <a:gd name="T3" fmla="*/ 2 h 117"/>
                  <a:gd name="T4" fmla="*/ 64 w 76"/>
                  <a:gd name="T5" fmla="*/ 9 h 117"/>
                  <a:gd name="T6" fmla="*/ 71 w 76"/>
                  <a:gd name="T7" fmla="*/ 20 h 117"/>
                  <a:gd name="T8" fmla="*/ 75 w 76"/>
                  <a:gd name="T9" fmla="*/ 32 h 117"/>
                  <a:gd name="T10" fmla="*/ 73 w 76"/>
                  <a:gd name="T11" fmla="*/ 39 h 117"/>
                  <a:gd name="T12" fmla="*/ 71 w 76"/>
                  <a:gd name="T13" fmla="*/ 46 h 117"/>
                  <a:gd name="T14" fmla="*/ 68 w 76"/>
                  <a:gd name="T15" fmla="*/ 52 h 117"/>
                  <a:gd name="T16" fmla="*/ 62 w 76"/>
                  <a:gd name="T17" fmla="*/ 60 h 117"/>
                  <a:gd name="T18" fmla="*/ 54 w 76"/>
                  <a:gd name="T19" fmla="*/ 69 h 117"/>
                  <a:gd name="T20" fmla="*/ 42 w 76"/>
                  <a:gd name="T21" fmla="*/ 80 h 117"/>
                  <a:gd name="T22" fmla="*/ 37 w 76"/>
                  <a:gd name="T23" fmla="*/ 85 h 117"/>
                  <a:gd name="T24" fmla="*/ 31 w 76"/>
                  <a:gd name="T25" fmla="*/ 89 h 117"/>
                  <a:gd name="T26" fmla="*/ 28 w 76"/>
                  <a:gd name="T27" fmla="*/ 92 h 117"/>
                  <a:gd name="T28" fmla="*/ 25 w 76"/>
                  <a:gd name="T29" fmla="*/ 95 h 117"/>
                  <a:gd name="T30" fmla="*/ 22 w 76"/>
                  <a:gd name="T31" fmla="*/ 98 h 117"/>
                  <a:gd name="T32" fmla="*/ 19 w 76"/>
                  <a:gd name="T33" fmla="*/ 101 h 117"/>
                  <a:gd name="T34" fmla="*/ 76 w 76"/>
                  <a:gd name="T35" fmla="*/ 101 h 117"/>
                  <a:gd name="T36" fmla="*/ 76 w 76"/>
                  <a:gd name="T37" fmla="*/ 117 h 117"/>
                  <a:gd name="T38" fmla="*/ 0 w 76"/>
                  <a:gd name="T39" fmla="*/ 117 h 117"/>
                  <a:gd name="T40" fmla="*/ 0 w 76"/>
                  <a:gd name="T41" fmla="*/ 111 h 117"/>
                  <a:gd name="T42" fmla="*/ 1 w 76"/>
                  <a:gd name="T43" fmla="*/ 107 h 117"/>
                  <a:gd name="T44" fmla="*/ 4 w 76"/>
                  <a:gd name="T45" fmla="*/ 98 h 117"/>
                  <a:gd name="T46" fmla="*/ 10 w 76"/>
                  <a:gd name="T47" fmla="*/ 90 h 117"/>
                  <a:gd name="T48" fmla="*/ 16 w 76"/>
                  <a:gd name="T49" fmla="*/ 82 h 117"/>
                  <a:gd name="T50" fmla="*/ 28 w 76"/>
                  <a:gd name="T51" fmla="*/ 73 h 117"/>
                  <a:gd name="T52" fmla="*/ 39 w 76"/>
                  <a:gd name="T53" fmla="*/ 63 h 117"/>
                  <a:gd name="T54" fmla="*/ 47 w 76"/>
                  <a:gd name="T55" fmla="*/ 56 h 117"/>
                  <a:gd name="T56" fmla="*/ 52 w 76"/>
                  <a:gd name="T57" fmla="*/ 49 h 117"/>
                  <a:gd name="T58" fmla="*/ 56 w 76"/>
                  <a:gd name="T59" fmla="*/ 43 h 117"/>
                  <a:gd name="T60" fmla="*/ 58 w 76"/>
                  <a:gd name="T61" fmla="*/ 38 h 117"/>
                  <a:gd name="T62" fmla="*/ 59 w 76"/>
                  <a:gd name="T63" fmla="*/ 32 h 117"/>
                  <a:gd name="T64" fmla="*/ 58 w 76"/>
                  <a:gd name="T65" fmla="*/ 28 h 117"/>
                  <a:gd name="T66" fmla="*/ 57 w 76"/>
                  <a:gd name="T67" fmla="*/ 23 h 117"/>
                  <a:gd name="T68" fmla="*/ 53 w 76"/>
                  <a:gd name="T69" fmla="*/ 19 h 117"/>
                  <a:gd name="T70" fmla="*/ 49 w 76"/>
                  <a:gd name="T71" fmla="*/ 15 h 117"/>
                  <a:gd name="T72" fmla="*/ 43 w 76"/>
                  <a:gd name="T73" fmla="*/ 14 h 117"/>
                  <a:gd name="T74" fmla="*/ 38 w 76"/>
                  <a:gd name="T75" fmla="*/ 13 h 117"/>
                  <a:gd name="T76" fmla="*/ 32 w 76"/>
                  <a:gd name="T77" fmla="*/ 14 h 117"/>
                  <a:gd name="T78" fmla="*/ 27 w 76"/>
                  <a:gd name="T79" fmla="*/ 15 h 117"/>
                  <a:gd name="T80" fmla="*/ 22 w 76"/>
                  <a:gd name="T81" fmla="*/ 19 h 117"/>
                  <a:gd name="T82" fmla="*/ 19 w 76"/>
                  <a:gd name="T83" fmla="*/ 23 h 117"/>
                  <a:gd name="T84" fmla="*/ 18 w 76"/>
                  <a:gd name="T85" fmla="*/ 28 h 117"/>
                  <a:gd name="T86" fmla="*/ 16 w 76"/>
                  <a:gd name="T87" fmla="*/ 34 h 117"/>
                  <a:gd name="T88" fmla="*/ 1 w 76"/>
                  <a:gd name="T89" fmla="*/ 32 h 117"/>
                  <a:gd name="T90" fmla="*/ 4 w 76"/>
                  <a:gd name="T91" fmla="*/ 19 h 117"/>
                  <a:gd name="T92" fmla="*/ 12 w 76"/>
                  <a:gd name="T93" fmla="*/ 9 h 117"/>
                  <a:gd name="T94" fmla="*/ 23 w 76"/>
                  <a:gd name="T95" fmla="*/ 2 h 117"/>
                  <a:gd name="T96" fmla="*/ 39 w 76"/>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117">
                    <a:moveTo>
                      <a:pt x="39" y="0"/>
                    </a:moveTo>
                    <a:lnTo>
                      <a:pt x="53" y="2"/>
                    </a:lnTo>
                    <a:lnTo>
                      <a:pt x="64" y="9"/>
                    </a:lnTo>
                    <a:lnTo>
                      <a:pt x="71" y="20"/>
                    </a:lnTo>
                    <a:lnTo>
                      <a:pt x="75" y="32"/>
                    </a:lnTo>
                    <a:lnTo>
                      <a:pt x="73" y="39"/>
                    </a:lnTo>
                    <a:lnTo>
                      <a:pt x="71" y="46"/>
                    </a:lnTo>
                    <a:lnTo>
                      <a:pt x="68" y="52"/>
                    </a:lnTo>
                    <a:lnTo>
                      <a:pt x="62" y="60"/>
                    </a:lnTo>
                    <a:lnTo>
                      <a:pt x="54" y="69"/>
                    </a:lnTo>
                    <a:lnTo>
                      <a:pt x="42" y="80"/>
                    </a:lnTo>
                    <a:lnTo>
                      <a:pt x="37" y="85"/>
                    </a:lnTo>
                    <a:lnTo>
                      <a:pt x="31" y="89"/>
                    </a:lnTo>
                    <a:lnTo>
                      <a:pt x="28" y="92"/>
                    </a:lnTo>
                    <a:lnTo>
                      <a:pt x="25" y="95"/>
                    </a:lnTo>
                    <a:lnTo>
                      <a:pt x="22" y="98"/>
                    </a:lnTo>
                    <a:lnTo>
                      <a:pt x="19" y="101"/>
                    </a:lnTo>
                    <a:lnTo>
                      <a:pt x="76" y="101"/>
                    </a:lnTo>
                    <a:lnTo>
                      <a:pt x="76" y="117"/>
                    </a:lnTo>
                    <a:lnTo>
                      <a:pt x="0" y="117"/>
                    </a:lnTo>
                    <a:lnTo>
                      <a:pt x="0" y="111"/>
                    </a:lnTo>
                    <a:lnTo>
                      <a:pt x="1" y="107"/>
                    </a:lnTo>
                    <a:lnTo>
                      <a:pt x="4" y="98"/>
                    </a:lnTo>
                    <a:lnTo>
                      <a:pt x="10" y="90"/>
                    </a:lnTo>
                    <a:lnTo>
                      <a:pt x="16" y="82"/>
                    </a:lnTo>
                    <a:lnTo>
                      <a:pt x="28" y="73"/>
                    </a:lnTo>
                    <a:lnTo>
                      <a:pt x="39" y="63"/>
                    </a:lnTo>
                    <a:lnTo>
                      <a:pt x="47" y="56"/>
                    </a:lnTo>
                    <a:lnTo>
                      <a:pt x="52" y="49"/>
                    </a:lnTo>
                    <a:lnTo>
                      <a:pt x="56" y="43"/>
                    </a:lnTo>
                    <a:lnTo>
                      <a:pt x="58" y="38"/>
                    </a:lnTo>
                    <a:lnTo>
                      <a:pt x="59" y="32"/>
                    </a:lnTo>
                    <a:lnTo>
                      <a:pt x="58" y="28"/>
                    </a:lnTo>
                    <a:lnTo>
                      <a:pt x="57" y="23"/>
                    </a:lnTo>
                    <a:lnTo>
                      <a:pt x="53" y="19"/>
                    </a:lnTo>
                    <a:lnTo>
                      <a:pt x="49" y="15"/>
                    </a:lnTo>
                    <a:lnTo>
                      <a:pt x="43" y="14"/>
                    </a:lnTo>
                    <a:lnTo>
                      <a:pt x="38" y="13"/>
                    </a:lnTo>
                    <a:lnTo>
                      <a:pt x="32" y="14"/>
                    </a:lnTo>
                    <a:lnTo>
                      <a:pt x="27" y="15"/>
                    </a:lnTo>
                    <a:lnTo>
                      <a:pt x="22" y="19"/>
                    </a:lnTo>
                    <a:lnTo>
                      <a:pt x="19" y="23"/>
                    </a:lnTo>
                    <a:lnTo>
                      <a:pt x="18" y="28"/>
                    </a:lnTo>
                    <a:lnTo>
                      <a:pt x="16" y="34"/>
                    </a:lnTo>
                    <a:lnTo>
                      <a:pt x="1" y="32"/>
                    </a:lnTo>
                    <a:lnTo>
                      <a:pt x="4" y="19"/>
                    </a:lnTo>
                    <a:lnTo>
                      <a:pt x="12" y="9"/>
                    </a:lnTo>
                    <a:lnTo>
                      <a:pt x="23"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3051"/>
              <p:cNvSpPr>
                <a:spLocks noEditPoints="1"/>
              </p:cNvSpPr>
              <p:nvPr/>
            </p:nvSpPr>
            <p:spPr bwMode="auto">
              <a:xfrm>
                <a:off x="1983" y="3566"/>
                <a:ext cx="38" cy="59"/>
              </a:xfrm>
              <a:custGeom>
                <a:avLst/>
                <a:gdLst>
                  <a:gd name="T0" fmla="*/ 38 w 76"/>
                  <a:gd name="T1" fmla="*/ 13 h 118"/>
                  <a:gd name="T2" fmla="*/ 34 w 76"/>
                  <a:gd name="T3" fmla="*/ 14 h 118"/>
                  <a:gd name="T4" fmla="*/ 29 w 76"/>
                  <a:gd name="T5" fmla="*/ 15 h 118"/>
                  <a:gd name="T6" fmla="*/ 26 w 76"/>
                  <a:gd name="T7" fmla="*/ 18 h 118"/>
                  <a:gd name="T8" fmla="*/ 23 w 76"/>
                  <a:gd name="T9" fmla="*/ 21 h 118"/>
                  <a:gd name="T10" fmla="*/ 18 w 76"/>
                  <a:gd name="T11" fmla="*/ 30 h 118"/>
                  <a:gd name="T12" fmla="*/ 16 w 76"/>
                  <a:gd name="T13" fmla="*/ 43 h 118"/>
                  <a:gd name="T14" fmla="*/ 15 w 76"/>
                  <a:gd name="T15" fmla="*/ 59 h 118"/>
                  <a:gd name="T16" fmla="*/ 16 w 76"/>
                  <a:gd name="T17" fmla="*/ 76 h 118"/>
                  <a:gd name="T18" fmla="*/ 18 w 76"/>
                  <a:gd name="T19" fmla="*/ 88 h 118"/>
                  <a:gd name="T20" fmla="*/ 21 w 76"/>
                  <a:gd name="T21" fmla="*/ 97 h 118"/>
                  <a:gd name="T22" fmla="*/ 25 w 76"/>
                  <a:gd name="T23" fmla="*/ 100 h 118"/>
                  <a:gd name="T24" fmla="*/ 29 w 76"/>
                  <a:gd name="T25" fmla="*/ 102 h 118"/>
                  <a:gd name="T26" fmla="*/ 34 w 76"/>
                  <a:gd name="T27" fmla="*/ 105 h 118"/>
                  <a:gd name="T28" fmla="*/ 38 w 76"/>
                  <a:gd name="T29" fmla="*/ 105 h 118"/>
                  <a:gd name="T30" fmla="*/ 43 w 76"/>
                  <a:gd name="T31" fmla="*/ 105 h 118"/>
                  <a:gd name="T32" fmla="*/ 47 w 76"/>
                  <a:gd name="T33" fmla="*/ 102 h 118"/>
                  <a:gd name="T34" fmla="*/ 51 w 76"/>
                  <a:gd name="T35" fmla="*/ 100 h 118"/>
                  <a:gd name="T36" fmla="*/ 55 w 76"/>
                  <a:gd name="T37" fmla="*/ 97 h 118"/>
                  <a:gd name="T38" fmla="*/ 58 w 76"/>
                  <a:gd name="T39" fmla="*/ 88 h 118"/>
                  <a:gd name="T40" fmla="*/ 61 w 76"/>
                  <a:gd name="T41" fmla="*/ 76 h 118"/>
                  <a:gd name="T42" fmla="*/ 61 w 76"/>
                  <a:gd name="T43" fmla="*/ 59 h 118"/>
                  <a:gd name="T44" fmla="*/ 61 w 76"/>
                  <a:gd name="T45" fmla="*/ 43 h 118"/>
                  <a:gd name="T46" fmla="*/ 58 w 76"/>
                  <a:gd name="T47" fmla="*/ 31 h 118"/>
                  <a:gd name="T48" fmla="*/ 55 w 76"/>
                  <a:gd name="T49" fmla="*/ 22 h 118"/>
                  <a:gd name="T50" fmla="*/ 52 w 76"/>
                  <a:gd name="T51" fmla="*/ 19 h 118"/>
                  <a:gd name="T52" fmla="*/ 47 w 76"/>
                  <a:gd name="T53" fmla="*/ 15 h 118"/>
                  <a:gd name="T54" fmla="*/ 43 w 76"/>
                  <a:gd name="T55" fmla="*/ 14 h 118"/>
                  <a:gd name="T56" fmla="*/ 38 w 76"/>
                  <a:gd name="T57" fmla="*/ 13 h 118"/>
                  <a:gd name="T58" fmla="*/ 38 w 76"/>
                  <a:gd name="T59" fmla="*/ 0 h 118"/>
                  <a:gd name="T60" fmla="*/ 44 w 76"/>
                  <a:gd name="T61" fmla="*/ 1 h 118"/>
                  <a:gd name="T62" fmla="*/ 49 w 76"/>
                  <a:gd name="T63" fmla="*/ 2 h 118"/>
                  <a:gd name="T64" fmla="*/ 55 w 76"/>
                  <a:gd name="T65" fmla="*/ 3 h 118"/>
                  <a:gd name="T66" fmla="*/ 59 w 76"/>
                  <a:gd name="T67" fmla="*/ 7 h 118"/>
                  <a:gd name="T68" fmla="*/ 64 w 76"/>
                  <a:gd name="T69" fmla="*/ 10 h 118"/>
                  <a:gd name="T70" fmla="*/ 67 w 76"/>
                  <a:gd name="T71" fmla="*/ 14 h 118"/>
                  <a:gd name="T72" fmla="*/ 70 w 76"/>
                  <a:gd name="T73" fmla="*/ 20 h 118"/>
                  <a:gd name="T74" fmla="*/ 72 w 76"/>
                  <a:gd name="T75" fmla="*/ 25 h 118"/>
                  <a:gd name="T76" fmla="*/ 74 w 76"/>
                  <a:gd name="T77" fmla="*/ 32 h 118"/>
                  <a:gd name="T78" fmla="*/ 76 w 76"/>
                  <a:gd name="T79" fmla="*/ 43 h 118"/>
                  <a:gd name="T80" fmla="*/ 76 w 76"/>
                  <a:gd name="T81" fmla="*/ 59 h 118"/>
                  <a:gd name="T82" fmla="*/ 75 w 76"/>
                  <a:gd name="T83" fmla="*/ 78 h 118"/>
                  <a:gd name="T84" fmla="*/ 72 w 76"/>
                  <a:gd name="T85" fmla="*/ 92 h 118"/>
                  <a:gd name="T86" fmla="*/ 67 w 76"/>
                  <a:gd name="T87" fmla="*/ 104 h 118"/>
                  <a:gd name="T88" fmla="*/ 59 w 76"/>
                  <a:gd name="T89" fmla="*/ 113 h 118"/>
                  <a:gd name="T90" fmla="*/ 49 w 76"/>
                  <a:gd name="T91" fmla="*/ 117 h 118"/>
                  <a:gd name="T92" fmla="*/ 38 w 76"/>
                  <a:gd name="T93" fmla="*/ 118 h 118"/>
                  <a:gd name="T94" fmla="*/ 28 w 76"/>
                  <a:gd name="T95" fmla="*/ 117 h 118"/>
                  <a:gd name="T96" fmla="*/ 19 w 76"/>
                  <a:gd name="T97" fmla="*/ 114 h 118"/>
                  <a:gd name="T98" fmla="*/ 11 w 76"/>
                  <a:gd name="T99" fmla="*/ 107 h 118"/>
                  <a:gd name="T100" fmla="*/ 5 w 76"/>
                  <a:gd name="T101" fmla="*/ 96 h 118"/>
                  <a:gd name="T102" fmla="*/ 1 w 76"/>
                  <a:gd name="T103" fmla="*/ 79 h 118"/>
                  <a:gd name="T104" fmla="*/ 0 w 76"/>
                  <a:gd name="T105" fmla="*/ 59 h 118"/>
                  <a:gd name="T106" fmla="*/ 1 w 76"/>
                  <a:gd name="T107" fmla="*/ 41 h 118"/>
                  <a:gd name="T108" fmla="*/ 5 w 76"/>
                  <a:gd name="T109" fmla="*/ 25 h 118"/>
                  <a:gd name="T110" fmla="*/ 9 w 76"/>
                  <a:gd name="T111" fmla="*/ 14 h 118"/>
                  <a:gd name="T112" fmla="*/ 17 w 76"/>
                  <a:gd name="T113" fmla="*/ 7 h 118"/>
                  <a:gd name="T114" fmla="*/ 26 w 76"/>
                  <a:gd name="T115" fmla="*/ 2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5"/>
                    </a:lnTo>
                    <a:lnTo>
                      <a:pt x="26" y="18"/>
                    </a:lnTo>
                    <a:lnTo>
                      <a:pt x="23" y="21"/>
                    </a:lnTo>
                    <a:lnTo>
                      <a:pt x="18" y="30"/>
                    </a:lnTo>
                    <a:lnTo>
                      <a:pt x="16" y="43"/>
                    </a:lnTo>
                    <a:lnTo>
                      <a:pt x="15" y="59"/>
                    </a:lnTo>
                    <a:lnTo>
                      <a:pt x="16" y="76"/>
                    </a:lnTo>
                    <a:lnTo>
                      <a:pt x="18" y="88"/>
                    </a:lnTo>
                    <a:lnTo>
                      <a:pt x="21" y="97"/>
                    </a:lnTo>
                    <a:lnTo>
                      <a:pt x="25" y="100"/>
                    </a:lnTo>
                    <a:lnTo>
                      <a:pt x="29" y="102"/>
                    </a:lnTo>
                    <a:lnTo>
                      <a:pt x="34" y="105"/>
                    </a:lnTo>
                    <a:lnTo>
                      <a:pt x="38" y="105"/>
                    </a:lnTo>
                    <a:lnTo>
                      <a:pt x="43" y="105"/>
                    </a:lnTo>
                    <a:lnTo>
                      <a:pt x="47" y="102"/>
                    </a:lnTo>
                    <a:lnTo>
                      <a:pt x="51" y="100"/>
                    </a:lnTo>
                    <a:lnTo>
                      <a:pt x="55" y="97"/>
                    </a:lnTo>
                    <a:lnTo>
                      <a:pt x="58" y="88"/>
                    </a:lnTo>
                    <a:lnTo>
                      <a:pt x="61" y="76"/>
                    </a:lnTo>
                    <a:lnTo>
                      <a:pt x="61" y="59"/>
                    </a:lnTo>
                    <a:lnTo>
                      <a:pt x="61" y="43"/>
                    </a:lnTo>
                    <a:lnTo>
                      <a:pt x="58" y="31"/>
                    </a:lnTo>
                    <a:lnTo>
                      <a:pt x="55" y="22"/>
                    </a:lnTo>
                    <a:lnTo>
                      <a:pt x="52" y="19"/>
                    </a:lnTo>
                    <a:lnTo>
                      <a:pt x="47" y="15"/>
                    </a:lnTo>
                    <a:lnTo>
                      <a:pt x="43" y="14"/>
                    </a:lnTo>
                    <a:lnTo>
                      <a:pt x="38" y="13"/>
                    </a:lnTo>
                    <a:close/>
                    <a:moveTo>
                      <a:pt x="38" y="0"/>
                    </a:moveTo>
                    <a:lnTo>
                      <a:pt x="44" y="1"/>
                    </a:lnTo>
                    <a:lnTo>
                      <a:pt x="49" y="2"/>
                    </a:lnTo>
                    <a:lnTo>
                      <a:pt x="55" y="3"/>
                    </a:lnTo>
                    <a:lnTo>
                      <a:pt x="59" y="7"/>
                    </a:lnTo>
                    <a:lnTo>
                      <a:pt x="64" y="10"/>
                    </a:lnTo>
                    <a:lnTo>
                      <a:pt x="67" y="14"/>
                    </a:lnTo>
                    <a:lnTo>
                      <a:pt x="70" y="20"/>
                    </a:lnTo>
                    <a:lnTo>
                      <a:pt x="72" y="25"/>
                    </a:lnTo>
                    <a:lnTo>
                      <a:pt x="74" y="32"/>
                    </a:lnTo>
                    <a:lnTo>
                      <a:pt x="76" y="43"/>
                    </a:lnTo>
                    <a:lnTo>
                      <a:pt x="76" y="59"/>
                    </a:lnTo>
                    <a:lnTo>
                      <a:pt x="75" y="78"/>
                    </a:lnTo>
                    <a:lnTo>
                      <a:pt x="72" y="92"/>
                    </a:lnTo>
                    <a:lnTo>
                      <a:pt x="67" y="104"/>
                    </a:lnTo>
                    <a:lnTo>
                      <a:pt x="59" y="113"/>
                    </a:lnTo>
                    <a:lnTo>
                      <a:pt x="49" y="117"/>
                    </a:lnTo>
                    <a:lnTo>
                      <a:pt x="38" y="118"/>
                    </a:lnTo>
                    <a:lnTo>
                      <a:pt x="28" y="117"/>
                    </a:lnTo>
                    <a:lnTo>
                      <a:pt x="19" y="114"/>
                    </a:lnTo>
                    <a:lnTo>
                      <a:pt x="11" y="107"/>
                    </a:lnTo>
                    <a:lnTo>
                      <a:pt x="5" y="96"/>
                    </a:lnTo>
                    <a:lnTo>
                      <a:pt x="1" y="79"/>
                    </a:lnTo>
                    <a:lnTo>
                      <a:pt x="0" y="59"/>
                    </a:lnTo>
                    <a:lnTo>
                      <a:pt x="1" y="41"/>
                    </a:lnTo>
                    <a:lnTo>
                      <a:pt x="5" y="25"/>
                    </a:lnTo>
                    <a:lnTo>
                      <a:pt x="9" y="14"/>
                    </a:lnTo>
                    <a:lnTo>
                      <a:pt x="17"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3052"/>
              <p:cNvSpPr>
                <a:spLocks noEditPoints="1"/>
              </p:cNvSpPr>
              <p:nvPr/>
            </p:nvSpPr>
            <p:spPr bwMode="auto">
              <a:xfrm>
                <a:off x="2027" y="3566"/>
                <a:ext cx="39" cy="59"/>
              </a:xfrm>
              <a:custGeom>
                <a:avLst/>
                <a:gdLst>
                  <a:gd name="T0" fmla="*/ 38 w 77"/>
                  <a:gd name="T1" fmla="*/ 13 h 118"/>
                  <a:gd name="T2" fmla="*/ 33 w 77"/>
                  <a:gd name="T3" fmla="*/ 14 h 118"/>
                  <a:gd name="T4" fmla="*/ 29 w 77"/>
                  <a:gd name="T5" fmla="*/ 15 h 118"/>
                  <a:gd name="T6" fmla="*/ 25 w 77"/>
                  <a:gd name="T7" fmla="*/ 18 h 118"/>
                  <a:gd name="T8" fmla="*/ 22 w 77"/>
                  <a:gd name="T9" fmla="*/ 21 h 118"/>
                  <a:gd name="T10" fmla="*/ 19 w 77"/>
                  <a:gd name="T11" fmla="*/ 30 h 118"/>
                  <a:gd name="T12" fmla="*/ 16 w 77"/>
                  <a:gd name="T13" fmla="*/ 43 h 118"/>
                  <a:gd name="T14" fmla="*/ 15 w 77"/>
                  <a:gd name="T15" fmla="*/ 59 h 118"/>
                  <a:gd name="T16" fmla="*/ 16 w 77"/>
                  <a:gd name="T17" fmla="*/ 76 h 118"/>
                  <a:gd name="T18" fmla="*/ 19 w 77"/>
                  <a:gd name="T19" fmla="*/ 88 h 118"/>
                  <a:gd name="T20" fmla="*/ 22 w 77"/>
                  <a:gd name="T21" fmla="*/ 97 h 118"/>
                  <a:gd name="T22" fmla="*/ 25 w 77"/>
                  <a:gd name="T23" fmla="*/ 100 h 118"/>
                  <a:gd name="T24" fmla="*/ 29 w 77"/>
                  <a:gd name="T25" fmla="*/ 102 h 118"/>
                  <a:gd name="T26" fmla="*/ 33 w 77"/>
                  <a:gd name="T27" fmla="*/ 105 h 118"/>
                  <a:gd name="T28" fmla="*/ 38 w 77"/>
                  <a:gd name="T29" fmla="*/ 105 h 118"/>
                  <a:gd name="T30" fmla="*/ 43 w 77"/>
                  <a:gd name="T31" fmla="*/ 105 h 118"/>
                  <a:gd name="T32" fmla="*/ 46 w 77"/>
                  <a:gd name="T33" fmla="*/ 102 h 118"/>
                  <a:gd name="T34" fmla="*/ 51 w 77"/>
                  <a:gd name="T35" fmla="*/ 100 h 118"/>
                  <a:gd name="T36" fmla="*/ 54 w 77"/>
                  <a:gd name="T37" fmla="*/ 97 h 118"/>
                  <a:gd name="T38" fmla="*/ 58 w 77"/>
                  <a:gd name="T39" fmla="*/ 88 h 118"/>
                  <a:gd name="T40" fmla="*/ 60 w 77"/>
                  <a:gd name="T41" fmla="*/ 76 h 118"/>
                  <a:gd name="T42" fmla="*/ 61 w 77"/>
                  <a:gd name="T43" fmla="*/ 59 h 118"/>
                  <a:gd name="T44" fmla="*/ 60 w 77"/>
                  <a:gd name="T45" fmla="*/ 43 h 118"/>
                  <a:gd name="T46" fmla="*/ 58 w 77"/>
                  <a:gd name="T47" fmla="*/ 31 h 118"/>
                  <a:gd name="T48" fmla="*/ 54 w 77"/>
                  <a:gd name="T49" fmla="*/ 22 h 118"/>
                  <a:gd name="T50" fmla="*/ 51 w 77"/>
                  <a:gd name="T51" fmla="*/ 19 h 118"/>
                  <a:gd name="T52" fmla="*/ 48 w 77"/>
                  <a:gd name="T53" fmla="*/ 15 h 118"/>
                  <a:gd name="T54" fmla="*/ 43 w 77"/>
                  <a:gd name="T55" fmla="*/ 14 h 118"/>
                  <a:gd name="T56" fmla="*/ 38 w 77"/>
                  <a:gd name="T57" fmla="*/ 13 h 118"/>
                  <a:gd name="T58" fmla="*/ 38 w 77"/>
                  <a:gd name="T59" fmla="*/ 0 h 118"/>
                  <a:gd name="T60" fmla="*/ 44 w 77"/>
                  <a:gd name="T61" fmla="*/ 1 h 118"/>
                  <a:gd name="T62" fmla="*/ 50 w 77"/>
                  <a:gd name="T63" fmla="*/ 2 h 118"/>
                  <a:gd name="T64" fmla="*/ 55 w 77"/>
                  <a:gd name="T65" fmla="*/ 3 h 118"/>
                  <a:gd name="T66" fmla="*/ 60 w 77"/>
                  <a:gd name="T67" fmla="*/ 7 h 118"/>
                  <a:gd name="T68" fmla="*/ 63 w 77"/>
                  <a:gd name="T69" fmla="*/ 10 h 118"/>
                  <a:gd name="T70" fmla="*/ 67 w 77"/>
                  <a:gd name="T71" fmla="*/ 14 h 118"/>
                  <a:gd name="T72" fmla="*/ 69 w 77"/>
                  <a:gd name="T73" fmla="*/ 20 h 118"/>
                  <a:gd name="T74" fmla="*/ 72 w 77"/>
                  <a:gd name="T75" fmla="*/ 25 h 118"/>
                  <a:gd name="T76" fmla="*/ 73 w 77"/>
                  <a:gd name="T77" fmla="*/ 32 h 118"/>
                  <a:gd name="T78" fmla="*/ 76 w 77"/>
                  <a:gd name="T79" fmla="*/ 43 h 118"/>
                  <a:gd name="T80" fmla="*/ 77 w 77"/>
                  <a:gd name="T81" fmla="*/ 59 h 118"/>
                  <a:gd name="T82" fmla="*/ 76 w 77"/>
                  <a:gd name="T83" fmla="*/ 78 h 118"/>
                  <a:gd name="T84" fmla="*/ 72 w 77"/>
                  <a:gd name="T85" fmla="*/ 92 h 118"/>
                  <a:gd name="T86" fmla="*/ 67 w 77"/>
                  <a:gd name="T87" fmla="*/ 104 h 118"/>
                  <a:gd name="T88" fmla="*/ 60 w 77"/>
                  <a:gd name="T89" fmla="*/ 113 h 118"/>
                  <a:gd name="T90" fmla="*/ 50 w 77"/>
                  <a:gd name="T91" fmla="*/ 117 h 118"/>
                  <a:gd name="T92" fmla="*/ 38 w 77"/>
                  <a:gd name="T93" fmla="*/ 118 h 118"/>
                  <a:gd name="T94" fmla="*/ 28 w 77"/>
                  <a:gd name="T95" fmla="*/ 117 h 118"/>
                  <a:gd name="T96" fmla="*/ 19 w 77"/>
                  <a:gd name="T97" fmla="*/ 114 h 118"/>
                  <a:gd name="T98" fmla="*/ 12 w 77"/>
                  <a:gd name="T99" fmla="*/ 107 h 118"/>
                  <a:gd name="T100" fmla="*/ 5 w 77"/>
                  <a:gd name="T101" fmla="*/ 96 h 118"/>
                  <a:gd name="T102" fmla="*/ 1 w 77"/>
                  <a:gd name="T103" fmla="*/ 79 h 118"/>
                  <a:gd name="T104" fmla="*/ 0 w 77"/>
                  <a:gd name="T105" fmla="*/ 59 h 118"/>
                  <a:gd name="T106" fmla="*/ 1 w 77"/>
                  <a:gd name="T107" fmla="*/ 41 h 118"/>
                  <a:gd name="T108" fmla="*/ 4 w 77"/>
                  <a:gd name="T109" fmla="*/ 25 h 118"/>
                  <a:gd name="T110" fmla="*/ 10 w 77"/>
                  <a:gd name="T111" fmla="*/ 14 h 118"/>
                  <a:gd name="T112" fmla="*/ 16 w 77"/>
                  <a:gd name="T113" fmla="*/ 7 h 118"/>
                  <a:gd name="T114" fmla="*/ 26 w 77"/>
                  <a:gd name="T115" fmla="*/ 2 h 118"/>
                  <a:gd name="T116" fmla="*/ 38 w 77"/>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8">
                    <a:moveTo>
                      <a:pt x="38" y="13"/>
                    </a:moveTo>
                    <a:lnTo>
                      <a:pt x="33" y="14"/>
                    </a:lnTo>
                    <a:lnTo>
                      <a:pt x="29" y="15"/>
                    </a:lnTo>
                    <a:lnTo>
                      <a:pt x="25" y="18"/>
                    </a:lnTo>
                    <a:lnTo>
                      <a:pt x="22" y="21"/>
                    </a:lnTo>
                    <a:lnTo>
                      <a:pt x="19" y="30"/>
                    </a:lnTo>
                    <a:lnTo>
                      <a:pt x="16" y="43"/>
                    </a:lnTo>
                    <a:lnTo>
                      <a:pt x="15" y="59"/>
                    </a:lnTo>
                    <a:lnTo>
                      <a:pt x="16" y="76"/>
                    </a:lnTo>
                    <a:lnTo>
                      <a:pt x="19" y="88"/>
                    </a:lnTo>
                    <a:lnTo>
                      <a:pt x="22" y="97"/>
                    </a:lnTo>
                    <a:lnTo>
                      <a:pt x="25" y="100"/>
                    </a:lnTo>
                    <a:lnTo>
                      <a:pt x="29" y="102"/>
                    </a:lnTo>
                    <a:lnTo>
                      <a:pt x="33" y="105"/>
                    </a:lnTo>
                    <a:lnTo>
                      <a:pt x="38" y="105"/>
                    </a:lnTo>
                    <a:lnTo>
                      <a:pt x="43" y="105"/>
                    </a:lnTo>
                    <a:lnTo>
                      <a:pt x="46" y="102"/>
                    </a:lnTo>
                    <a:lnTo>
                      <a:pt x="51" y="100"/>
                    </a:lnTo>
                    <a:lnTo>
                      <a:pt x="54" y="97"/>
                    </a:lnTo>
                    <a:lnTo>
                      <a:pt x="58" y="88"/>
                    </a:lnTo>
                    <a:lnTo>
                      <a:pt x="60" y="76"/>
                    </a:lnTo>
                    <a:lnTo>
                      <a:pt x="61" y="59"/>
                    </a:lnTo>
                    <a:lnTo>
                      <a:pt x="60" y="43"/>
                    </a:lnTo>
                    <a:lnTo>
                      <a:pt x="58" y="31"/>
                    </a:lnTo>
                    <a:lnTo>
                      <a:pt x="54" y="22"/>
                    </a:lnTo>
                    <a:lnTo>
                      <a:pt x="51" y="19"/>
                    </a:lnTo>
                    <a:lnTo>
                      <a:pt x="48" y="15"/>
                    </a:lnTo>
                    <a:lnTo>
                      <a:pt x="43" y="14"/>
                    </a:lnTo>
                    <a:lnTo>
                      <a:pt x="38" y="13"/>
                    </a:lnTo>
                    <a:close/>
                    <a:moveTo>
                      <a:pt x="38" y="0"/>
                    </a:moveTo>
                    <a:lnTo>
                      <a:pt x="44" y="1"/>
                    </a:lnTo>
                    <a:lnTo>
                      <a:pt x="50" y="2"/>
                    </a:lnTo>
                    <a:lnTo>
                      <a:pt x="55" y="3"/>
                    </a:lnTo>
                    <a:lnTo>
                      <a:pt x="60" y="7"/>
                    </a:lnTo>
                    <a:lnTo>
                      <a:pt x="63" y="10"/>
                    </a:lnTo>
                    <a:lnTo>
                      <a:pt x="67" y="14"/>
                    </a:lnTo>
                    <a:lnTo>
                      <a:pt x="69" y="20"/>
                    </a:lnTo>
                    <a:lnTo>
                      <a:pt x="72" y="25"/>
                    </a:lnTo>
                    <a:lnTo>
                      <a:pt x="73" y="32"/>
                    </a:lnTo>
                    <a:lnTo>
                      <a:pt x="76" y="43"/>
                    </a:lnTo>
                    <a:lnTo>
                      <a:pt x="77" y="59"/>
                    </a:lnTo>
                    <a:lnTo>
                      <a:pt x="76" y="78"/>
                    </a:lnTo>
                    <a:lnTo>
                      <a:pt x="72" y="92"/>
                    </a:lnTo>
                    <a:lnTo>
                      <a:pt x="67" y="104"/>
                    </a:lnTo>
                    <a:lnTo>
                      <a:pt x="60" y="113"/>
                    </a:lnTo>
                    <a:lnTo>
                      <a:pt x="50" y="117"/>
                    </a:lnTo>
                    <a:lnTo>
                      <a:pt x="38" y="118"/>
                    </a:lnTo>
                    <a:lnTo>
                      <a:pt x="28" y="117"/>
                    </a:lnTo>
                    <a:lnTo>
                      <a:pt x="19" y="114"/>
                    </a:lnTo>
                    <a:lnTo>
                      <a:pt x="12" y="107"/>
                    </a:lnTo>
                    <a:lnTo>
                      <a:pt x="5" y="96"/>
                    </a:lnTo>
                    <a:lnTo>
                      <a:pt x="1" y="79"/>
                    </a:lnTo>
                    <a:lnTo>
                      <a:pt x="0" y="59"/>
                    </a:lnTo>
                    <a:lnTo>
                      <a:pt x="1" y="41"/>
                    </a:lnTo>
                    <a:lnTo>
                      <a:pt x="4" y="25"/>
                    </a:lnTo>
                    <a:lnTo>
                      <a:pt x="10" y="14"/>
                    </a:lnTo>
                    <a:lnTo>
                      <a:pt x="16"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Line 3053"/>
              <p:cNvSpPr>
                <a:spLocks noChangeShapeType="1"/>
              </p:cNvSpPr>
              <p:nvPr/>
            </p:nvSpPr>
            <p:spPr bwMode="auto">
              <a:xfrm>
                <a:off x="496" y="353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3" name="Line 3054"/>
              <p:cNvSpPr>
                <a:spLocks noChangeShapeType="1"/>
              </p:cNvSpPr>
              <p:nvPr/>
            </p:nvSpPr>
            <p:spPr bwMode="auto">
              <a:xfrm flipH="1">
                <a:off x="1994" y="353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Freeform 3055"/>
              <p:cNvSpPr>
                <a:spLocks/>
              </p:cNvSpPr>
              <p:nvPr/>
            </p:nvSpPr>
            <p:spPr bwMode="auto">
              <a:xfrm>
                <a:off x="353" y="3511"/>
                <a:ext cx="38" cy="58"/>
              </a:xfrm>
              <a:custGeom>
                <a:avLst/>
                <a:gdLst>
                  <a:gd name="T0" fmla="*/ 39 w 75"/>
                  <a:gd name="T1" fmla="*/ 0 h 118"/>
                  <a:gd name="T2" fmla="*/ 53 w 75"/>
                  <a:gd name="T3" fmla="*/ 3 h 118"/>
                  <a:gd name="T4" fmla="*/ 64 w 75"/>
                  <a:gd name="T5" fmla="*/ 10 h 118"/>
                  <a:gd name="T6" fmla="*/ 72 w 75"/>
                  <a:gd name="T7" fmla="*/ 20 h 118"/>
                  <a:gd name="T8" fmla="*/ 74 w 75"/>
                  <a:gd name="T9" fmla="*/ 33 h 118"/>
                  <a:gd name="T10" fmla="*/ 73 w 75"/>
                  <a:gd name="T11" fmla="*/ 39 h 118"/>
                  <a:gd name="T12" fmla="*/ 72 w 75"/>
                  <a:gd name="T13" fmla="*/ 47 h 118"/>
                  <a:gd name="T14" fmla="*/ 68 w 75"/>
                  <a:gd name="T15" fmla="*/ 54 h 118"/>
                  <a:gd name="T16" fmla="*/ 63 w 75"/>
                  <a:gd name="T17" fmla="*/ 61 h 118"/>
                  <a:gd name="T18" fmla="*/ 54 w 75"/>
                  <a:gd name="T19" fmla="*/ 70 h 118"/>
                  <a:gd name="T20" fmla="*/ 42 w 75"/>
                  <a:gd name="T21" fmla="*/ 81 h 118"/>
                  <a:gd name="T22" fmla="*/ 36 w 75"/>
                  <a:gd name="T23" fmla="*/ 85 h 118"/>
                  <a:gd name="T24" fmla="*/ 32 w 75"/>
                  <a:gd name="T25" fmla="*/ 90 h 118"/>
                  <a:gd name="T26" fmla="*/ 29 w 75"/>
                  <a:gd name="T27" fmla="*/ 93 h 118"/>
                  <a:gd name="T28" fmla="*/ 25 w 75"/>
                  <a:gd name="T29" fmla="*/ 95 h 118"/>
                  <a:gd name="T30" fmla="*/ 22 w 75"/>
                  <a:gd name="T31" fmla="*/ 99 h 118"/>
                  <a:gd name="T32" fmla="*/ 20 w 75"/>
                  <a:gd name="T33" fmla="*/ 103 h 118"/>
                  <a:gd name="T34" fmla="*/ 75 w 75"/>
                  <a:gd name="T35" fmla="*/ 103 h 118"/>
                  <a:gd name="T36" fmla="*/ 75 w 75"/>
                  <a:gd name="T37" fmla="*/ 118 h 118"/>
                  <a:gd name="T38" fmla="*/ 0 w 75"/>
                  <a:gd name="T39" fmla="*/ 118 h 118"/>
                  <a:gd name="T40" fmla="*/ 0 w 75"/>
                  <a:gd name="T41" fmla="*/ 112 h 118"/>
                  <a:gd name="T42" fmla="*/ 1 w 75"/>
                  <a:gd name="T43" fmla="*/ 107 h 118"/>
                  <a:gd name="T44" fmla="*/ 5 w 75"/>
                  <a:gd name="T45" fmla="*/ 100 h 118"/>
                  <a:gd name="T46" fmla="*/ 10 w 75"/>
                  <a:gd name="T47" fmla="*/ 91 h 118"/>
                  <a:gd name="T48" fmla="*/ 17 w 75"/>
                  <a:gd name="T49" fmla="*/ 83 h 118"/>
                  <a:gd name="T50" fmla="*/ 27 w 75"/>
                  <a:gd name="T51" fmla="*/ 74 h 118"/>
                  <a:gd name="T52" fmla="*/ 39 w 75"/>
                  <a:gd name="T53" fmla="*/ 64 h 118"/>
                  <a:gd name="T54" fmla="*/ 48 w 75"/>
                  <a:gd name="T55" fmla="*/ 56 h 118"/>
                  <a:gd name="T56" fmla="*/ 53 w 75"/>
                  <a:gd name="T57" fmla="*/ 49 h 118"/>
                  <a:gd name="T58" fmla="*/ 56 w 75"/>
                  <a:gd name="T59" fmla="*/ 44 h 118"/>
                  <a:gd name="T60" fmla="*/ 59 w 75"/>
                  <a:gd name="T61" fmla="*/ 38 h 118"/>
                  <a:gd name="T62" fmla="*/ 59 w 75"/>
                  <a:gd name="T63" fmla="*/ 33 h 118"/>
                  <a:gd name="T64" fmla="*/ 59 w 75"/>
                  <a:gd name="T65" fmla="*/ 28 h 118"/>
                  <a:gd name="T66" fmla="*/ 56 w 75"/>
                  <a:gd name="T67" fmla="*/ 24 h 118"/>
                  <a:gd name="T68" fmla="*/ 53 w 75"/>
                  <a:gd name="T69" fmla="*/ 19 h 118"/>
                  <a:gd name="T70" fmla="*/ 49 w 75"/>
                  <a:gd name="T71" fmla="*/ 17 h 118"/>
                  <a:gd name="T72" fmla="*/ 44 w 75"/>
                  <a:gd name="T73" fmla="*/ 15 h 118"/>
                  <a:gd name="T74" fmla="*/ 39 w 75"/>
                  <a:gd name="T75" fmla="*/ 15 h 118"/>
                  <a:gd name="T76" fmla="*/ 32 w 75"/>
                  <a:gd name="T77" fmla="*/ 15 h 118"/>
                  <a:gd name="T78" fmla="*/ 26 w 75"/>
                  <a:gd name="T79" fmla="*/ 17 h 118"/>
                  <a:gd name="T80" fmla="*/ 23 w 75"/>
                  <a:gd name="T81" fmla="*/ 19 h 118"/>
                  <a:gd name="T82" fmla="*/ 20 w 75"/>
                  <a:gd name="T83" fmla="*/ 24 h 118"/>
                  <a:gd name="T84" fmla="*/ 17 w 75"/>
                  <a:gd name="T85" fmla="*/ 28 h 118"/>
                  <a:gd name="T86" fmla="*/ 16 w 75"/>
                  <a:gd name="T87" fmla="*/ 35 h 118"/>
                  <a:gd name="T88" fmla="*/ 2 w 75"/>
                  <a:gd name="T89" fmla="*/ 33 h 118"/>
                  <a:gd name="T90" fmla="*/ 5 w 75"/>
                  <a:gd name="T91" fmla="*/ 19 h 118"/>
                  <a:gd name="T92" fmla="*/ 13 w 75"/>
                  <a:gd name="T93" fmla="*/ 9 h 118"/>
                  <a:gd name="T94" fmla="*/ 24 w 75"/>
                  <a:gd name="T95" fmla="*/ 3 h 118"/>
                  <a:gd name="T96" fmla="*/ 39 w 75"/>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8">
                    <a:moveTo>
                      <a:pt x="39" y="0"/>
                    </a:moveTo>
                    <a:lnTo>
                      <a:pt x="53" y="3"/>
                    </a:lnTo>
                    <a:lnTo>
                      <a:pt x="64" y="10"/>
                    </a:lnTo>
                    <a:lnTo>
                      <a:pt x="72" y="20"/>
                    </a:lnTo>
                    <a:lnTo>
                      <a:pt x="74" y="33"/>
                    </a:lnTo>
                    <a:lnTo>
                      <a:pt x="73" y="39"/>
                    </a:lnTo>
                    <a:lnTo>
                      <a:pt x="72" y="47"/>
                    </a:lnTo>
                    <a:lnTo>
                      <a:pt x="68" y="54"/>
                    </a:lnTo>
                    <a:lnTo>
                      <a:pt x="63" y="61"/>
                    </a:lnTo>
                    <a:lnTo>
                      <a:pt x="54" y="70"/>
                    </a:lnTo>
                    <a:lnTo>
                      <a:pt x="42" y="81"/>
                    </a:lnTo>
                    <a:lnTo>
                      <a:pt x="36" y="85"/>
                    </a:lnTo>
                    <a:lnTo>
                      <a:pt x="32" y="90"/>
                    </a:lnTo>
                    <a:lnTo>
                      <a:pt x="29" y="93"/>
                    </a:lnTo>
                    <a:lnTo>
                      <a:pt x="25" y="95"/>
                    </a:lnTo>
                    <a:lnTo>
                      <a:pt x="22" y="99"/>
                    </a:lnTo>
                    <a:lnTo>
                      <a:pt x="20" y="103"/>
                    </a:lnTo>
                    <a:lnTo>
                      <a:pt x="75" y="103"/>
                    </a:lnTo>
                    <a:lnTo>
                      <a:pt x="75" y="118"/>
                    </a:lnTo>
                    <a:lnTo>
                      <a:pt x="0" y="118"/>
                    </a:lnTo>
                    <a:lnTo>
                      <a:pt x="0" y="112"/>
                    </a:lnTo>
                    <a:lnTo>
                      <a:pt x="1" y="107"/>
                    </a:lnTo>
                    <a:lnTo>
                      <a:pt x="5" y="100"/>
                    </a:lnTo>
                    <a:lnTo>
                      <a:pt x="10" y="91"/>
                    </a:lnTo>
                    <a:lnTo>
                      <a:pt x="17" y="83"/>
                    </a:lnTo>
                    <a:lnTo>
                      <a:pt x="27" y="74"/>
                    </a:lnTo>
                    <a:lnTo>
                      <a:pt x="39" y="64"/>
                    </a:lnTo>
                    <a:lnTo>
                      <a:pt x="48" y="56"/>
                    </a:lnTo>
                    <a:lnTo>
                      <a:pt x="53" y="49"/>
                    </a:lnTo>
                    <a:lnTo>
                      <a:pt x="56" y="44"/>
                    </a:lnTo>
                    <a:lnTo>
                      <a:pt x="59" y="38"/>
                    </a:lnTo>
                    <a:lnTo>
                      <a:pt x="59" y="33"/>
                    </a:lnTo>
                    <a:lnTo>
                      <a:pt x="59" y="28"/>
                    </a:lnTo>
                    <a:lnTo>
                      <a:pt x="56" y="24"/>
                    </a:lnTo>
                    <a:lnTo>
                      <a:pt x="53" y="19"/>
                    </a:lnTo>
                    <a:lnTo>
                      <a:pt x="49" y="17"/>
                    </a:lnTo>
                    <a:lnTo>
                      <a:pt x="44" y="15"/>
                    </a:lnTo>
                    <a:lnTo>
                      <a:pt x="39" y="15"/>
                    </a:lnTo>
                    <a:lnTo>
                      <a:pt x="32" y="15"/>
                    </a:lnTo>
                    <a:lnTo>
                      <a:pt x="26" y="17"/>
                    </a:lnTo>
                    <a:lnTo>
                      <a:pt x="23" y="19"/>
                    </a:lnTo>
                    <a:lnTo>
                      <a:pt x="20" y="24"/>
                    </a:lnTo>
                    <a:lnTo>
                      <a:pt x="17" y="28"/>
                    </a:lnTo>
                    <a:lnTo>
                      <a:pt x="16" y="35"/>
                    </a:lnTo>
                    <a:lnTo>
                      <a:pt x="2" y="33"/>
                    </a:lnTo>
                    <a:lnTo>
                      <a:pt x="5" y="19"/>
                    </a:lnTo>
                    <a:lnTo>
                      <a:pt x="13" y="9"/>
                    </a:lnTo>
                    <a:lnTo>
                      <a:pt x="24" y="3"/>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3056"/>
              <p:cNvSpPr>
                <a:spLocks noEditPoints="1"/>
              </p:cNvSpPr>
              <p:nvPr/>
            </p:nvSpPr>
            <p:spPr bwMode="auto">
              <a:xfrm>
                <a:off x="398" y="3511"/>
                <a:ext cx="38" cy="59"/>
              </a:xfrm>
              <a:custGeom>
                <a:avLst/>
                <a:gdLst>
                  <a:gd name="T0" fmla="*/ 32 w 77"/>
                  <a:gd name="T1" fmla="*/ 56 h 120"/>
                  <a:gd name="T2" fmla="*/ 22 w 77"/>
                  <a:gd name="T3" fmla="*/ 62 h 120"/>
                  <a:gd name="T4" fmla="*/ 17 w 77"/>
                  <a:gd name="T5" fmla="*/ 70 h 120"/>
                  <a:gd name="T6" fmla="*/ 14 w 77"/>
                  <a:gd name="T7" fmla="*/ 80 h 120"/>
                  <a:gd name="T8" fmla="*/ 18 w 77"/>
                  <a:gd name="T9" fmla="*/ 93 h 120"/>
                  <a:gd name="T10" fmla="*/ 23 w 77"/>
                  <a:gd name="T11" fmla="*/ 100 h 120"/>
                  <a:gd name="T12" fmla="*/ 30 w 77"/>
                  <a:gd name="T13" fmla="*/ 104 h 120"/>
                  <a:gd name="T14" fmla="*/ 39 w 77"/>
                  <a:gd name="T15" fmla="*/ 106 h 120"/>
                  <a:gd name="T16" fmla="*/ 49 w 77"/>
                  <a:gd name="T17" fmla="*/ 104 h 120"/>
                  <a:gd name="T18" fmla="*/ 56 w 77"/>
                  <a:gd name="T19" fmla="*/ 99 h 120"/>
                  <a:gd name="T20" fmla="*/ 62 w 77"/>
                  <a:gd name="T21" fmla="*/ 80 h 120"/>
                  <a:gd name="T22" fmla="*/ 56 w 77"/>
                  <a:gd name="T23" fmla="*/ 62 h 120"/>
                  <a:gd name="T24" fmla="*/ 49 w 77"/>
                  <a:gd name="T25" fmla="*/ 56 h 120"/>
                  <a:gd name="T26" fmla="*/ 39 w 77"/>
                  <a:gd name="T27" fmla="*/ 55 h 120"/>
                  <a:gd name="T28" fmla="*/ 55 w 77"/>
                  <a:gd name="T29" fmla="*/ 3 h 120"/>
                  <a:gd name="T30" fmla="*/ 72 w 77"/>
                  <a:gd name="T31" fmla="*/ 18 h 120"/>
                  <a:gd name="T32" fmla="*/ 60 w 77"/>
                  <a:gd name="T33" fmla="*/ 33 h 120"/>
                  <a:gd name="T34" fmla="*/ 57 w 77"/>
                  <a:gd name="T35" fmla="*/ 24 h 120"/>
                  <a:gd name="T36" fmla="*/ 51 w 77"/>
                  <a:gd name="T37" fmla="*/ 17 h 120"/>
                  <a:gd name="T38" fmla="*/ 41 w 77"/>
                  <a:gd name="T39" fmla="*/ 15 h 120"/>
                  <a:gd name="T40" fmla="*/ 28 w 77"/>
                  <a:gd name="T41" fmla="*/ 18 h 120"/>
                  <a:gd name="T42" fmla="*/ 21 w 77"/>
                  <a:gd name="T43" fmla="*/ 26 h 120"/>
                  <a:gd name="T44" fmla="*/ 16 w 77"/>
                  <a:gd name="T45" fmla="*/ 42 h 120"/>
                  <a:gd name="T46" fmla="*/ 19 w 77"/>
                  <a:gd name="T47" fmla="*/ 52 h 120"/>
                  <a:gd name="T48" fmla="*/ 28 w 77"/>
                  <a:gd name="T49" fmla="*/ 45 h 120"/>
                  <a:gd name="T50" fmla="*/ 38 w 77"/>
                  <a:gd name="T51" fmla="*/ 42 h 120"/>
                  <a:gd name="T52" fmla="*/ 57 w 77"/>
                  <a:gd name="T53" fmla="*/ 44 h 120"/>
                  <a:gd name="T54" fmla="*/ 75 w 77"/>
                  <a:gd name="T55" fmla="*/ 64 h 120"/>
                  <a:gd name="T56" fmla="*/ 76 w 77"/>
                  <a:gd name="T57" fmla="*/ 90 h 120"/>
                  <a:gd name="T58" fmla="*/ 69 w 77"/>
                  <a:gd name="T59" fmla="*/ 105 h 120"/>
                  <a:gd name="T60" fmla="*/ 59 w 77"/>
                  <a:gd name="T61" fmla="*/ 114 h 120"/>
                  <a:gd name="T62" fmla="*/ 40 w 77"/>
                  <a:gd name="T63" fmla="*/ 120 h 120"/>
                  <a:gd name="T64" fmla="*/ 19 w 77"/>
                  <a:gd name="T65" fmla="*/ 113 h 120"/>
                  <a:gd name="T66" fmla="*/ 4 w 77"/>
                  <a:gd name="T67" fmla="*/ 95 h 120"/>
                  <a:gd name="T68" fmla="*/ 0 w 77"/>
                  <a:gd name="T69" fmla="*/ 63 h 120"/>
                  <a:gd name="T70" fmla="*/ 6 w 77"/>
                  <a:gd name="T71" fmla="*/ 26 h 120"/>
                  <a:gd name="T72" fmla="*/ 20 w 77"/>
                  <a:gd name="T73" fmla="*/ 7 h 120"/>
                  <a:gd name="T74" fmla="*/ 42 w 77"/>
                  <a:gd name="T7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120">
                    <a:moveTo>
                      <a:pt x="39" y="55"/>
                    </a:moveTo>
                    <a:lnTo>
                      <a:pt x="32" y="56"/>
                    </a:lnTo>
                    <a:lnTo>
                      <a:pt x="27" y="58"/>
                    </a:lnTo>
                    <a:lnTo>
                      <a:pt x="22" y="62"/>
                    </a:lnTo>
                    <a:lnTo>
                      <a:pt x="19" y="65"/>
                    </a:lnTo>
                    <a:lnTo>
                      <a:pt x="17" y="70"/>
                    </a:lnTo>
                    <a:lnTo>
                      <a:pt x="16" y="74"/>
                    </a:lnTo>
                    <a:lnTo>
                      <a:pt x="14" y="80"/>
                    </a:lnTo>
                    <a:lnTo>
                      <a:pt x="16" y="86"/>
                    </a:lnTo>
                    <a:lnTo>
                      <a:pt x="18" y="93"/>
                    </a:lnTo>
                    <a:lnTo>
                      <a:pt x="20" y="96"/>
                    </a:lnTo>
                    <a:lnTo>
                      <a:pt x="23" y="100"/>
                    </a:lnTo>
                    <a:lnTo>
                      <a:pt x="27" y="103"/>
                    </a:lnTo>
                    <a:lnTo>
                      <a:pt x="30" y="104"/>
                    </a:lnTo>
                    <a:lnTo>
                      <a:pt x="35" y="105"/>
                    </a:lnTo>
                    <a:lnTo>
                      <a:pt x="39" y="106"/>
                    </a:lnTo>
                    <a:lnTo>
                      <a:pt x="45" y="105"/>
                    </a:lnTo>
                    <a:lnTo>
                      <a:pt x="49" y="104"/>
                    </a:lnTo>
                    <a:lnTo>
                      <a:pt x="52" y="102"/>
                    </a:lnTo>
                    <a:lnTo>
                      <a:pt x="56" y="99"/>
                    </a:lnTo>
                    <a:lnTo>
                      <a:pt x="60" y="91"/>
                    </a:lnTo>
                    <a:lnTo>
                      <a:pt x="62" y="80"/>
                    </a:lnTo>
                    <a:lnTo>
                      <a:pt x="60" y="70"/>
                    </a:lnTo>
                    <a:lnTo>
                      <a:pt x="56" y="62"/>
                    </a:lnTo>
                    <a:lnTo>
                      <a:pt x="52" y="58"/>
                    </a:lnTo>
                    <a:lnTo>
                      <a:pt x="49" y="56"/>
                    </a:lnTo>
                    <a:lnTo>
                      <a:pt x="43" y="55"/>
                    </a:lnTo>
                    <a:lnTo>
                      <a:pt x="39" y="55"/>
                    </a:lnTo>
                    <a:close/>
                    <a:moveTo>
                      <a:pt x="42" y="0"/>
                    </a:moveTo>
                    <a:lnTo>
                      <a:pt x="55" y="3"/>
                    </a:lnTo>
                    <a:lnTo>
                      <a:pt x="65" y="9"/>
                    </a:lnTo>
                    <a:lnTo>
                      <a:pt x="72" y="18"/>
                    </a:lnTo>
                    <a:lnTo>
                      <a:pt x="76" y="32"/>
                    </a:lnTo>
                    <a:lnTo>
                      <a:pt x="60" y="33"/>
                    </a:lnTo>
                    <a:lnTo>
                      <a:pt x="59" y="28"/>
                    </a:lnTo>
                    <a:lnTo>
                      <a:pt x="57" y="24"/>
                    </a:lnTo>
                    <a:lnTo>
                      <a:pt x="56" y="20"/>
                    </a:lnTo>
                    <a:lnTo>
                      <a:pt x="51" y="17"/>
                    </a:lnTo>
                    <a:lnTo>
                      <a:pt x="47" y="15"/>
                    </a:lnTo>
                    <a:lnTo>
                      <a:pt x="41" y="15"/>
                    </a:lnTo>
                    <a:lnTo>
                      <a:pt x="35" y="15"/>
                    </a:lnTo>
                    <a:lnTo>
                      <a:pt x="28" y="18"/>
                    </a:lnTo>
                    <a:lnTo>
                      <a:pt x="24" y="22"/>
                    </a:lnTo>
                    <a:lnTo>
                      <a:pt x="21" y="26"/>
                    </a:lnTo>
                    <a:lnTo>
                      <a:pt x="19" y="30"/>
                    </a:lnTo>
                    <a:lnTo>
                      <a:pt x="16" y="42"/>
                    </a:lnTo>
                    <a:lnTo>
                      <a:pt x="14" y="57"/>
                    </a:lnTo>
                    <a:lnTo>
                      <a:pt x="19" y="52"/>
                    </a:lnTo>
                    <a:lnTo>
                      <a:pt x="22" y="48"/>
                    </a:lnTo>
                    <a:lnTo>
                      <a:pt x="28" y="45"/>
                    </a:lnTo>
                    <a:lnTo>
                      <a:pt x="32" y="43"/>
                    </a:lnTo>
                    <a:lnTo>
                      <a:pt x="38" y="42"/>
                    </a:lnTo>
                    <a:lnTo>
                      <a:pt x="43" y="42"/>
                    </a:lnTo>
                    <a:lnTo>
                      <a:pt x="57" y="44"/>
                    </a:lnTo>
                    <a:lnTo>
                      <a:pt x="67" y="52"/>
                    </a:lnTo>
                    <a:lnTo>
                      <a:pt x="75" y="64"/>
                    </a:lnTo>
                    <a:lnTo>
                      <a:pt x="77" y="80"/>
                    </a:lnTo>
                    <a:lnTo>
                      <a:pt x="76" y="90"/>
                    </a:lnTo>
                    <a:lnTo>
                      <a:pt x="72" y="100"/>
                    </a:lnTo>
                    <a:lnTo>
                      <a:pt x="69" y="105"/>
                    </a:lnTo>
                    <a:lnTo>
                      <a:pt x="65" y="111"/>
                    </a:lnTo>
                    <a:lnTo>
                      <a:pt x="59" y="114"/>
                    </a:lnTo>
                    <a:lnTo>
                      <a:pt x="50" y="119"/>
                    </a:lnTo>
                    <a:lnTo>
                      <a:pt x="40" y="120"/>
                    </a:lnTo>
                    <a:lnTo>
                      <a:pt x="29" y="118"/>
                    </a:lnTo>
                    <a:lnTo>
                      <a:pt x="19" y="113"/>
                    </a:lnTo>
                    <a:lnTo>
                      <a:pt x="11" y="106"/>
                    </a:lnTo>
                    <a:lnTo>
                      <a:pt x="4" y="95"/>
                    </a:lnTo>
                    <a:lnTo>
                      <a:pt x="1" y="82"/>
                    </a:lnTo>
                    <a:lnTo>
                      <a:pt x="0" y="63"/>
                    </a:lnTo>
                    <a:lnTo>
                      <a:pt x="1" y="43"/>
                    </a:lnTo>
                    <a:lnTo>
                      <a:pt x="6" y="26"/>
                    </a:lnTo>
                    <a:lnTo>
                      <a:pt x="12" y="14"/>
                    </a:lnTo>
                    <a:lnTo>
                      <a:pt x="20" y="7"/>
                    </a:lnTo>
                    <a:lnTo>
                      <a:pt x="30" y="3"/>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3057"/>
              <p:cNvSpPr>
                <a:spLocks noEditPoints="1"/>
              </p:cNvSpPr>
              <p:nvPr/>
            </p:nvSpPr>
            <p:spPr bwMode="auto">
              <a:xfrm>
                <a:off x="444" y="3511"/>
                <a:ext cx="38" cy="59"/>
              </a:xfrm>
              <a:custGeom>
                <a:avLst/>
                <a:gdLst>
                  <a:gd name="T0" fmla="*/ 38 w 76"/>
                  <a:gd name="T1" fmla="*/ 15 h 120"/>
                  <a:gd name="T2" fmla="*/ 34 w 76"/>
                  <a:gd name="T3" fmla="*/ 15 h 120"/>
                  <a:gd name="T4" fmla="*/ 29 w 76"/>
                  <a:gd name="T5" fmla="*/ 16 h 120"/>
                  <a:gd name="T6" fmla="*/ 25 w 76"/>
                  <a:gd name="T7" fmla="*/ 19 h 120"/>
                  <a:gd name="T8" fmla="*/ 22 w 76"/>
                  <a:gd name="T9" fmla="*/ 23 h 120"/>
                  <a:gd name="T10" fmla="*/ 18 w 76"/>
                  <a:gd name="T11" fmla="*/ 32 h 120"/>
                  <a:gd name="T12" fmla="*/ 16 w 76"/>
                  <a:gd name="T13" fmla="*/ 44 h 120"/>
                  <a:gd name="T14" fmla="*/ 15 w 76"/>
                  <a:gd name="T15" fmla="*/ 61 h 120"/>
                  <a:gd name="T16" fmla="*/ 16 w 76"/>
                  <a:gd name="T17" fmla="*/ 77 h 120"/>
                  <a:gd name="T18" fmla="*/ 18 w 76"/>
                  <a:gd name="T19" fmla="*/ 90 h 120"/>
                  <a:gd name="T20" fmla="*/ 22 w 76"/>
                  <a:gd name="T21" fmla="*/ 97 h 120"/>
                  <a:gd name="T22" fmla="*/ 25 w 76"/>
                  <a:gd name="T23" fmla="*/ 101 h 120"/>
                  <a:gd name="T24" fmla="*/ 29 w 76"/>
                  <a:gd name="T25" fmla="*/ 104 h 120"/>
                  <a:gd name="T26" fmla="*/ 34 w 76"/>
                  <a:gd name="T27" fmla="*/ 105 h 120"/>
                  <a:gd name="T28" fmla="*/ 38 w 76"/>
                  <a:gd name="T29" fmla="*/ 106 h 120"/>
                  <a:gd name="T30" fmla="*/ 43 w 76"/>
                  <a:gd name="T31" fmla="*/ 105 h 120"/>
                  <a:gd name="T32" fmla="*/ 47 w 76"/>
                  <a:gd name="T33" fmla="*/ 104 h 120"/>
                  <a:gd name="T34" fmla="*/ 51 w 76"/>
                  <a:gd name="T35" fmla="*/ 101 h 120"/>
                  <a:gd name="T36" fmla="*/ 54 w 76"/>
                  <a:gd name="T37" fmla="*/ 97 h 120"/>
                  <a:gd name="T38" fmla="*/ 59 w 76"/>
                  <a:gd name="T39" fmla="*/ 90 h 120"/>
                  <a:gd name="T40" fmla="*/ 61 w 76"/>
                  <a:gd name="T41" fmla="*/ 77 h 120"/>
                  <a:gd name="T42" fmla="*/ 61 w 76"/>
                  <a:gd name="T43" fmla="*/ 61 h 120"/>
                  <a:gd name="T44" fmla="*/ 61 w 76"/>
                  <a:gd name="T45" fmla="*/ 44 h 120"/>
                  <a:gd name="T46" fmla="*/ 59 w 76"/>
                  <a:gd name="T47" fmla="*/ 32 h 120"/>
                  <a:gd name="T48" fmla="*/ 55 w 76"/>
                  <a:gd name="T49" fmla="*/ 24 h 120"/>
                  <a:gd name="T50" fmla="*/ 52 w 76"/>
                  <a:gd name="T51" fmla="*/ 19 h 120"/>
                  <a:gd name="T52" fmla="*/ 47 w 76"/>
                  <a:gd name="T53" fmla="*/ 17 h 120"/>
                  <a:gd name="T54" fmla="*/ 43 w 76"/>
                  <a:gd name="T55" fmla="*/ 15 h 120"/>
                  <a:gd name="T56" fmla="*/ 38 w 76"/>
                  <a:gd name="T57" fmla="*/ 15 h 120"/>
                  <a:gd name="T58" fmla="*/ 38 w 76"/>
                  <a:gd name="T59" fmla="*/ 0 h 120"/>
                  <a:gd name="T60" fmla="*/ 44 w 76"/>
                  <a:gd name="T61" fmla="*/ 1 h 120"/>
                  <a:gd name="T62" fmla="*/ 50 w 76"/>
                  <a:gd name="T63" fmla="*/ 3 h 120"/>
                  <a:gd name="T64" fmla="*/ 55 w 76"/>
                  <a:gd name="T65" fmla="*/ 5 h 120"/>
                  <a:gd name="T66" fmla="*/ 60 w 76"/>
                  <a:gd name="T67" fmla="*/ 7 h 120"/>
                  <a:gd name="T68" fmla="*/ 64 w 76"/>
                  <a:gd name="T69" fmla="*/ 12 h 120"/>
                  <a:gd name="T70" fmla="*/ 67 w 76"/>
                  <a:gd name="T71" fmla="*/ 15 h 120"/>
                  <a:gd name="T72" fmla="*/ 70 w 76"/>
                  <a:gd name="T73" fmla="*/ 20 h 120"/>
                  <a:gd name="T74" fmla="*/ 72 w 76"/>
                  <a:gd name="T75" fmla="*/ 26 h 120"/>
                  <a:gd name="T76" fmla="*/ 74 w 76"/>
                  <a:gd name="T77" fmla="*/ 33 h 120"/>
                  <a:gd name="T78" fmla="*/ 75 w 76"/>
                  <a:gd name="T79" fmla="*/ 45 h 120"/>
                  <a:gd name="T80" fmla="*/ 76 w 76"/>
                  <a:gd name="T81" fmla="*/ 61 h 120"/>
                  <a:gd name="T82" fmla="*/ 75 w 76"/>
                  <a:gd name="T83" fmla="*/ 78 h 120"/>
                  <a:gd name="T84" fmla="*/ 72 w 76"/>
                  <a:gd name="T85" fmla="*/ 94 h 120"/>
                  <a:gd name="T86" fmla="*/ 66 w 76"/>
                  <a:gd name="T87" fmla="*/ 105 h 120"/>
                  <a:gd name="T88" fmla="*/ 60 w 76"/>
                  <a:gd name="T89" fmla="*/ 113 h 120"/>
                  <a:gd name="T90" fmla="*/ 50 w 76"/>
                  <a:gd name="T91" fmla="*/ 118 h 120"/>
                  <a:gd name="T92" fmla="*/ 38 w 76"/>
                  <a:gd name="T93" fmla="*/ 120 h 120"/>
                  <a:gd name="T94" fmla="*/ 27 w 76"/>
                  <a:gd name="T95" fmla="*/ 119 h 120"/>
                  <a:gd name="T96" fmla="*/ 19 w 76"/>
                  <a:gd name="T97" fmla="*/ 114 h 120"/>
                  <a:gd name="T98" fmla="*/ 12 w 76"/>
                  <a:gd name="T99" fmla="*/ 109 h 120"/>
                  <a:gd name="T100" fmla="*/ 5 w 76"/>
                  <a:gd name="T101" fmla="*/ 96 h 120"/>
                  <a:gd name="T102" fmla="*/ 2 w 76"/>
                  <a:gd name="T103" fmla="*/ 80 h 120"/>
                  <a:gd name="T104" fmla="*/ 0 w 76"/>
                  <a:gd name="T105" fmla="*/ 61 h 120"/>
                  <a:gd name="T106" fmla="*/ 2 w 76"/>
                  <a:gd name="T107" fmla="*/ 42 h 120"/>
                  <a:gd name="T108" fmla="*/ 4 w 76"/>
                  <a:gd name="T109" fmla="*/ 26 h 120"/>
                  <a:gd name="T110" fmla="*/ 9 w 76"/>
                  <a:gd name="T111" fmla="*/ 15 h 120"/>
                  <a:gd name="T112" fmla="*/ 17 w 76"/>
                  <a:gd name="T113" fmla="*/ 7 h 120"/>
                  <a:gd name="T114" fmla="*/ 26 w 76"/>
                  <a:gd name="T115" fmla="*/ 3 h 120"/>
                  <a:gd name="T116" fmla="*/ 38 w 76"/>
                  <a:gd name="T1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20">
                    <a:moveTo>
                      <a:pt x="38" y="15"/>
                    </a:moveTo>
                    <a:lnTo>
                      <a:pt x="34" y="15"/>
                    </a:lnTo>
                    <a:lnTo>
                      <a:pt x="29" y="16"/>
                    </a:lnTo>
                    <a:lnTo>
                      <a:pt x="25" y="19"/>
                    </a:lnTo>
                    <a:lnTo>
                      <a:pt x="22" y="23"/>
                    </a:lnTo>
                    <a:lnTo>
                      <a:pt x="18" y="32"/>
                    </a:lnTo>
                    <a:lnTo>
                      <a:pt x="16" y="44"/>
                    </a:lnTo>
                    <a:lnTo>
                      <a:pt x="15" y="61"/>
                    </a:lnTo>
                    <a:lnTo>
                      <a:pt x="16" y="77"/>
                    </a:lnTo>
                    <a:lnTo>
                      <a:pt x="18" y="90"/>
                    </a:lnTo>
                    <a:lnTo>
                      <a:pt x="22" y="97"/>
                    </a:lnTo>
                    <a:lnTo>
                      <a:pt x="25" y="101"/>
                    </a:lnTo>
                    <a:lnTo>
                      <a:pt x="29" y="104"/>
                    </a:lnTo>
                    <a:lnTo>
                      <a:pt x="34" y="105"/>
                    </a:lnTo>
                    <a:lnTo>
                      <a:pt x="38" y="106"/>
                    </a:lnTo>
                    <a:lnTo>
                      <a:pt x="43" y="105"/>
                    </a:lnTo>
                    <a:lnTo>
                      <a:pt x="47" y="104"/>
                    </a:lnTo>
                    <a:lnTo>
                      <a:pt x="51" y="101"/>
                    </a:lnTo>
                    <a:lnTo>
                      <a:pt x="54" y="97"/>
                    </a:lnTo>
                    <a:lnTo>
                      <a:pt x="59" y="90"/>
                    </a:lnTo>
                    <a:lnTo>
                      <a:pt x="61" y="77"/>
                    </a:lnTo>
                    <a:lnTo>
                      <a:pt x="61" y="61"/>
                    </a:lnTo>
                    <a:lnTo>
                      <a:pt x="61" y="44"/>
                    </a:lnTo>
                    <a:lnTo>
                      <a:pt x="59" y="32"/>
                    </a:lnTo>
                    <a:lnTo>
                      <a:pt x="55" y="24"/>
                    </a:lnTo>
                    <a:lnTo>
                      <a:pt x="52" y="19"/>
                    </a:lnTo>
                    <a:lnTo>
                      <a:pt x="47" y="17"/>
                    </a:lnTo>
                    <a:lnTo>
                      <a:pt x="43" y="15"/>
                    </a:lnTo>
                    <a:lnTo>
                      <a:pt x="38" y="15"/>
                    </a:lnTo>
                    <a:close/>
                    <a:moveTo>
                      <a:pt x="38" y="0"/>
                    </a:moveTo>
                    <a:lnTo>
                      <a:pt x="44" y="1"/>
                    </a:lnTo>
                    <a:lnTo>
                      <a:pt x="50" y="3"/>
                    </a:lnTo>
                    <a:lnTo>
                      <a:pt x="55" y="5"/>
                    </a:lnTo>
                    <a:lnTo>
                      <a:pt x="60" y="7"/>
                    </a:lnTo>
                    <a:lnTo>
                      <a:pt x="64" y="12"/>
                    </a:lnTo>
                    <a:lnTo>
                      <a:pt x="67" y="15"/>
                    </a:lnTo>
                    <a:lnTo>
                      <a:pt x="70" y="20"/>
                    </a:lnTo>
                    <a:lnTo>
                      <a:pt x="72" y="26"/>
                    </a:lnTo>
                    <a:lnTo>
                      <a:pt x="74" y="33"/>
                    </a:lnTo>
                    <a:lnTo>
                      <a:pt x="75" y="45"/>
                    </a:lnTo>
                    <a:lnTo>
                      <a:pt x="76" y="61"/>
                    </a:lnTo>
                    <a:lnTo>
                      <a:pt x="75" y="78"/>
                    </a:lnTo>
                    <a:lnTo>
                      <a:pt x="72" y="94"/>
                    </a:lnTo>
                    <a:lnTo>
                      <a:pt x="66" y="105"/>
                    </a:lnTo>
                    <a:lnTo>
                      <a:pt x="60" y="113"/>
                    </a:lnTo>
                    <a:lnTo>
                      <a:pt x="50" y="118"/>
                    </a:lnTo>
                    <a:lnTo>
                      <a:pt x="38" y="120"/>
                    </a:lnTo>
                    <a:lnTo>
                      <a:pt x="27" y="119"/>
                    </a:lnTo>
                    <a:lnTo>
                      <a:pt x="19" y="114"/>
                    </a:lnTo>
                    <a:lnTo>
                      <a:pt x="12" y="109"/>
                    </a:lnTo>
                    <a:lnTo>
                      <a:pt x="5" y="96"/>
                    </a:lnTo>
                    <a:lnTo>
                      <a:pt x="2" y="80"/>
                    </a:lnTo>
                    <a:lnTo>
                      <a:pt x="0" y="61"/>
                    </a:lnTo>
                    <a:lnTo>
                      <a:pt x="2" y="42"/>
                    </a:lnTo>
                    <a:lnTo>
                      <a:pt x="4" y="26"/>
                    </a:lnTo>
                    <a:lnTo>
                      <a:pt x="9" y="15"/>
                    </a:lnTo>
                    <a:lnTo>
                      <a:pt x="17" y="7"/>
                    </a:lnTo>
                    <a:lnTo>
                      <a:pt x="26" y="3"/>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Line 3058"/>
              <p:cNvSpPr>
                <a:spLocks noChangeShapeType="1"/>
              </p:cNvSpPr>
              <p:nvPr/>
            </p:nvSpPr>
            <p:spPr bwMode="auto">
              <a:xfrm>
                <a:off x="496" y="334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Line 3059"/>
              <p:cNvSpPr>
                <a:spLocks noChangeShapeType="1"/>
              </p:cNvSpPr>
              <p:nvPr/>
            </p:nvSpPr>
            <p:spPr bwMode="auto">
              <a:xfrm flipH="1">
                <a:off x="1994" y="334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9" name="Freeform 3060"/>
              <p:cNvSpPr>
                <a:spLocks/>
              </p:cNvSpPr>
              <p:nvPr/>
            </p:nvSpPr>
            <p:spPr bwMode="auto">
              <a:xfrm>
                <a:off x="353" y="3315"/>
                <a:ext cx="38" cy="58"/>
              </a:xfrm>
              <a:custGeom>
                <a:avLst/>
                <a:gdLst>
                  <a:gd name="T0" fmla="*/ 39 w 75"/>
                  <a:gd name="T1" fmla="*/ 0 h 117"/>
                  <a:gd name="T2" fmla="*/ 53 w 75"/>
                  <a:gd name="T3" fmla="*/ 2 h 117"/>
                  <a:gd name="T4" fmla="*/ 64 w 75"/>
                  <a:gd name="T5" fmla="*/ 9 h 117"/>
                  <a:gd name="T6" fmla="*/ 72 w 75"/>
                  <a:gd name="T7" fmla="*/ 19 h 117"/>
                  <a:gd name="T8" fmla="*/ 74 w 75"/>
                  <a:gd name="T9" fmla="*/ 32 h 117"/>
                  <a:gd name="T10" fmla="*/ 73 w 75"/>
                  <a:gd name="T11" fmla="*/ 39 h 117"/>
                  <a:gd name="T12" fmla="*/ 72 w 75"/>
                  <a:gd name="T13" fmla="*/ 45 h 117"/>
                  <a:gd name="T14" fmla="*/ 68 w 75"/>
                  <a:gd name="T15" fmla="*/ 52 h 117"/>
                  <a:gd name="T16" fmla="*/ 63 w 75"/>
                  <a:gd name="T17" fmla="*/ 60 h 117"/>
                  <a:gd name="T18" fmla="*/ 54 w 75"/>
                  <a:gd name="T19" fmla="*/ 69 h 117"/>
                  <a:gd name="T20" fmla="*/ 42 w 75"/>
                  <a:gd name="T21" fmla="*/ 80 h 117"/>
                  <a:gd name="T22" fmla="*/ 36 w 75"/>
                  <a:gd name="T23" fmla="*/ 85 h 117"/>
                  <a:gd name="T24" fmla="*/ 32 w 75"/>
                  <a:gd name="T25" fmla="*/ 89 h 117"/>
                  <a:gd name="T26" fmla="*/ 29 w 75"/>
                  <a:gd name="T27" fmla="*/ 91 h 117"/>
                  <a:gd name="T28" fmla="*/ 25 w 75"/>
                  <a:gd name="T29" fmla="*/ 93 h 117"/>
                  <a:gd name="T30" fmla="*/ 22 w 75"/>
                  <a:gd name="T31" fmla="*/ 98 h 117"/>
                  <a:gd name="T32" fmla="*/ 20 w 75"/>
                  <a:gd name="T33" fmla="*/ 101 h 117"/>
                  <a:gd name="T34" fmla="*/ 75 w 75"/>
                  <a:gd name="T35" fmla="*/ 101 h 117"/>
                  <a:gd name="T36" fmla="*/ 75 w 75"/>
                  <a:gd name="T37" fmla="*/ 117 h 117"/>
                  <a:gd name="T38" fmla="*/ 0 w 75"/>
                  <a:gd name="T39" fmla="*/ 117 h 117"/>
                  <a:gd name="T40" fmla="*/ 0 w 75"/>
                  <a:gd name="T41" fmla="*/ 111 h 117"/>
                  <a:gd name="T42" fmla="*/ 1 w 75"/>
                  <a:gd name="T43" fmla="*/ 106 h 117"/>
                  <a:gd name="T44" fmla="*/ 5 w 75"/>
                  <a:gd name="T45" fmla="*/ 98 h 117"/>
                  <a:gd name="T46" fmla="*/ 10 w 75"/>
                  <a:gd name="T47" fmla="*/ 90 h 117"/>
                  <a:gd name="T48" fmla="*/ 17 w 75"/>
                  <a:gd name="T49" fmla="*/ 82 h 117"/>
                  <a:gd name="T50" fmla="*/ 27 w 75"/>
                  <a:gd name="T51" fmla="*/ 72 h 117"/>
                  <a:gd name="T52" fmla="*/ 39 w 75"/>
                  <a:gd name="T53" fmla="*/ 63 h 117"/>
                  <a:gd name="T54" fmla="*/ 48 w 75"/>
                  <a:gd name="T55" fmla="*/ 54 h 117"/>
                  <a:gd name="T56" fmla="*/ 53 w 75"/>
                  <a:gd name="T57" fmla="*/ 49 h 117"/>
                  <a:gd name="T58" fmla="*/ 56 w 75"/>
                  <a:gd name="T59" fmla="*/ 43 h 117"/>
                  <a:gd name="T60" fmla="*/ 59 w 75"/>
                  <a:gd name="T61" fmla="*/ 38 h 117"/>
                  <a:gd name="T62" fmla="*/ 59 w 75"/>
                  <a:gd name="T63" fmla="*/ 32 h 117"/>
                  <a:gd name="T64" fmla="*/ 59 w 75"/>
                  <a:gd name="T65" fmla="*/ 27 h 117"/>
                  <a:gd name="T66" fmla="*/ 56 w 75"/>
                  <a:gd name="T67" fmla="*/ 22 h 117"/>
                  <a:gd name="T68" fmla="*/ 53 w 75"/>
                  <a:gd name="T69" fmla="*/ 19 h 117"/>
                  <a:gd name="T70" fmla="*/ 49 w 75"/>
                  <a:gd name="T71" fmla="*/ 15 h 117"/>
                  <a:gd name="T72" fmla="*/ 44 w 75"/>
                  <a:gd name="T73" fmla="*/ 14 h 117"/>
                  <a:gd name="T74" fmla="*/ 39 w 75"/>
                  <a:gd name="T75" fmla="*/ 13 h 117"/>
                  <a:gd name="T76" fmla="*/ 32 w 75"/>
                  <a:gd name="T77" fmla="*/ 14 h 117"/>
                  <a:gd name="T78" fmla="*/ 26 w 75"/>
                  <a:gd name="T79" fmla="*/ 15 h 117"/>
                  <a:gd name="T80" fmla="*/ 23 w 75"/>
                  <a:gd name="T81" fmla="*/ 19 h 117"/>
                  <a:gd name="T82" fmla="*/ 20 w 75"/>
                  <a:gd name="T83" fmla="*/ 23 h 117"/>
                  <a:gd name="T84" fmla="*/ 17 w 75"/>
                  <a:gd name="T85" fmla="*/ 28 h 117"/>
                  <a:gd name="T86" fmla="*/ 16 w 75"/>
                  <a:gd name="T87" fmla="*/ 33 h 117"/>
                  <a:gd name="T88" fmla="*/ 2 w 75"/>
                  <a:gd name="T89" fmla="*/ 32 h 117"/>
                  <a:gd name="T90" fmla="*/ 5 w 75"/>
                  <a:gd name="T91" fmla="*/ 18 h 117"/>
                  <a:gd name="T92" fmla="*/ 13 w 75"/>
                  <a:gd name="T93" fmla="*/ 8 h 117"/>
                  <a:gd name="T94" fmla="*/ 24 w 75"/>
                  <a:gd name="T95" fmla="*/ 2 h 117"/>
                  <a:gd name="T96" fmla="*/ 39 w 75"/>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7">
                    <a:moveTo>
                      <a:pt x="39" y="0"/>
                    </a:moveTo>
                    <a:lnTo>
                      <a:pt x="53" y="2"/>
                    </a:lnTo>
                    <a:lnTo>
                      <a:pt x="64" y="9"/>
                    </a:lnTo>
                    <a:lnTo>
                      <a:pt x="72" y="19"/>
                    </a:lnTo>
                    <a:lnTo>
                      <a:pt x="74" y="32"/>
                    </a:lnTo>
                    <a:lnTo>
                      <a:pt x="73" y="39"/>
                    </a:lnTo>
                    <a:lnTo>
                      <a:pt x="72" y="45"/>
                    </a:lnTo>
                    <a:lnTo>
                      <a:pt x="68" y="52"/>
                    </a:lnTo>
                    <a:lnTo>
                      <a:pt x="63" y="60"/>
                    </a:lnTo>
                    <a:lnTo>
                      <a:pt x="54" y="69"/>
                    </a:lnTo>
                    <a:lnTo>
                      <a:pt x="42" y="80"/>
                    </a:lnTo>
                    <a:lnTo>
                      <a:pt x="36" y="85"/>
                    </a:lnTo>
                    <a:lnTo>
                      <a:pt x="32" y="89"/>
                    </a:lnTo>
                    <a:lnTo>
                      <a:pt x="29" y="91"/>
                    </a:lnTo>
                    <a:lnTo>
                      <a:pt x="25" y="93"/>
                    </a:lnTo>
                    <a:lnTo>
                      <a:pt x="22" y="98"/>
                    </a:lnTo>
                    <a:lnTo>
                      <a:pt x="20" y="101"/>
                    </a:lnTo>
                    <a:lnTo>
                      <a:pt x="75" y="101"/>
                    </a:lnTo>
                    <a:lnTo>
                      <a:pt x="75" y="117"/>
                    </a:lnTo>
                    <a:lnTo>
                      <a:pt x="0" y="117"/>
                    </a:lnTo>
                    <a:lnTo>
                      <a:pt x="0" y="111"/>
                    </a:lnTo>
                    <a:lnTo>
                      <a:pt x="1" y="106"/>
                    </a:lnTo>
                    <a:lnTo>
                      <a:pt x="5" y="98"/>
                    </a:lnTo>
                    <a:lnTo>
                      <a:pt x="10" y="90"/>
                    </a:lnTo>
                    <a:lnTo>
                      <a:pt x="17" y="82"/>
                    </a:lnTo>
                    <a:lnTo>
                      <a:pt x="27" y="72"/>
                    </a:lnTo>
                    <a:lnTo>
                      <a:pt x="39" y="63"/>
                    </a:lnTo>
                    <a:lnTo>
                      <a:pt x="48" y="54"/>
                    </a:lnTo>
                    <a:lnTo>
                      <a:pt x="53" y="49"/>
                    </a:lnTo>
                    <a:lnTo>
                      <a:pt x="56" y="43"/>
                    </a:lnTo>
                    <a:lnTo>
                      <a:pt x="59" y="38"/>
                    </a:lnTo>
                    <a:lnTo>
                      <a:pt x="59" y="32"/>
                    </a:lnTo>
                    <a:lnTo>
                      <a:pt x="59" y="27"/>
                    </a:lnTo>
                    <a:lnTo>
                      <a:pt x="56" y="22"/>
                    </a:lnTo>
                    <a:lnTo>
                      <a:pt x="53" y="19"/>
                    </a:lnTo>
                    <a:lnTo>
                      <a:pt x="49" y="15"/>
                    </a:lnTo>
                    <a:lnTo>
                      <a:pt x="44" y="14"/>
                    </a:lnTo>
                    <a:lnTo>
                      <a:pt x="39" y="13"/>
                    </a:lnTo>
                    <a:lnTo>
                      <a:pt x="32" y="14"/>
                    </a:lnTo>
                    <a:lnTo>
                      <a:pt x="26" y="15"/>
                    </a:lnTo>
                    <a:lnTo>
                      <a:pt x="23" y="19"/>
                    </a:lnTo>
                    <a:lnTo>
                      <a:pt x="20" y="23"/>
                    </a:lnTo>
                    <a:lnTo>
                      <a:pt x="17" y="28"/>
                    </a:lnTo>
                    <a:lnTo>
                      <a:pt x="16" y="33"/>
                    </a:lnTo>
                    <a:lnTo>
                      <a:pt x="2" y="32"/>
                    </a:lnTo>
                    <a:lnTo>
                      <a:pt x="5" y="18"/>
                    </a:lnTo>
                    <a:lnTo>
                      <a:pt x="13" y="8"/>
                    </a:lnTo>
                    <a:lnTo>
                      <a:pt x="24"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3061"/>
              <p:cNvSpPr>
                <a:spLocks/>
              </p:cNvSpPr>
              <p:nvPr/>
            </p:nvSpPr>
            <p:spPr bwMode="auto">
              <a:xfrm>
                <a:off x="400" y="3315"/>
                <a:ext cx="36" cy="58"/>
              </a:xfrm>
              <a:custGeom>
                <a:avLst/>
                <a:gdLst>
                  <a:gd name="T0" fmla="*/ 0 w 74"/>
                  <a:gd name="T1" fmla="*/ 0 h 116"/>
                  <a:gd name="T2" fmla="*/ 74 w 74"/>
                  <a:gd name="T3" fmla="*/ 0 h 116"/>
                  <a:gd name="T4" fmla="*/ 74 w 74"/>
                  <a:gd name="T5" fmla="*/ 12 h 116"/>
                  <a:gd name="T6" fmla="*/ 64 w 74"/>
                  <a:gd name="T7" fmla="*/ 27 h 116"/>
                  <a:gd name="T8" fmla="*/ 54 w 74"/>
                  <a:gd name="T9" fmla="*/ 44 h 116"/>
                  <a:gd name="T10" fmla="*/ 44 w 74"/>
                  <a:gd name="T11" fmla="*/ 63 h 116"/>
                  <a:gd name="T12" fmla="*/ 37 w 74"/>
                  <a:gd name="T13" fmla="*/ 84 h 116"/>
                  <a:gd name="T14" fmla="*/ 34 w 74"/>
                  <a:gd name="T15" fmla="*/ 99 h 116"/>
                  <a:gd name="T16" fmla="*/ 33 w 74"/>
                  <a:gd name="T17" fmla="*/ 116 h 116"/>
                  <a:gd name="T18" fmla="*/ 17 w 74"/>
                  <a:gd name="T19" fmla="*/ 116 h 116"/>
                  <a:gd name="T20" fmla="*/ 18 w 74"/>
                  <a:gd name="T21" fmla="*/ 100 h 116"/>
                  <a:gd name="T22" fmla="*/ 23 w 74"/>
                  <a:gd name="T23" fmla="*/ 82 h 116"/>
                  <a:gd name="T24" fmla="*/ 29 w 74"/>
                  <a:gd name="T25" fmla="*/ 63 h 116"/>
                  <a:gd name="T26" fmla="*/ 38 w 74"/>
                  <a:gd name="T27" fmla="*/ 46 h 116"/>
                  <a:gd name="T28" fmla="*/ 48 w 74"/>
                  <a:gd name="T29" fmla="*/ 29 h 116"/>
                  <a:gd name="T30" fmla="*/ 59 w 74"/>
                  <a:gd name="T31" fmla="*/ 15 h 116"/>
                  <a:gd name="T32" fmla="*/ 0 w 74"/>
                  <a:gd name="T33" fmla="*/ 15 h 116"/>
                  <a:gd name="T34" fmla="*/ 0 w 74"/>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16">
                    <a:moveTo>
                      <a:pt x="0" y="0"/>
                    </a:moveTo>
                    <a:lnTo>
                      <a:pt x="74" y="0"/>
                    </a:lnTo>
                    <a:lnTo>
                      <a:pt x="74" y="12"/>
                    </a:lnTo>
                    <a:lnTo>
                      <a:pt x="64" y="27"/>
                    </a:lnTo>
                    <a:lnTo>
                      <a:pt x="54" y="44"/>
                    </a:lnTo>
                    <a:lnTo>
                      <a:pt x="44" y="63"/>
                    </a:lnTo>
                    <a:lnTo>
                      <a:pt x="37" y="84"/>
                    </a:lnTo>
                    <a:lnTo>
                      <a:pt x="34" y="99"/>
                    </a:lnTo>
                    <a:lnTo>
                      <a:pt x="33" y="116"/>
                    </a:lnTo>
                    <a:lnTo>
                      <a:pt x="17" y="116"/>
                    </a:lnTo>
                    <a:lnTo>
                      <a:pt x="18" y="100"/>
                    </a:lnTo>
                    <a:lnTo>
                      <a:pt x="23" y="82"/>
                    </a:lnTo>
                    <a:lnTo>
                      <a:pt x="29" y="63"/>
                    </a:lnTo>
                    <a:lnTo>
                      <a:pt x="38" y="46"/>
                    </a:lnTo>
                    <a:lnTo>
                      <a:pt x="48" y="29"/>
                    </a:lnTo>
                    <a:lnTo>
                      <a:pt x="59"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3062"/>
              <p:cNvSpPr>
                <a:spLocks noEditPoints="1"/>
              </p:cNvSpPr>
              <p:nvPr/>
            </p:nvSpPr>
            <p:spPr bwMode="auto">
              <a:xfrm>
                <a:off x="444" y="3315"/>
                <a:ext cx="38" cy="59"/>
              </a:xfrm>
              <a:custGeom>
                <a:avLst/>
                <a:gdLst>
                  <a:gd name="T0" fmla="*/ 38 w 76"/>
                  <a:gd name="T1" fmla="*/ 13 h 118"/>
                  <a:gd name="T2" fmla="*/ 34 w 76"/>
                  <a:gd name="T3" fmla="*/ 13 h 118"/>
                  <a:gd name="T4" fmla="*/ 29 w 76"/>
                  <a:gd name="T5" fmla="*/ 15 h 118"/>
                  <a:gd name="T6" fmla="*/ 25 w 76"/>
                  <a:gd name="T7" fmla="*/ 18 h 118"/>
                  <a:gd name="T8" fmla="*/ 22 w 76"/>
                  <a:gd name="T9" fmla="*/ 21 h 118"/>
                  <a:gd name="T10" fmla="*/ 18 w 76"/>
                  <a:gd name="T11" fmla="*/ 30 h 118"/>
                  <a:gd name="T12" fmla="*/ 16 w 76"/>
                  <a:gd name="T13" fmla="*/ 42 h 118"/>
                  <a:gd name="T14" fmla="*/ 15 w 76"/>
                  <a:gd name="T15" fmla="*/ 59 h 118"/>
                  <a:gd name="T16" fmla="*/ 16 w 76"/>
                  <a:gd name="T17" fmla="*/ 76 h 118"/>
                  <a:gd name="T18" fmla="*/ 18 w 76"/>
                  <a:gd name="T19" fmla="*/ 88 h 118"/>
                  <a:gd name="T20" fmla="*/ 22 w 76"/>
                  <a:gd name="T21" fmla="*/ 96 h 118"/>
                  <a:gd name="T22" fmla="*/ 25 w 76"/>
                  <a:gd name="T23" fmla="*/ 100 h 118"/>
                  <a:gd name="T24" fmla="*/ 29 w 76"/>
                  <a:gd name="T25" fmla="*/ 102 h 118"/>
                  <a:gd name="T26" fmla="*/ 34 w 76"/>
                  <a:gd name="T27" fmla="*/ 105 h 118"/>
                  <a:gd name="T28" fmla="*/ 38 w 76"/>
                  <a:gd name="T29" fmla="*/ 105 h 118"/>
                  <a:gd name="T30" fmla="*/ 43 w 76"/>
                  <a:gd name="T31" fmla="*/ 105 h 118"/>
                  <a:gd name="T32" fmla="*/ 47 w 76"/>
                  <a:gd name="T33" fmla="*/ 102 h 118"/>
                  <a:gd name="T34" fmla="*/ 51 w 76"/>
                  <a:gd name="T35" fmla="*/ 100 h 118"/>
                  <a:gd name="T36" fmla="*/ 54 w 76"/>
                  <a:gd name="T37" fmla="*/ 96 h 118"/>
                  <a:gd name="T38" fmla="*/ 59 w 76"/>
                  <a:gd name="T39" fmla="*/ 88 h 118"/>
                  <a:gd name="T40" fmla="*/ 61 w 76"/>
                  <a:gd name="T41" fmla="*/ 76 h 118"/>
                  <a:gd name="T42" fmla="*/ 61 w 76"/>
                  <a:gd name="T43" fmla="*/ 59 h 118"/>
                  <a:gd name="T44" fmla="*/ 61 w 76"/>
                  <a:gd name="T45" fmla="*/ 42 h 118"/>
                  <a:gd name="T46" fmla="*/ 59 w 76"/>
                  <a:gd name="T47" fmla="*/ 30 h 118"/>
                  <a:gd name="T48" fmla="*/ 55 w 76"/>
                  <a:gd name="T49" fmla="*/ 22 h 118"/>
                  <a:gd name="T50" fmla="*/ 52 w 76"/>
                  <a:gd name="T51" fmla="*/ 19 h 118"/>
                  <a:gd name="T52" fmla="*/ 47 w 76"/>
                  <a:gd name="T53" fmla="*/ 15 h 118"/>
                  <a:gd name="T54" fmla="*/ 43 w 76"/>
                  <a:gd name="T55" fmla="*/ 14 h 118"/>
                  <a:gd name="T56" fmla="*/ 38 w 76"/>
                  <a:gd name="T57" fmla="*/ 13 h 118"/>
                  <a:gd name="T58" fmla="*/ 38 w 76"/>
                  <a:gd name="T59" fmla="*/ 0 h 118"/>
                  <a:gd name="T60" fmla="*/ 44 w 76"/>
                  <a:gd name="T61" fmla="*/ 0 h 118"/>
                  <a:gd name="T62" fmla="*/ 50 w 76"/>
                  <a:gd name="T63" fmla="*/ 1 h 118"/>
                  <a:gd name="T64" fmla="*/ 55 w 76"/>
                  <a:gd name="T65" fmla="*/ 3 h 118"/>
                  <a:gd name="T66" fmla="*/ 60 w 76"/>
                  <a:gd name="T67" fmla="*/ 6 h 118"/>
                  <a:gd name="T68" fmla="*/ 64 w 76"/>
                  <a:gd name="T69" fmla="*/ 10 h 118"/>
                  <a:gd name="T70" fmla="*/ 67 w 76"/>
                  <a:gd name="T71" fmla="*/ 14 h 118"/>
                  <a:gd name="T72" fmla="*/ 70 w 76"/>
                  <a:gd name="T73" fmla="*/ 20 h 118"/>
                  <a:gd name="T74" fmla="*/ 72 w 76"/>
                  <a:gd name="T75" fmla="*/ 25 h 118"/>
                  <a:gd name="T76" fmla="*/ 74 w 76"/>
                  <a:gd name="T77" fmla="*/ 31 h 118"/>
                  <a:gd name="T78" fmla="*/ 75 w 76"/>
                  <a:gd name="T79" fmla="*/ 43 h 118"/>
                  <a:gd name="T80" fmla="*/ 76 w 76"/>
                  <a:gd name="T81" fmla="*/ 59 h 118"/>
                  <a:gd name="T82" fmla="*/ 75 w 76"/>
                  <a:gd name="T83" fmla="*/ 78 h 118"/>
                  <a:gd name="T84" fmla="*/ 72 w 76"/>
                  <a:gd name="T85" fmla="*/ 92 h 118"/>
                  <a:gd name="T86" fmla="*/ 66 w 76"/>
                  <a:gd name="T87" fmla="*/ 104 h 118"/>
                  <a:gd name="T88" fmla="*/ 60 w 76"/>
                  <a:gd name="T89" fmla="*/ 111 h 118"/>
                  <a:gd name="T90" fmla="*/ 50 w 76"/>
                  <a:gd name="T91" fmla="*/ 117 h 118"/>
                  <a:gd name="T92" fmla="*/ 38 w 76"/>
                  <a:gd name="T93" fmla="*/ 118 h 118"/>
                  <a:gd name="T94" fmla="*/ 27 w 76"/>
                  <a:gd name="T95" fmla="*/ 117 h 118"/>
                  <a:gd name="T96" fmla="*/ 19 w 76"/>
                  <a:gd name="T97" fmla="*/ 114 h 118"/>
                  <a:gd name="T98" fmla="*/ 12 w 76"/>
                  <a:gd name="T99" fmla="*/ 107 h 118"/>
                  <a:gd name="T100" fmla="*/ 5 w 76"/>
                  <a:gd name="T101" fmla="*/ 95 h 118"/>
                  <a:gd name="T102" fmla="*/ 2 w 76"/>
                  <a:gd name="T103" fmla="*/ 79 h 118"/>
                  <a:gd name="T104" fmla="*/ 0 w 76"/>
                  <a:gd name="T105" fmla="*/ 59 h 118"/>
                  <a:gd name="T106" fmla="*/ 2 w 76"/>
                  <a:gd name="T107" fmla="*/ 40 h 118"/>
                  <a:gd name="T108" fmla="*/ 4 w 76"/>
                  <a:gd name="T109" fmla="*/ 25 h 118"/>
                  <a:gd name="T110" fmla="*/ 9 w 76"/>
                  <a:gd name="T111" fmla="*/ 14 h 118"/>
                  <a:gd name="T112" fmla="*/ 17 w 76"/>
                  <a:gd name="T113" fmla="*/ 6 h 118"/>
                  <a:gd name="T114" fmla="*/ 26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3"/>
                    </a:lnTo>
                    <a:lnTo>
                      <a:pt x="29" y="15"/>
                    </a:lnTo>
                    <a:lnTo>
                      <a:pt x="25" y="18"/>
                    </a:lnTo>
                    <a:lnTo>
                      <a:pt x="22" y="21"/>
                    </a:lnTo>
                    <a:lnTo>
                      <a:pt x="18" y="30"/>
                    </a:lnTo>
                    <a:lnTo>
                      <a:pt x="16" y="42"/>
                    </a:lnTo>
                    <a:lnTo>
                      <a:pt x="15" y="59"/>
                    </a:lnTo>
                    <a:lnTo>
                      <a:pt x="16" y="76"/>
                    </a:lnTo>
                    <a:lnTo>
                      <a:pt x="18" y="88"/>
                    </a:lnTo>
                    <a:lnTo>
                      <a:pt x="22" y="96"/>
                    </a:lnTo>
                    <a:lnTo>
                      <a:pt x="25" y="100"/>
                    </a:lnTo>
                    <a:lnTo>
                      <a:pt x="29" y="102"/>
                    </a:lnTo>
                    <a:lnTo>
                      <a:pt x="34" y="105"/>
                    </a:lnTo>
                    <a:lnTo>
                      <a:pt x="38" y="105"/>
                    </a:lnTo>
                    <a:lnTo>
                      <a:pt x="43" y="105"/>
                    </a:lnTo>
                    <a:lnTo>
                      <a:pt x="47" y="102"/>
                    </a:lnTo>
                    <a:lnTo>
                      <a:pt x="51" y="100"/>
                    </a:lnTo>
                    <a:lnTo>
                      <a:pt x="54" y="96"/>
                    </a:lnTo>
                    <a:lnTo>
                      <a:pt x="59" y="88"/>
                    </a:lnTo>
                    <a:lnTo>
                      <a:pt x="61" y="76"/>
                    </a:lnTo>
                    <a:lnTo>
                      <a:pt x="61" y="59"/>
                    </a:lnTo>
                    <a:lnTo>
                      <a:pt x="61" y="42"/>
                    </a:lnTo>
                    <a:lnTo>
                      <a:pt x="59" y="30"/>
                    </a:lnTo>
                    <a:lnTo>
                      <a:pt x="55" y="22"/>
                    </a:lnTo>
                    <a:lnTo>
                      <a:pt x="52" y="19"/>
                    </a:lnTo>
                    <a:lnTo>
                      <a:pt x="47" y="15"/>
                    </a:lnTo>
                    <a:lnTo>
                      <a:pt x="43" y="14"/>
                    </a:lnTo>
                    <a:lnTo>
                      <a:pt x="38" y="13"/>
                    </a:lnTo>
                    <a:close/>
                    <a:moveTo>
                      <a:pt x="38" y="0"/>
                    </a:moveTo>
                    <a:lnTo>
                      <a:pt x="44" y="0"/>
                    </a:lnTo>
                    <a:lnTo>
                      <a:pt x="50" y="1"/>
                    </a:lnTo>
                    <a:lnTo>
                      <a:pt x="55" y="3"/>
                    </a:lnTo>
                    <a:lnTo>
                      <a:pt x="60" y="6"/>
                    </a:lnTo>
                    <a:lnTo>
                      <a:pt x="64" y="10"/>
                    </a:lnTo>
                    <a:lnTo>
                      <a:pt x="67" y="14"/>
                    </a:lnTo>
                    <a:lnTo>
                      <a:pt x="70" y="20"/>
                    </a:lnTo>
                    <a:lnTo>
                      <a:pt x="72" y="25"/>
                    </a:lnTo>
                    <a:lnTo>
                      <a:pt x="74" y="31"/>
                    </a:lnTo>
                    <a:lnTo>
                      <a:pt x="75" y="43"/>
                    </a:lnTo>
                    <a:lnTo>
                      <a:pt x="76" y="59"/>
                    </a:lnTo>
                    <a:lnTo>
                      <a:pt x="75" y="78"/>
                    </a:lnTo>
                    <a:lnTo>
                      <a:pt x="72" y="92"/>
                    </a:lnTo>
                    <a:lnTo>
                      <a:pt x="66" y="104"/>
                    </a:lnTo>
                    <a:lnTo>
                      <a:pt x="60" y="111"/>
                    </a:lnTo>
                    <a:lnTo>
                      <a:pt x="50" y="117"/>
                    </a:lnTo>
                    <a:lnTo>
                      <a:pt x="38" y="118"/>
                    </a:lnTo>
                    <a:lnTo>
                      <a:pt x="27" y="117"/>
                    </a:lnTo>
                    <a:lnTo>
                      <a:pt x="19" y="114"/>
                    </a:lnTo>
                    <a:lnTo>
                      <a:pt x="12" y="107"/>
                    </a:lnTo>
                    <a:lnTo>
                      <a:pt x="5" y="95"/>
                    </a:lnTo>
                    <a:lnTo>
                      <a:pt x="2" y="79"/>
                    </a:lnTo>
                    <a:lnTo>
                      <a:pt x="0" y="59"/>
                    </a:lnTo>
                    <a:lnTo>
                      <a:pt x="2" y="40"/>
                    </a:lnTo>
                    <a:lnTo>
                      <a:pt x="4" y="25"/>
                    </a:lnTo>
                    <a:lnTo>
                      <a:pt x="9" y="14"/>
                    </a:lnTo>
                    <a:lnTo>
                      <a:pt x="17" y="6"/>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Line 3063"/>
              <p:cNvSpPr>
                <a:spLocks noChangeShapeType="1"/>
              </p:cNvSpPr>
              <p:nvPr/>
            </p:nvSpPr>
            <p:spPr bwMode="auto">
              <a:xfrm>
                <a:off x="496" y="3147"/>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3" name="Line 3064"/>
              <p:cNvSpPr>
                <a:spLocks noChangeShapeType="1"/>
              </p:cNvSpPr>
              <p:nvPr/>
            </p:nvSpPr>
            <p:spPr bwMode="auto">
              <a:xfrm flipH="1">
                <a:off x="1994" y="3147"/>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Freeform 3065"/>
              <p:cNvSpPr>
                <a:spLocks/>
              </p:cNvSpPr>
              <p:nvPr/>
            </p:nvSpPr>
            <p:spPr bwMode="auto">
              <a:xfrm>
                <a:off x="353" y="3118"/>
                <a:ext cx="38" cy="59"/>
              </a:xfrm>
              <a:custGeom>
                <a:avLst/>
                <a:gdLst>
                  <a:gd name="T0" fmla="*/ 39 w 75"/>
                  <a:gd name="T1" fmla="*/ 0 h 117"/>
                  <a:gd name="T2" fmla="*/ 53 w 75"/>
                  <a:gd name="T3" fmla="*/ 2 h 117"/>
                  <a:gd name="T4" fmla="*/ 64 w 75"/>
                  <a:gd name="T5" fmla="*/ 10 h 117"/>
                  <a:gd name="T6" fmla="*/ 72 w 75"/>
                  <a:gd name="T7" fmla="*/ 20 h 117"/>
                  <a:gd name="T8" fmla="*/ 74 w 75"/>
                  <a:gd name="T9" fmla="*/ 32 h 117"/>
                  <a:gd name="T10" fmla="*/ 73 w 75"/>
                  <a:gd name="T11" fmla="*/ 39 h 117"/>
                  <a:gd name="T12" fmla="*/ 72 w 75"/>
                  <a:gd name="T13" fmla="*/ 47 h 117"/>
                  <a:gd name="T14" fmla="*/ 68 w 75"/>
                  <a:gd name="T15" fmla="*/ 54 h 117"/>
                  <a:gd name="T16" fmla="*/ 63 w 75"/>
                  <a:gd name="T17" fmla="*/ 60 h 117"/>
                  <a:gd name="T18" fmla="*/ 54 w 75"/>
                  <a:gd name="T19" fmla="*/ 69 h 117"/>
                  <a:gd name="T20" fmla="*/ 42 w 75"/>
                  <a:gd name="T21" fmla="*/ 80 h 117"/>
                  <a:gd name="T22" fmla="*/ 36 w 75"/>
                  <a:gd name="T23" fmla="*/ 86 h 117"/>
                  <a:gd name="T24" fmla="*/ 32 w 75"/>
                  <a:gd name="T25" fmla="*/ 89 h 117"/>
                  <a:gd name="T26" fmla="*/ 29 w 75"/>
                  <a:gd name="T27" fmla="*/ 93 h 117"/>
                  <a:gd name="T28" fmla="*/ 25 w 75"/>
                  <a:gd name="T29" fmla="*/ 95 h 117"/>
                  <a:gd name="T30" fmla="*/ 22 w 75"/>
                  <a:gd name="T31" fmla="*/ 98 h 117"/>
                  <a:gd name="T32" fmla="*/ 20 w 75"/>
                  <a:gd name="T33" fmla="*/ 103 h 117"/>
                  <a:gd name="T34" fmla="*/ 75 w 75"/>
                  <a:gd name="T35" fmla="*/ 103 h 117"/>
                  <a:gd name="T36" fmla="*/ 75 w 75"/>
                  <a:gd name="T37" fmla="*/ 117 h 117"/>
                  <a:gd name="T38" fmla="*/ 0 w 75"/>
                  <a:gd name="T39" fmla="*/ 117 h 117"/>
                  <a:gd name="T40" fmla="*/ 0 w 75"/>
                  <a:gd name="T41" fmla="*/ 112 h 117"/>
                  <a:gd name="T42" fmla="*/ 1 w 75"/>
                  <a:gd name="T43" fmla="*/ 107 h 117"/>
                  <a:gd name="T44" fmla="*/ 5 w 75"/>
                  <a:gd name="T45" fmla="*/ 99 h 117"/>
                  <a:gd name="T46" fmla="*/ 10 w 75"/>
                  <a:gd name="T47" fmla="*/ 90 h 117"/>
                  <a:gd name="T48" fmla="*/ 17 w 75"/>
                  <a:gd name="T49" fmla="*/ 83 h 117"/>
                  <a:gd name="T50" fmla="*/ 27 w 75"/>
                  <a:gd name="T51" fmla="*/ 74 h 117"/>
                  <a:gd name="T52" fmla="*/ 39 w 75"/>
                  <a:gd name="T53" fmla="*/ 64 h 117"/>
                  <a:gd name="T54" fmla="*/ 48 w 75"/>
                  <a:gd name="T55" fmla="*/ 56 h 117"/>
                  <a:gd name="T56" fmla="*/ 53 w 75"/>
                  <a:gd name="T57" fmla="*/ 49 h 117"/>
                  <a:gd name="T58" fmla="*/ 56 w 75"/>
                  <a:gd name="T59" fmla="*/ 44 h 117"/>
                  <a:gd name="T60" fmla="*/ 59 w 75"/>
                  <a:gd name="T61" fmla="*/ 38 h 117"/>
                  <a:gd name="T62" fmla="*/ 59 w 75"/>
                  <a:gd name="T63" fmla="*/ 32 h 117"/>
                  <a:gd name="T64" fmla="*/ 59 w 75"/>
                  <a:gd name="T65" fmla="*/ 28 h 117"/>
                  <a:gd name="T66" fmla="*/ 56 w 75"/>
                  <a:gd name="T67" fmla="*/ 23 h 117"/>
                  <a:gd name="T68" fmla="*/ 53 w 75"/>
                  <a:gd name="T69" fmla="*/ 19 h 117"/>
                  <a:gd name="T70" fmla="*/ 49 w 75"/>
                  <a:gd name="T71" fmla="*/ 17 h 117"/>
                  <a:gd name="T72" fmla="*/ 44 w 75"/>
                  <a:gd name="T73" fmla="*/ 14 h 117"/>
                  <a:gd name="T74" fmla="*/ 39 w 75"/>
                  <a:gd name="T75" fmla="*/ 14 h 117"/>
                  <a:gd name="T76" fmla="*/ 32 w 75"/>
                  <a:gd name="T77" fmla="*/ 14 h 117"/>
                  <a:gd name="T78" fmla="*/ 26 w 75"/>
                  <a:gd name="T79" fmla="*/ 17 h 117"/>
                  <a:gd name="T80" fmla="*/ 23 w 75"/>
                  <a:gd name="T81" fmla="*/ 19 h 117"/>
                  <a:gd name="T82" fmla="*/ 20 w 75"/>
                  <a:gd name="T83" fmla="*/ 23 h 117"/>
                  <a:gd name="T84" fmla="*/ 17 w 75"/>
                  <a:gd name="T85" fmla="*/ 29 h 117"/>
                  <a:gd name="T86" fmla="*/ 16 w 75"/>
                  <a:gd name="T87" fmla="*/ 35 h 117"/>
                  <a:gd name="T88" fmla="*/ 2 w 75"/>
                  <a:gd name="T89" fmla="*/ 32 h 117"/>
                  <a:gd name="T90" fmla="*/ 5 w 75"/>
                  <a:gd name="T91" fmla="*/ 19 h 117"/>
                  <a:gd name="T92" fmla="*/ 13 w 75"/>
                  <a:gd name="T93" fmla="*/ 9 h 117"/>
                  <a:gd name="T94" fmla="*/ 24 w 75"/>
                  <a:gd name="T95" fmla="*/ 2 h 117"/>
                  <a:gd name="T96" fmla="*/ 39 w 75"/>
                  <a:gd name="T9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7">
                    <a:moveTo>
                      <a:pt x="39" y="0"/>
                    </a:moveTo>
                    <a:lnTo>
                      <a:pt x="53" y="2"/>
                    </a:lnTo>
                    <a:lnTo>
                      <a:pt x="64" y="10"/>
                    </a:lnTo>
                    <a:lnTo>
                      <a:pt x="72" y="20"/>
                    </a:lnTo>
                    <a:lnTo>
                      <a:pt x="74" y="32"/>
                    </a:lnTo>
                    <a:lnTo>
                      <a:pt x="73" y="39"/>
                    </a:lnTo>
                    <a:lnTo>
                      <a:pt x="72" y="47"/>
                    </a:lnTo>
                    <a:lnTo>
                      <a:pt x="68" y="54"/>
                    </a:lnTo>
                    <a:lnTo>
                      <a:pt x="63" y="60"/>
                    </a:lnTo>
                    <a:lnTo>
                      <a:pt x="54" y="69"/>
                    </a:lnTo>
                    <a:lnTo>
                      <a:pt x="42" y="80"/>
                    </a:lnTo>
                    <a:lnTo>
                      <a:pt x="36" y="86"/>
                    </a:lnTo>
                    <a:lnTo>
                      <a:pt x="32" y="89"/>
                    </a:lnTo>
                    <a:lnTo>
                      <a:pt x="29" y="93"/>
                    </a:lnTo>
                    <a:lnTo>
                      <a:pt x="25" y="95"/>
                    </a:lnTo>
                    <a:lnTo>
                      <a:pt x="22" y="98"/>
                    </a:lnTo>
                    <a:lnTo>
                      <a:pt x="20" y="103"/>
                    </a:lnTo>
                    <a:lnTo>
                      <a:pt x="75" y="103"/>
                    </a:lnTo>
                    <a:lnTo>
                      <a:pt x="75" y="117"/>
                    </a:lnTo>
                    <a:lnTo>
                      <a:pt x="0" y="117"/>
                    </a:lnTo>
                    <a:lnTo>
                      <a:pt x="0" y="112"/>
                    </a:lnTo>
                    <a:lnTo>
                      <a:pt x="1" y="107"/>
                    </a:lnTo>
                    <a:lnTo>
                      <a:pt x="5" y="99"/>
                    </a:lnTo>
                    <a:lnTo>
                      <a:pt x="10" y="90"/>
                    </a:lnTo>
                    <a:lnTo>
                      <a:pt x="17" y="83"/>
                    </a:lnTo>
                    <a:lnTo>
                      <a:pt x="27" y="74"/>
                    </a:lnTo>
                    <a:lnTo>
                      <a:pt x="39" y="64"/>
                    </a:lnTo>
                    <a:lnTo>
                      <a:pt x="48" y="56"/>
                    </a:lnTo>
                    <a:lnTo>
                      <a:pt x="53" y="49"/>
                    </a:lnTo>
                    <a:lnTo>
                      <a:pt x="56" y="44"/>
                    </a:lnTo>
                    <a:lnTo>
                      <a:pt x="59" y="38"/>
                    </a:lnTo>
                    <a:lnTo>
                      <a:pt x="59" y="32"/>
                    </a:lnTo>
                    <a:lnTo>
                      <a:pt x="59" y="28"/>
                    </a:lnTo>
                    <a:lnTo>
                      <a:pt x="56" y="23"/>
                    </a:lnTo>
                    <a:lnTo>
                      <a:pt x="53" y="19"/>
                    </a:lnTo>
                    <a:lnTo>
                      <a:pt x="49" y="17"/>
                    </a:lnTo>
                    <a:lnTo>
                      <a:pt x="44" y="14"/>
                    </a:lnTo>
                    <a:lnTo>
                      <a:pt x="39" y="14"/>
                    </a:lnTo>
                    <a:lnTo>
                      <a:pt x="32" y="14"/>
                    </a:lnTo>
                    <a:lnTo>
                      <a:pt x="26" y="17"/>
                    </a:lnTo>
                    <a:lnTo>
                      <a:pt x="23" y="19"/>
                    </a:lnTo>
                    <a:lnTo>
                      <a:pt x="20" y="23"/>
                    </a:lnTo>
                    <a:lnTo>
                      <a:pt x="17" y="29"/>
                    </a:lnTo>
                    <a:lnTo>
                      <a:pt x="16" y="35"/>
                    </a:lnTo>
                    <a:lnTo>
                      <a:pt x="2" y="32"/>
                    </a:lnTo>
                    <a:lnTo>
                      <a:pt x="5" y="19"/>
                    </a:lnTo>
                    <a:lnTo>
                      <a:pt x="13" y="9"/>
                    </a:lnTo>
                    <a:lnTo>
                      <a:pt x="24" y="2"/>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3066"/>
              <p:cNvSpPr>
                <a:spLocks noEditPoints="1"/>
              </p:cNvSpPr>
              <p:nvPr/>
            </p:nvSpPr>
            <p:spPr bwMode="auto">
              <a:xfrm>
                <a:off x="399" y="3118"/>
                <a:ext cx="37" cy="60"/>
              </a:xfrm>
              <a:custGeom>
                <a:avLst/>
                <a:gdLst>
                  <a:gd name="T0" fmla="*/ 32 w 75"/>
                  <a:gd name="T1" fmla="*/ 60 h 119"/>
                  <a:gd name="T2" fmla="*/ 25 w 75"/>
                  <a:gd name="T3" fmla="*/ 64 h 119"/>
                  <a:gd name="T4" fmla="*/ 18 w 75"/>
                  <a:gd name="T5" fmla="*/ 71 h 119"/>
                  <a:gd name="T6" fmla="*/ 16 w 75"/>
                  <a:gd name="T7" fmla="*/ 83 h 119"/>
                  <a:gd name="T8" fmla="*/ 18 w 75"/>
                  <a:gd name="T9" fmla="*/ 94 h 119"/>
                  <a:gd name="T10" fmla="*/ 22 w 75"/>
                  <a:gd name="T11" fmla="*/ 100 h 119"/>
                  <a:gd name="T12" fmla="*/ 31 w 75"/>
                  <a:gd name="T13" fmla="*/ 105 h 119"/>
                  <a:gd name="T14" fmla="*/ 42 w 75"/>
                  <a:gd name="T15" fmla="*/ 105 h 119"/>
                  <a:gd name="T16" fmla="*/ 50 w 75"/>
                  <a:gd name="T17" fmla="*/ 102 h 119"/>
                  <a:gd name="T18" fmla="*/ 57 w 75"/>
                  <a:gd name="T19" fmla="*/ 95 h 119"/>
                  <a:gd name="T20" fmla="*/ 59 w 75"/>
                  <a:gd name="T21" fmla="*/ 83 h 119"/>
                  <a:gd name="T22" fmla="*/ 57 w 75"/>
                  <a:gd name="T23" fmla="*/ 71 h 119"/>
                  <a:gd name="T24" fmla="*/ 50 w 75"/>
                  <a:gd name="T25" fmla="*/ 64 h 119"/>
                  <a:gd name="T26" fmla="*/ 42 w 75"/>
                  <a:gd name="T27" fmla="*/ 60 h 119"/>
                  <a:gd name="T28" fmla="*/ 38 w 75"/>
                  <a:gd name="T29" fmla="*/ 14 h 119"/>
                  <a:gd name="T30" fmla="*/ 28 w 75"/>
                  <a:gd name="T31" fmla="*/ 16 h 119"/>
                  <a:gd name="T32" fmla="*/ 21 w 75"/>
                  <a:gd name="T33" fmla="*/ 22 h 119"/>
                  <a:gd name="T34" fmla="*/ 19 w 75"/>
                  <a:gd name="T35" fmla="*/ 30 h 119"/>
                  <a:gd name="T36" fmla="*/ 21 w 75"/>
                  <a:gd name="T37" fmla="*/ 38 h 119"/>
                  <a:gd name="T38" fmla="*/ 27 w 75"/>
                  <a:gd name="T39" fmla="*/ 45 h 119"/>
                  <a:gd name="T40" fmla="*/ 38 w 75"/>
                  <a:gd name="T41" fmla="*/ 46 h 119"/>
                  <a:gd name="T42" fmla="*/ 48 w 75"/>
                  <a:gd name="T43" fmla="*/ 45 h 119"/>
                  <a:gd name="T44" fmla="*/ 54 w 75"/>
                  <a:gd name="T45" fmla="*/ 38 h 119"/>
                  <a:gd name="T46" fmla="*/ 56 w 75"/>
                  <a:gd name="T47" fmla="*/ 30 h 119"/>
                  <a:gd name="T48" fmla="*/ 54 w 75"/>
                  <a:gd name="T49" fmla="*/ 22 h 119"/>
                  <a:gd name="T50" fmla="*/ 48 w 75"/>
                  <a:gd name="T51" fmla="*/ 16 h 119"/>
                  <a:gd name="T52" fmla="*/ 38 w 75"/>
                  <a:gd name="T53" fmla="*/ 14 h 119"/>
                  <a:gd name="T54" fmla="*/ 51 w 75"/>
                  <a:gd name="T55" fmla="*/ 2 h 119"/>
                  <a:gd name="T56" fmla="*/ 69 w 75"/>
                  <a:gd name="T57" fmla="*/ 19 h 119"/>
                  <a:gd name="T58" fmla="*/ 70 w 75"/>
                  <a:gd name="T59" fmla="*/ 35 h 119"/>
                  <a:gd name="T60" fmla="*/ 67 w 75"/>
                  <a:gd name="T61" fmla="*/ 44 h 119"/>
                  <a:gd name="T62" fmla="*/ 59 w 75"/>
                  <a:gd name="T63" fmla="*/ 50 h 119"/>
                  <a:gd name="T64" fmla="*/ 60 w 75"/>
                  <a:gd name="T65" fmla="*/ 56 h 119"/>
                  <a:gd name="T66" fmla="*/ 69 w 75"/>
                  <a:gd name="T67" fmla="*/ 64 h 119"/>
                  <a:gd name="T68" fmla="*/ 75 w 75"/>
                  <a:gd name="T69" fmla="*/ 83 h 119"/>
                  <a:gd name="T70" fmla="*/ 65 w 75"/>
                  <a:gd name="T71" fmla="*/ 108 h 119"/>
                  <a:gd name="T72" fmla="*/ 38 w 75"/>
                  <a:gd name="T73" fmla="*/ 119 h 119"/>
                  <a:gd name="T74" fmla="*/ 10 w 75"/>
                  <a:gd name="T75" fmla="*/ 108 h 119"/>
                  <a:gd name="T76" fmla="*/ 0 w 75"/>
                  <a:gd name="T77" fmla="*/ 83 h 119"/>
                  <a:gd name="T78" fmla="*/ 6 w 75"/>
                  <a:gd name="T79" fmla="*/ 64 h 119"/>
                  <a:gd name="T80" fmla="*/ 16 w 75"/>
                  <a:gd name="T81" fmla="*/ 55 h 119"/>
                  <a:gd name="T82" fmla="*/ 16 w 75"/>
                  <a:gd name="T83" fmla="*/ 50 h 119"/>
                  <a:gd name="T84" fmla="*/ 8 w 75"/>
                  <a:gd name="T85" fmla="*/ 44 h 119"/>
                  <a:gd name="T86" fmla="*/ 5 w 75"/>
                  <a:gd name="T87" fmla="*/ 35 h 119"/>
                  <a:gd name="T88" fmla="*/ 6 w 75"/>
                  <a:gd name="T89" fmla="*/ 18 h 119"/>
                  <a:gd name="T90" fmla="*/ 23 w 75"/>
                  <a:gd name="T91"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19">
                    <a:moveTo>
                      <a:pt x="37" y="60"/>
                    </a:moveTo>
                    <a:lnTo>
                      <a:pt x="32" y="60"/>
                    </a:lnTo>
                    <a:lnTo>
                      <a:pt x="28" y="61"/>
                    </a:lnTo>
                    <a:lnTo>
                      <a:pt x="25" y="64"/>
                    </a:lnTo>
                    <a:lnTo>
                      <a:pt x="21" y="66"/>
                    </a:lnTo>
                    <a:lnTo>
                      <a:pt x="18" y="71"/>
                    </a:lnTo>
                    <a:lnTo>
                      <a:pt x="16" y="76"/>
                    </a:lnTo>
                    <a:lnTo>
                      <a:pt x="16" y="83"/>
                    </a:lnTo>
                    <a:lnTo>
                      <a:pt x="16" y="88"/>
                    </a:lnTo>
                    <a:lnTo>
                      <a:pt x="18" y="94"/>
                    </a:lnTo>
                    <a:lnTo>
                      <a:pt x="20" y="97"/>
                    </a:lnTo>
                    <a:lnTo>
                      <a:pt x="22" y="100"/>
                    </a:lnTo>
                    <a:lnTo>
                      <a:pt x="26" y="103"/>
                    </a:lnTo>
                    <a:lnTo>
                      <a:pt x="31" y="105"/>
                    </a:lnTo>
                    <a:lnTo>
                      <a:pt x="38" y="106"/>
                    </a:lnTo>
                    <a:lnTo>
                      <a:pt x="42" y="105"/>
                    </a:lnTo>
                    <a:lnTo>
                      <a:pt x="47" y="104"/>
                    </a:lnTo>
                    <a:lnTo>
                      <a:pt x="50" y="102"/>
                    </a:lnTo>
                    <a:lnTo>
                      <a:pt x="54" y="99"/>
                    </a:lnTo>
                    <a:lnTo>
                      <a:pt x="57" y="95"/>
                    </a:lnTo>
                    <a:lnTo>
                      <a:pt x="59" y="89"/>
                    </a:lnTo>
                    <a:lnTo>
                      <a:pt x="59" y="83"/>
                    </a:lnTo>
                    <a:lnTo>
                      <a:pt x="59" y="77"/>
                    </a:lnTo>
                    <a:lnTo>
                      <a:pt x="57" y="71"/>
                    </a:lnTo>
                    <a:lnTo>
                      <a:pt x="54" y="66"/>
                    </a:lnTo>
                    <a:lnTo>
                      <a:pt x="50" y="64"/>
                    </a:lnTo>
                    <a:lnTo>
                      <a:pt x="47" y="61"/>
                    </a:lnTo>
                    <a:lnTo>
                      <a:pt x="42" y="60"/>
                    </a:lnTo>
                    <a:lnTo>
                      <a:pt x="37" y="60"/>
                    </a:lnTo>
                    <a:close/>
                    <a:moveTo>
                      <a:pt x="38" y="14"/>
                    </a:moveTo>
                    <a:lnTo>
                      <a:pt x="32" y="14"/>
                    </a:lnTo>
                    <a:lnTo>
                      <a:pt x="28" y="16"/>
                    </a:lnTo>
                    <a:lnTo>
                      <a:pt x="23" y="19"/>
                    </a:lnTo>
                    <a:lnTo>
                      <a:pt x="21" y="22"/>
                    </a:lnTo>
                    <a:lnTo>
                      <a:pt x="19" y="26"/>
                    </a:lnTo>
                    <a:lnTo>
                      <a:pt x="19" y="30"/>
                    </a:lnTo>
                    <a:lnTo>
                      <a:pt x="19" y="35"/>
                    </a:lnTo>
                    <a:lnTo>
                      <a:pt x="21" y="38"/>
                    </a:lnTo>
                    <a:lnTo>
                      <a:pt x="23" y="41"/>
                    </a:lnTo>
                    <a:lnTo>
                      <a:pt x="27" y="45"/>
                    </a:lnTo>
                    <a:lnTo>
                      <a:pt x="32" y="46"/>
                    </a:lnTo>
                    <a:lnTo>
                      <a:pt x="38" y="46"/>
                    </a:lnTo>
                    <a:lnTo>
                      <a:pt x="44" y="46"/>
                    </a:lnTo>
                    <a:lnTo>
                      <a:pt x="48" y="45"/>
                    </a:lnTo>
                    <a:lnTo>
                      <a:pt x="51" y="41"/>
                    </a:lnTo>
                    <a:lnTo>
                      <a:pt x="54" y="38"/>
                    </a:lnTo>
                    <a:lnTo>
                      <a:pt x="56" y="35"/>
                    </a:lnTo>
                    <a:lnTo>
                      <a:pt x="56" y="30"/>
                    </a:lnTo>
                    <a:lnTo>
                      <a:pt x="56" y="26"/>
                    </a:lnTo>
                    <a:lnTo>
                      <a:pt x="54" y="22"/>
                    </a:lnTo>
                    <a:lnTo>
                      <a:pt x="51" y="19"/>
                    </a:lnTo>
                    <a:lnTo>
                      <a:pt x="48" y="16"/>
                    </a:lnTo>
                    <a:lnTo>
                      <a:pt x="42" y="14"/>
                    </a:lnTo>
                    <a:lnTo>
                      <a:pt x="38" y="14"/>
                    </a:lnTo>
                    <a:close/>
                    <a:moveTo>
                      <a:pt x="37" y="0"/>
                    </a:moveTo>
                    <a:lnTo>
                      <a:pt x="51" y="2"/>
                    </a:lnTo>
                    <a:lnTo>
                      <a:pt x="63" y="9"/>
                    </a:lnTo>
                    <a:lnTo>
                      <a:pt x="69" y="19"/>
                    </a:lnTo>
                    <a:lnTo>
                      <a:pt x="71" y="30"/>
                    </a:lnTo>
                    <a:lnTo>
                      <a:pt x="70" y="35"/>
                    </a:lnTo>
                    <a:lnTo>
                      <a:pt x="69" y="39"/>
                    </a:lnTo>
                    <a:lnTo>
                      <a:pt x="67" y="44"/>
                    </a:lnTo>
                    <a:lnTo>
                      <a:pt x="64" y="47"/>
                    </a:lnTo>
                    <a:lnTo>
                      <a:pt x="59" y="50"/>
                    </a:lnTo>
                    <a:lnTo>
                      <a:pt x="54" y="52"/>
                    </a:lnTo>
                    <a:lnTo>
                      <a:pt x="60" y="56"/>
                    </a:lnTo>
                    <a:lnTo>
                      <a:pt x="65" y="59"/>
                    </a:lnTo>
                    <a:lnTo>
                      <a:pt x="69" y="64"/>
                    </a:lnTo>
                    <a:lnTo>
                      <a:pt x="74" y="73"/>
                    </a:lnTo>
                    <a:lnTo>
                      <a:pt x="75" y="83"/>
                    </a:lnTo>
                    <a:lnTo>
                      <a:pt x="73" y="97"/>
                    </a:lnTo>
                    <a:lnTo>
                      <a:pt x="65" y="108"/>
                    </a:lnTo>
                    <a:lnTo>
                      <a:pt x="53" y="116"/>
                    </a:lnTo>
                    <a:lnTo>
                      <a:pt x="38" y="119"/>
                    </a:lnTo>
                    <a:lnTo>
                      <a:pt x="22" y="116"/>
                    </a:lnTo>
                    <a:lnTo>
                      <a:pt x="10" y="108"/>
                    </a:lnTo>
                    <a:lnTo>
                      <a:pt x="2" y="97"/>
                    </a:lnTo>
                    <a:lnTo>
                      <a:pt x="0" y="83"/>
                    </a:lnTo>
                    <a:lnTo>
                      <a:pt x="1" y="73"/>
                    </a:lnTo>
                    <a:lnTo>
                      <a:pt x="6" y="64"/>
                    </a:lnTo>
                    <a:lnTo>
                      <a:pt x="10" y="59"/>
                    </a:lnTo>
                    <a:lnTo>
                      <a:pt x="16" y="55"/>
                    </a:lnTo>
                    <a:lnTo>
                      <a:pt x="21" y="52"/>
                    </a:lnTo>
                    <a:lnTo>
                      <a:pt x="16" y="50"/>
                    </a:lnTo>
                    <a:lnTo>
                      <a:pt x="11" y="47"/>
                    </a:lnTo>
                    <a:lnTo>
                      <a:pt x="8" y="44"/>
                    </a:lnTo>
                    <a:lnTo>
                      <a:pt x="6" y="39"/>
                    </a:lnTo>
                    <a:lnTo>
                      <a:pt x="5" y="35"/>
                    </a:lnTo>
                    <a:lnTo>
                      <a:pt x="3" y="30"/>
                    </a:lnTo>
                    <a:lnTo>
                      <a:pt x="6" y="18"/>
                    </a:lnTo>
                    <a:lnTo>
                      <a:pt x="12" y="9"/>
                    </a:lnTo>
                    <a:lnTo>
                      <a:pt x="23"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3067"/>
              <p:cNvSpPr>
                <a:spLocks noEditPoints="1"/>
              </p:cNvSpPr>
              <p:nvPr/>
            </p:nvSpPr>
            <p:spPr bwMode="auto">
              <a:xfrm>
                <a:off x="444" y="3118"/>
                <a:ext cx="38" cy="60"/>
              </a:xfrm>
              <a:custGeom>
                <a:avLst/>
                <a:gdLst>
                  <a:gd name="T0" fmla="*/ 38 w 76"/>
                  <a:gd name="T1" fmla="*/ 14 h 119"/>
                  <a:gd name="T2" fmla="*/ 34 w 76"/>
                  <a:gd name="T3" fmla="*/ 14 h 119"/>
                  <a:gd name="T4" fmla="*/ 29 w 76"/>
                  <a:gd name="T5" fmla="*/ 16 h 119"/>
                  <a:gd name="T6" fmla="*/ 25 w 76"/>
                  <a:gd name="T7" fmla="*/ 19 h 119"/>
                  <a:gd name="T8" fmla="*/ 22 w 76"/>
                  <a:gd name="T9" fmla="*/ 22 h 119"/>
                  <a:gd name="T10" fmla="*/ 18 w 76"/>
                  <a:gd name="T11" fmla="*/ 31 h 119"/>
                  <a:gd name="T12" fmla="*/ 16 w 76"/>
                  <a:gd name="T13" fmla="*/ 44 h 119"/>
                  <a:gd name="T14" fmla="*/ 15 w 76"/>
                  <a:gd name="T15" fmla="*/ 60 h 119"/>
                  <a:gd name="T16" fmla="*/ 16 w 76"/>
                  <a:gd name="T17" fmla="*/ 77 h 119"/>
                  <a:gd name="T18" fmla="*/ 18 w 76"/>
                  <a:gd name="T19" fmla="*/ 89 h 119"/>
                  <a:gd name="T20" fmla="*/ 22 w 76"/>
                  <a:gd name="T21" fmla="*/ 97 h 119"/>
                  <a:gd name="T22" fmla="*/ 25 w 76"/>
                  <a:gd name="T23" fmla="*/ 100 h 119"/>
                  <a:gd name="T24" fmla="*/ 29 w 76"/>
                  <a:gd name="T25" fmla="*/ 104 h 119"/>
                  <a:gd name="T26" fmla="*/ 34 w 76"/>
                  <a:gd name="T27" fmla="*/ 105 h 119"/>
                  <a:gd name="T28" fmla="*/ 38 w 76"/>
                  <a:gd name="T29" fmla="*/ 106 h 119"/>
                  <a:gd name="T30" fmla="*/ 43 w 76"/>
                  <a:gd name="T31" fmla="*/ 105 h 119"/>
                  <a:gd name="T32" fmla="*/ 47 w 76"/>
                  <a:gd name="T33" fmla="*/ 104 h 119"/>
                  <a:gd name="T34" fmla="*/ 51 w 76"/>
                  <a:gd name="T35" fmla="*/ 100 h 119"/>
                  <a:gd name="T36" fmla="*/ 54 w 76"/>
                  <a:gd name="T37" fmla="*/ 97 h 119"/>
                  <a:gd name="T38" fmla="*/ 59 w 76"/>
                  <a:gd name="T39" fmla="*/ 89 h 119"/>
                  <a:gd name="T40" fmla="*/ 61 w 76"/>
                  <a:gd name="T41" fmla="*/ 77 h 119"/>
                  <a:gd name="T42" fmla="*/ 61 w 76"/>
                  <a:gd name="T43" fmla="*/ 60 h 119"/>
                  <a:gd name="T44" fmla="*/ 61 w 76"/>
                  <a:gd name="T45" fmla="*/ 44 h 119"/>
                  <a:gd name="T46" fmla="*/ 59 w 76"/>
                  <a:gd name="T47" fmla="*/ 31 h 119"/>
                  <a:gd name="T48" fmla="*/ 55 w 76"/>
                  <a:gd name="T49" fmla="*/ 23 h 119"/>
                  <a:gd name="T50" fmla="*/ 52 w 76"/>
                  <a:gd name="T51" fmla="*/ 19 h 119"/>
                  <a:gd name="T52" fmla="*/ 47 w 76"/>
                  <a:gd name="T53" fmla="*/ 17 h 119"/>
                  <a:gd name="T54" fmla="*/ 43 w 76"/>
                  <a:gd name="T55" fmla="*/ 14 h 119"/>
                  <a:gd name="T56" fmla="*/ 38 w 76"/>
                  <a:gd name="T57" fmla="*/ 14 h 119"/>
                  <a:gd name="T58" fmla="*/ 38 w 76"/>
                  <a:gd name="T59" fmla="*/ 0 h 119"/>
                  <a:gd name="T60" fmla="*/ 44 w 76"/>
                  <a:gd name="T61" fmla="*/ 1 h 119"/>
                  <a:gd name="T62" fmla="*/ 50 w 76"/>
                  <a:gd name="T63" fmla="*/ 2 h 119"/>
                  <a:gd name="T64" fmla="*/ 55 w 76"/>
                  <a:gd name="T65" fmla="*/ 4 h 119"/>
                  <a:gd name="T66" fmla="*/ 60 w 76"/>
                  <a:gd name="T67" fmla="*/ 7 h 119"/>
                  <a:gd name="T68" fmla="*/ 64 w 76"/>
                  <a:gd name="T69" fmla="*/ 11 h 119"/>
                  <a:gd name="T70" fmla="*/ 67 w 76"/>
                  <a:gd name="T71" fmla="*/ 16 h 119"/>
                  <a:gd name="T72" fmla="*/ 70 w 76"/>
                  <a:gd name="T73" fmla="*/ 20 h 119"/>
                  <a:gd name="T74" fmla="*/ 72 w 76"/>
                  <a:gd name="T75" fmla="*/ 26 h 119"/>
                  <a:gd name="T76" fmla="*/ 74 w 76"/>
                  <a:gd name="T77" fmla="*/ 32 h 119"/>
                  <a:gd name="T78" fmla="*/ 75 w 76"/>
                  <a:gd name="T79" fmla="*/ 45 h 119"/>
                  <a:gd name="T80" fmla="*/ 76 w 76"/>
                  <a:gd name="T81" fmla="*/ 60 h 119"/>
                  <a:gd name="T82" fmla="*/ 75 w 76"/>
                  <a:gd name="T83" fmla="*/ 78 h 119"/>
                  <a:gd name="T84" fmla="*/ 72 w 76"/>
                  <a:gd name="T85" fmla="*/ 94 h 119"/>
                  <a:gd name="T86" fmla="*/ 66 w 76"/>
                  <a:gd name="T87" fmla="*/ 105 h 119"/>
                  <a:gd name="T88" fmla="*/ 60 w 76"/>
                  <a:gd name="T89" fmla="*/ 113 h 119"/>
                  <a:gd name="T90" fmla="*/ 50 w 76"/>
                  <a:gd name="T91" fmla="*/ 117 h 119"/>
                  <a:gd name="T92" fmla="*/ 38 w 76"/>
                  <a:gd name="T93" fmla="*/ 119 h 119"/>
                  <a:gd name="T94" fmla="*/ 27 w 76"/>
                  <a:gd name="T95" fmla="*/ 118 h 119"/>
                  <a:gd name="T96" fmla="*/ 19 w 76"/>
                  <a:gd name="T97" fmla="*/ 114 h 119"/>
                  <a:gd name="T98" fmla="*/ 12 w 76"/>
                  <a:gd name="T99" fmla="*/ 108 h 119"/>
                  <a:gd name="T100" fmla="*/ 5 w 76"/>
                  <a:gd name="T101" fmla="*/ 96 h 119"/>
                  <a:gd name="T102" fmla="*/ 2 w 76"/>
                  <a:gd name="T103" fmla="*/ 79 h 119"/>
                  <a:gd name="T104" fmla="*/ 0 w 76"/>
                  <a:gd name="T105" fmla="*/ 60 h 119"/>
                  <a:gd name="T106" fmla="*/ 2 w 76"/>
                  <a:gd name="T107" fmla="*/ 41 h 119"/>
                  <a:gd name="T108" fmla="*/ 4 w 76"/>
                  <a:gd name="T109" fmla="*/ 27 h 119"/>
                  <a:gd name="T110" fmla="*/ 9 w 76"/>
                  <a:gd name="T111" fmla="*/ 14 h 119"/>
                  <a:gd name="T112" fmla="*/ 17 w 76"/>
                  <a:gd name="T113" fmla="*/ 7 h 119"/>
                  <a:gd name="T114" fmla="*/ 26 w 76"/>
                  <a:gd name="T115" fmla="*/ 2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4"/>
                    </a:lnTo>
                    <a:lnTo>
                      <a:pt x="29" y="16"/>
                    </a:lnTo>
                    <a:lnTo>
                      <a:pt x="25" y="19"/>
                    </a:lnTo>
                    <a:lnTo>
                      <a:pt x="22" y="22"/>
                    </a:lnTo>
                    <a:lnTo>
                      <a:pt x="18" y="31"/>
                    </a:lnTo>
                    <a:lnTo>
                      <a:pt x="16" y="44"/>
                    </a:lnTo>
                    <a:lnTo>
                      <a:pt x="15" y="60"/>
                    </a:lnTo>
                    <a:lnTo>
                      <a:pt x="16" y="77"/>
                    </a:lnTo>
                    <a:lnTo>
                      <a:pt x="18" y="89"/>
                    </a:lnTo>
                    <a:lnTo>
                      <a:pt x="22" y="97"/>
                    </a:lnTo>
                    <a:lnTo>
                      <a:pt x="25" y="100"/>
                    </a:lnTo>
                    <a:lnTo>
                      <a:pt x="29" y="104"/>
                    </a:lnTo>
                    <a:lnTo>
                      <a:pt x="34" y="105"/>
                    </a:lnTo>
                    <a:lnTo>
                      <a:pt x="38" y="106"/>
                    </a:lnTo>
                    <a:lnTo>
                      <a:pt x="43" y="105"/>
                    </a:lnTo>
                    <a:lnTo>
                      <a:pt x="47" y="104"/>
                    </a:lnTo>
                    <a:lnTo>
                      <a:pt x="51" y="100"/>
                    </a:lnTo>
                    <a:lnTo>
                      <a:pt x="54" y="97"/>
                    </a:lnTo>
                    <a:lnTo>
                      <a:pt x="59" y="89"/>
                    </a:lnTo>
                    <a:lnTo>
                      <a:pt x="61" y="77"/>
                    </a:lnTo>
                    <a:lnTo>
                      <a:pt x="61" y="60"/>
                    </a:lnTo>
                    <a:lnTo>
                      <a:pt x="61" y="44"/>
                    </a:lnTo>
                    <a:lnTo>
                      <a:pt x="59" y="31"/>
                    </a:lnTo>
                    <a:lnTo>
                      <a:pt x="55" y="23"/>
                    </a:lnTo>
                    <a:lnTo>
                      <a:pt x="52" y="19"/>
                    </a:lnTo>
                    <a:lnTo>
                      <a:pt x="47" y="17"/>
                    </a:lnTo>
                    <a:lnTo>
                      <a:pt x="43" y="14"/>
                    </a:lnTo>
                    <a:lnTo>
                      <a:pt x="38" y="14"/>
                    </a:lnTo>
                    <a:close/>
                    <a:moveTo>
                      <a:pt x="38" y="0"/>
                    </a:moveTo>
                    <a:lnTo>
                      <a:pt x="44" y="1"/>
                    </a:lnTo>
                    <a:lnTo>
                      <a:pt x="50" y="2"/>
                    </a:lnTo>
                    <a:lnTo>
                      <a:pt x="55" y="4"/>
                    </a:lnTo>
                    <a:lnTo>
                      <a:pt x="60" y="7"/>
                    </a:lnTo>
                    <a:lnTo>
                      <a:pt x="64" y="11"/>
                    </a:lnTo>
                    <a:lnTo>
                      <a:pt x="67" y="16"/>
                    </a:lnTo>
                    <a:lnTo>
                      <a:pt x="70" y="20"/>
                    </a:lnTo>
                    <a:lnTo>
                      <a:pt x="72" y="26"/>
                    </a:lnTo>
                    <a:lnTo>
                      <a:pt x="74" y="32"/>
                    </a:lnTo>
                    <a:lnTo>
                      <a:pt x="75" y="45"/>
                    </a:lnTo>
                    <a:lnTo>
                      <a:pt x="76" y="60"/>
                    </a:lnTo>
                    <a:lnTo>
                      <a:pt x="75" y="78"/>
                    </a:lnTo>
                    <a:lnTo>
                      <a:pt x="72" y="94"/>
                    </a:lnTo>
                    <a:lnTo>
                      <a:pt x="66" y="105"/>
                    </a:lnTo>
                    <a:lnTo>
                      <a:pt x="60" y="113"/>
                    </a:lnTo>
                    <a:lnTo>
                      <a:pt x="50" y="117"/>
                    </a:lnTo>
                    <a:lnTo>
                      <a:pt x="38" y="119"/>
                    </a:lnTo>
                    <a:lnTo>
                      <a:pt x="27" y="118"/>
                    </a:lnTo>
                    <a:lnTo>
                      <a:pt x="19" y="114"/>
                    </a:lnTo>
                    <a:lnTo>
                      <a:pt x="12" y="108"/>
                    </a:lnTo>
                    <a:lnTo>
                      <a:pt x="5" y="96"/>
                    </a:lnTo>
                    <a:lnTo>
                      <a:pt x="2" y="79"/>
                    </a:lnTo>
                    <a:lnTo>
                      <a:pt x="0" y="60"/>
                    </a:lnTo>
                    <a:lnTo>
                      <a:pt x="2" y="41"/>
                    </a:lnTo>
                    <a:lnTo>
                      <a:pt x="4" y="27"/>
                    </a:lnTo>
                    <a:lnTo>
                      <a:pt x="9" y="14"/>
                    </a:lnTo>
                    <a:lnTo>
                      <a:pt x="17" y="7"/>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Line 3068"/>
              <p:cNvSpPr>
                <a:spLocks noChangeShapeType="1"/>
              </p:cNvSpPr>
              <p:nvPr/>
            </p:nvSpPr>
            <p:spPr bwMode="auto">
              <a:xfrm>
                <a:off x="496" y="2951"/>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Line 3069"/>
              <p:cNvSpPr>
                <a:spLocks noChangeShapeType="1"/>
              </p:cNvSpPr>
              <p:nvPr/>
            </p:nvSpPr>
            <p:spPr bwMode="auto">
              <a:xfrm flipH="1">
                <a:off x="1994" y="2951"/>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9" name="Freeform 3070"/>
              <p:cNvSpPr>
                <a:spLocks/>
              </p:cNvSpPr>
              <p:nvPr/>
            </p:nvSpPr>
            <p:spPr bwMode="auto">
              <a:xfrm>
                <a:off x="353" y="2923"/>
                <a:ext cx="38" cy="58"/>
              </a:xfrm>
              <a:custGeom>
                <a:avLst/>
                <a:gdLst>
                  <a:gd name="T0" fmla="*/ 39 w 75"/>
                  <a:gd name="T1" fmla="*/ 0 h 118"/>
                  <a:gd name="T2" fmla="*/ 53 w 75"/>
                  <a:gd name="T3" fmla="*/ 3 h 118"/>
                  <a:gd name="T4" fmla="*/ 64 w 75"/>
                  <a:gd name="T5" fmla="*/ 9 h 118"/>
                  <a:gd name="T6" fmla="*/ 72 w 75"/>
                  <a:gd name="T7" fmla="*/ 20 h 118"/>
                  <a:gd name="T8" fmla="*/ 74 w 75"/>
                  <a:gd name="T9" fmla="*/ 33 h 118"/>
                  <a:gd name="T10" fmla="*/ 73 w 75"/>
                  <a:gd name="T11" fmla="*/ 39 h 118"/>
                  <a:gd name="T12" fmla="*/ 72 w 75"/>
                  <a:gd name="T13" fmla="*/ 46 h 118"/>
                  <a:gd name="T14" fmla="*/ 68 w 75"/>
                  <a:gd name="T15" fmla="*/ 53 h 118"/>
                  <a:gd name="T16" fmla="*/ 63 w 75"/>
                  <a:gd name="T17" fmla="*/ 61 h 118"/>
                  <a:gd name="T18" fmla="*/ 54 w 75"/>
                  <a:gd name="T19" fmla="*/ 70 h 118"/>
                  <a:gd name="T20" fmla="*/ 42 w 75"/>
                  <a:gd name="T21" fmla="*/ 81 h 118"/>
                  <a:gd name="T22" fmla="*/ 36 w 75"/>
                  <a:gd name="T23" fmla="*/ 85 h 118"/>
                  <a:gd name="T24" fmla="*/ 32 w 75"/>
                  <a:gd name="T25" fmla="*/ 90 h 118"/>
                  <a:gd name="T26" fmla="*/ 29 w 75"/>
                  <a:gd name="T27" fmla="*/ 92 h 118"/>
                  <a:gd name="T28" fmla="*/ 25 w 75"/>
                  <a:gd name="T29" fmla="*/ 94 h 118"/>
                  <a:gd name="T30" fmla="*/ 22 w 75"/>
                  <a:gd name="T31" fmla="*/ 99 h 118"/>
                  <a:gd name="T32" fmla="*/ 20 w 75"/>
                  <a:gd name="T33" fmla="*/ 102 h 118"/>
                  <a:gd name="T34" fmla="*/ 75 w 75"/>
                  <a:gd name="T35" fmla="*/ 102 h 118"/>
                  <a:gd name="T36" fmla="*/ 75 w 75"/>
                  <a:gd name="T37" fmla="*/ 118 h 118"/>
                  <a:gd name="T38" fmla="*/ 0 w 75"/>
                  <a:gd name="T39" fmla="*/ 118 h 118"/>
                  <a:gd name="T40" fmla="*/ 0 w 75"/>
                  <a:gd name="T41" fmla="*/ 112 h 118"/>
                  <a:gd name="T42" fmla="*/ 1 w 75"/>
                  <a:gd name="T43" fmla="*/ 106 h 118"/>
                  <a:gd name="T44" fmla="*/ 5 w 75"/>
                  <a:gd name="T45" fmla="*/ 99 h 118"/>
                  <a:gd name="T46" fmla="*/ 10 w 75"/>
                  <a:gd name="T47" fmla="*/ 91 h 118"/>
                  <a:gd name="T48" fmla="*/ 17 w 75"/>
                  <a:gd name="T49" fmla="*/ 83 h 118"/>
                  <a:gd name="T50" fmla="*/ 27 w 75"/>
                  <a:gd name="T51" fmla="*/ 73 h 118"/>
                  <a:gd name="T52" fmla="*/ 39 w 75"/>
                  <a:gd name="T53" fmla="*/ 64 h 118"/>
                  <a:gd name="T54" fmla="*/ 48 w 75"/>
                  <a:gd name="T55" fmla="*/ 55 h 118"/>
                  <a:gd name="T56" fmla="*/ 53 w 75"/>
                  <a:gd name="T57" fmla="*/ 49 h 118"/>
                  <a:gd name="T58" fmla="*/ 56 w 75"/>
                  <a:gd name="T59" fmla="*/ 44 h 118"/>
                  <a:gd name="T60" fmla="*/ 59 w 75"/>
                  <a:gd name="T61" fmla="*/ 38 h 118"/>
                  <a:gd name="T62" fmla="*/ 59 w 75"/>
                  <a:gd name="T63" fmla="*/ 33 h 118"/>
                  <a:gd name="T64" fmla="*/ 59 w 75"/>
                  <a:gd name="T65" fmla="*/ 27 h 118"/>
                  <a:gd name="T66" fmla="*/ 56 w 75"/>
                  <a:gd name="T67" fmla="*/ 23 h 118"/>
                  <a:gd name="T68" fmla="*/ 53 w 75"/>
                  <a:gd name="T69" fmla="*/ 19 h 118"/>
                  <a:gd name="T70" fmla="*/ 49 w 75"/>
                  <a:gd name="T71" fmla="*/ 16 h 118"/>
                  <a:gd name="T72" fmla="*/ 44 w 75"/>
                  <a:gd name="T73" fmla="*/ 15 h 118"/>
                  <a:gd name="T74" fmla="*/ 39 w 75"/>
                  <a:gd name="T75" fmla="*/ 14 h 118"/>
                  <a:gd name="T76" fmla="*/ 32 w 75"/>
                  <a:gd name="T77" fmla="*/ 15 h 118"/>
                  <a:gd name="T78" fmla="*/ 26 w 75"/>
                  <a:gd name="T79" fmla="*/ 16 h 118"/>
                  <a:gd name="T80" fmla="*/ 23 w 75"/>
                  <a:gd name="T81" fmla="*/ 19 h 118"/>
                  <a:gd name="T82" fmla="*/ 20 w 75"/>
                  <a:gd name="T83" fmla="*/ 24 h 118"/>
                  <a:gd name="T84" fmla="*/ 17 w 75"/>
                  <a:gd name="T85" fmla="*/ 28 h 118"/>
                  <a:gd name="T86" fmla="*/ 16 w 75"/>
                  <a:gd name="T87" fmla="*/ 34 h 118"/>
                  <a:gd name="T88" fmla="*/ 2 w 75"/>
                  <a:gd name="T89" fmla="*/ 33 h 118"/>
                  <a:gd name="T90" fmla="*/ 5 w 75"/>
                  <a:gd name="T91" fmla="*/ 18 h 118"/>
                  <a:gd name="T92" fmla="*/ 13 w 75"/>
                  <a:gd name="T93" fmla="*/ 8 h 118"/>
                  <a:gd name="T94" fmla="*/ 24 w 75"/>
                  <a:gd name="T95" fmla="*/ 3 h 118"/>
                  <a:gd name="T96" fmla="*/ 39 w 75"/>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118">
                    <a:moveTo>
                      <a:pt x="39" y="0"/>
                    </a:moveTo>
                    <a:lnTo>
                      <a:pt x="53" y="3"/>
                    </a:lnTo>
                    <a:lnTo>
                      <a:pt x="64" y="9"/>
                    </a:lnTo>
                    <a:lnTo>
                      <a:pt x="72" y="20"/>
                    </a:lnTo>
                    <a:lnTo>
                      <a:pt x="74" y="33"/>
                    </a:lnTo>
                    <a:lnTo>
                      <a:pt x="73" y="39"/>
                    </a:lnTo>
                    <a:lnTo>
                      <a:pt x="72" y="46"/>
                    </a:lnTo>
                    <a:lnTo>
                      <a:pt x="68" y="53"/>
                    </a:lnTo>
                    <a:lnTo>
                      <a:pt x="63" y="61"/>
                    </a:lnTo>
                    <a:lnTo>
                      <a:pt x="54" y="70"/>
                    </a:lnTo>
                    <a:lnTo>
                      <a:pt x="42" y="81"/>
                    </a:lnTo>
                    <a:lnTo>
                      <a:pt x="36" y="85"/>
                    </a:lnTo>
                    <a:lnTo>
                      <a:pt x="32" y="90"/>
                    </a:lnTo>
                    <a:lnTo>
                      <a:pt x="29" y="92"/>
                    </a:lnTo>
                    <a:lnTo>
                      <a:pt x="25" y="94"/>
                    </a:lnTo>
                    <a:lnTo>
                      <a:pt x="22" y="99"/>
                    </a:lnTo>
                    <a:lnTo>
                      <a:pt x="20" y="102"/>
                    </a:lnTo>
                    <a:lnTo>
                      <a:pt x="75" y="102"/>
                    </a:lnTo>
                    <a:lnTo>
                      <a:pt x="75" y="118"/>
                    </a:lnTo>
                    <a:lnTo>
                      <a:pt x="0" y="118"/>
                    </a:lnTo>
                    <a:lnTo>
                      <a:pt x="0" y="112"/>
                    </a:lnTo>
                    <a:lnTo>
                      <a:pt x="1" y="106"/>
                    </a:lnTo>
                    <a:lnTo>
                      <a:pt x="5" y="99"/>
                    </a:lnTo>
                    <a:lnTo>
                      <a:pt x="10" y="91"/>
                    </a:lnTo>
                    <a:lnTo>
                      <a:pt x="17" y="83"/>
                    </a:lnTo>
                    <a:lnTo>
                      <a:pt x="27" y="73"/>
                    </a:lnTo>
                    <a:lnTo>
                      <a:pt x="39" y="64"/>
                    </a:lnTo>
                    <a:lnTo>
                      <a:pt x="48" y="55"/>
                    </a:lnTo>
                    <a:lnTo>
                      <a:pt x="53" y="49"/>
                    </a:lnTo>
                    <a:lnTo>
                      <a:pt x="56" y="44"/>
                    </a:lnTo>
                    <a:lnTo>
                      <a:pt x="59" y="38"/>
                    </a:lnTo>
                    <a:lnTo>
                      <a:pt x="59" y="33"/>
                    </a:lnTo>
                    <a:lnTo>
                      <a:pt x="59" y="27"/>
                    </a:lnTo>
                    <a:lnTo>
                      <a:pt x="56" y="23"/>
                    </a:lnTo>
                    <a:lnTo>
                      <a:pt x="53" y="19"/>
                    </a:lnTo>
                    <a:lnTo>
                      <a:pt x="49" y="16"/>
                    </a:lnTo>
                    <a:lnTo>
                      <a:pt x="44" y="15"/>
                    </a:lnTo>
                    <a:lnTo>
                      <a:pt x="39" y="14"/>
                    </a:lnTo>
                    <a:lnTo>
                      <a:pt x="32" y="15"/>
                    </a:lnTo>
                    <a:lnTo>
                      <a:pt x="26" y="16"/>
                    </a:lnTo>
                    <a:lnTo>
                      <a:pt x="23" y="19"/>
                    </a:lnTo>
                    <a:lnTo>
                      <a:pt x="20" y="24"/>
                    </a:lnTo>
                    <a:lnTo>
                      <a:pt x="17" y="28"/>
                    </a:lnTo>
                    <a:lnTo>
                      <a:pt x="16" y="34"/>
                    </a:lnTo>
                    <a:lnTo>
                      <a:pt x="2" y="33"/>
                    </a:lnTo>
                    <a:lnTo>
                      <a:pt x="5" y="18"/>
                    </a:lnTo>
                    <a:lnTo>
                      <a:pt x="13" y="8"/>
                    </a:lnTo>
                    <a:lnTo>
                      <a:pt x="24" y="3"/>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3071"/>
              <p:cNvSpPr>
                <a:spLocks noEditPoints="1"/>
              </p:cNvSpPr>
              <p:nvPr/>
            </p:nvSpPr>
            <p:spPr bwMode="auto">
              <a:xfrm>
                <a:off x="399" y="2923"/>
                <a:ext cx="37" cy="59"/>
              </a:xfrm>
              <a:custGeom>
                <a:avLst/>
                <a:gdLst>
                  <a:gd name="T0" fmla="*/ 34 w 76"/>
                  <a:gd name="T1" fmla="*/ 15 h 119"/>
                  <a:gd name="T2" fmla="*/ 26 w 76"/>
                  <a:gd name="T3" fmla="*/ 18 h 119"/>
                  <a:gd name="T4" fmla="*/ 17 w 76"/>
                  <a:gd name="T5" fmla="*/ 29 h 119"/>
                  <a:gd name="T6" fmla="*/ 16 w 76"/>
                  <a:gd name="T7" fmla="*/ 46 h 119"/>
                  <a:gd name="T8" fmla="*/ 19 w 76"/>
                  <a:gd name="T9" fmla="*/ 54 h 119"/>
                  <a:gd name="T10" fmla="*/ 25 w 76"/>
                  <a:gd name="T11" fmla="*/ 61 h 119"/>
                  <a:gd name="T12" fmla="*/ 34 w 76"/>
                  <a:gd name="T13" fmla="*/ 64 h 119"/>
                  <a:gd name="T14" fmla="*/ 44 w 76"/>
                  <a:gd name="T15" fmla="*/ 64 h 119"/>
                  <a:gd name="T16" fmla="*/ 51 w 76"/>
                  <a:gd name="T17" fmla="*/ 61 h 119"/>
                  <a:gd name="T18" fmla="*/ 59 w 76"/>
                  <a:gd name="T19" fmla="*/ 51 h 119"/>
                  <a:gd name="T20" fmla="*/ 59 w 76"/>
                  <a:gd name="T21" fmla="*/ 29 h 119"/>
                  <a:gd name="T22" fmla="*/ 51 w 76"/>
                  <a:gd name="T23" fmla="*/ 18 h 119"/>
                  <a:gd name="T24" fmla="*/ 44 w 76"/>
                  <a:gd name="T25" fmla="*/ 14 h 119"/>
                  <a:gd name="T26" fmla="*/ 37 w 76"/>
                  <a:gd name="T27" fmla="*/ 0 h 119"/>
                  <a:gd name="T28" fmla="*/ 57 w 76"/>
                  <a:gd name="T29" fmla="*/ 6 h 119"/>
                  <a:gd name="T30" fmla="*/ 68 w 76"/>
                  <a:gd name="T31" fmla="*/ 17 h 119"/>
                  <a:gd name="T32" fmla="*/ 75 w 76"/>
                  <a:gd name="T33" fmla="*/ 37 h 119"/>
                  <a:gd name="T34" fmla="*/ 75 w 76"/>
                  <a:gd name="T35" fmla="*/ 76 h 119"/>
                  <a:gd name="T36" fmla="*/ 66 w 76"/>
                  <a:gd name="T37" fmla="*/ 104 h 119"/>
                  <a:gd name="T38" fmla="*/ 47 w 76"/>
                  <a:gd name="T39" fmla="*/ 118 h 119"/>
                  <a:gd name="T40" fmla="*/ 22 w 76"/>
                  <a:gd name="T41" fmla="*/ 118 h 119"/>
                  <a:gd name="T42" fmla="*/ 6 w 76"/>
                  <a:gd name="T43" fmla="*/ 102 h 119"/>
                  <a:gd name="T44" fmla="*/ 17 w 76"/>
                  <a:gd name="T45" fmla="*/ 86 h 119"/>
                  <a:gd name="T46" fmla="*/ 21 w 76"/>
                  <a:gd name="T47" fmla="*/ 97 h 119"/>
                  <a:gd name="T48" fmla="*/ 27 w 76"/>
                  <a:gd name="T49" fmla="*/ 103 h 119"/>
                  <a:gd name="T50" fmla="*/ 36 w 76"/>
                  <a:gd name="T51" fmla="*/ 105 h 119"/>
                  <a:gd name="T52" fmla="*/ 47 w 76"/>
                  <a:gd name="T53" fmla="*/ 103 h 119"/>
                  <a:gd name="T54" fmla="*/ 55 w 76"/>
                  <a:gd name="T55" fmla="*/ 95 h 119"/>
                  <a:gd name="T56" fmla="*/ 59 w 76"/>
                  <a:gd name="T57" fmla="*/ 83 h 119"/>
                  <a:gd name="T58" fmla="*/ 61 w 76"/>
                  <a:gd name="T59" fmla="*/ 66 h 119"/>
                  <a:gd name="T60" fmla="*/ 58 w 76"/>
                  <a:gd name="T61" fmla="*/ 67 h 119"/>
                  <a:gd name="T62" fmla="*/ 50 w 76"/>
                  <a:gd name="T63" fmla="*/ 74 h 119"/>
                  <a:gd name="T64" fmla="*/ 39 w 76"/>
                  <a:gd name="T65" fmla="*/ 77 h 119"/>
                  <a:gd name="T66" fmla="*/ 21 w 76"/>
                  <a:gd name="T67" fmla="*/ 75 h 119"/>
                  <a:gd name="T68" fmla="*/ 2 w 76"/>
                  <a:gd name="T69" fmla="*/ 55 h 119"/>
                  <a:gd name="T70" fmla="*/ 2 w 76"/>
                  <a:gd name="T71" fmla="*/ 24 h 119"/>
                  <a:gd name="T72" fmla="*/ 22 w 76"/>
                  <a:gd name="T73"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9">
                    <a:moveTo>
                      <a:pt x="39" y="14"/>
                    </a:moveTo>
                    <a:lnTo>
                      <a:pt x="34" y="15"/>
                    </a:lnTo>
                    <a:lnTo>
                      <a:pt x="29" y="16"/>
                    </a:lnTo>
                    <a:lnTo>
                      <a:pt x="26" y="18"/>
                    </a:lnTo>
                    <a:lnTo>
                      <a:pt x="22" y="22"/>
                    </a:lnTo>
                    <a:lnTo>
                      <a:pt x="17" y="29"/>
                    </a:lnTo>
                    <a:lnTo>
                      <a:pt x="16" y="41"/>
                    </a:lnTo>
                    <a:lnTo>
                      <a:pt x="16" y="46"/>
                    </a:lnTo>
                    <a:lnTo>
                      <a:pt x="17" y="51"/>
                    </a:lnTo>
                    <a:lnTo>
                      <a:pt x="19" y="54"/>
                    </a:lnTo>
                    <a:lnTo>
                      <a:pt x="21" y="58"/>
                    </a:lnTo>
                    <a:lnTo>
                      <a:pt x="25" y="61"/>
                    </a:lnTo>
                    <a:lnTo>
                      <a:pt x="29" y="63"/>
                    </a:lnTo>
                    <a:lnTo>
                      <a:pt x="34" y="64"/>
                    </a:lnTo>
                    <a:lnTo>
                      <a:pt x="39" y="65"/>
                    </a:lnTo>
                    <a:lnTo>
                      <a:pt x="44" y="64"/>
                    </a:lnTo>
                    <a:lnTo>
                      <a:pt x="48" y="63"/>
                    </a:lnTo>
                    <a:lnTo>
                      <a:pt x="51" y="61"/>
                    </a:lnTo>
                    <a:lnTo>
                      <a:pt x="55" y="58"/>
                    </a:lnTo>
                    <a:lnTo>
                      <a:pt x="59" y="51"/>
                    </a:lnTo>
                    <a:lnTo>
                      <a:pt x="61" y="39"/>
                    </a:lnTo>
                    <a:lnTo>
                      <a:pt x="59" y="29"/>
                    </a:lnTo>
                    <a:lnTo>
                      <a:pt x="55" y="20"/>
                    </a:lnTo>
                    <a:lnTo>
                      <a:pt x="51" y="18"/>
                    </a:lnTo>
                    <a:lnTo>
                      <a:pt x="48" y="16"/>
                    </a:lnTo>
                    <a:lnTo>
                      <a:pt x="44" y="14"/>
                    </a:lnTo>
                    <a:lnTo>
                      <a:pt x="39" y="14"/>
                    </a:lnTo>
                    <a:close/>
                    <a:moveTo>
                      <a:pt x="37" y="0"/>
                    </a:moveTo>
                    <a:lnTo>
                      <a:pt x="48" y="1"/>
                    </a:lnTo>
                    <a:lnTo>
                      <a:pt x="57" y="6"/>
                    </a:lnTo>
                    <a:lnTo>
                      <a:pt x="64" y="12"/>
                    </a:lnTo>
                    <a:lnTo>
                      <a:pt x="68" y="17"/>
                    </a:lnTo>
                    <a:lnTo>
                      <a:pt x="71" y="24"/>
                    </a:lnTo>
                    <a:lnTo>
                      <a:pt x="75" y="37"/>
                    </a:lnTo>
                    <a:lnTo>
                      <a:pt x="76" y="56"/>
                    </a:lnTo>
                    <a:lnTo>
                      <a:pt x="75" y="76"/>
                    </a:lnTo>
                    <a:lnTo>
                      <a:pt x="71" y="92"/>
                    </a:lnTo>
                    <a:lnTo>
                      <a:pt x="66" y="104"/>
                    </a:lnTo>
                    <a:lnTo>
                      <a:pt x="57" y="112"/>
                    </a:lnTo>
                    <a:lnTo>
                      <a:pt x="47" y="118"/>
                    </a:lnTo>
                    <a:lnTo>
                      <a:pt x="35" y="119"/>
                    </a:lnTo>
                    <a:lnTo>
                      <a:pt x="22" y="118"/>
                    </a:lnTo>
                    <a:lnTo>
                      <a:pt x="12" y="111"/>
                    </a:lnTo>
                    <a:lnTo>
                      <a:pt x="6" y="102"/>
                    </a:lnTo>
                    <a:lnTo>
                      <a:pt x="2" y="89"/>
                    </a:lnTo>
                    <a:lnTo>
                      <a:pt x="17" y="86"/>
                    </a:lnTo>
                    <a:lnTo>
                      <a:pt x="19" y="93"/>
                    </a:lnTo>
                    <a:lnTo>
                      <a:pt x="21" y="97"/>
                    </a:lnTo>
                    <a:lnTo>
                      <a:pt x="23" y="101"/>
                    </a:lnTo>
                    <a:lnTo>
                      <a:pt x="27" y="103"/>
                    </a:lnTo>
                    <a:lnTo>
                      <a:pt x="31" y="105"/>
                    </a:lnTo>
                    <a:lnTo>
                      <a:pt x="36" y="105"/>
                    </a:lnTo>
                    <a:lnTo>
                      <a:pt x="41" y="105"/>
                    </a:lnTo>
                    <a:lnTo>
                      <a:pt x="47" y="103"/>
                    </a:lnTo>
                    <a:lnTo>
                      <a:pt x="51" y="100"/>
                    </a:lnTo>
                    <a:lnTo>
                      <a:pt x="55" y="95"/>
                    </a:lnTo>
                    <a:lnTo>
                      <a:pt x="57" y="90"/>
                    </a:lnTo>
                    <a:lnTo>
                      <a:pt x="59" y="83"/>
                    </a:lnTo>
                    <a:lnTo>
                      <a:pt x="60" y="74"/>
                    </a:lnTo>
                    <a:lnTo>
                      <a:pt x="61" y="66"/>
                    </a:lnTo>
                    <a:lnTo>
                      <a:pt x="61" y="63"/>
                    </a:lnTo>
                    <a:lnTo>
                      <a:pt x="58" y="67"/>
                    </a:lnTo>
                    <a:lnTo>
                      <a:pt x="55" y="71"/>
                    </a:lnTo>
                    <a:lnTo>
                      <a:pt x="50" y="74"/>
                    </a:lnTo>
                    <a:lnTo>
                      <a:pt x="45" y="76"/>
                    </a:lnTo>
                    <a:lnTo>
                      <a:pt x="39" y="77"/>
                    </a:lnTo>
                    <a:lnTo>
                      <a:pt x="34" y="78"/>
                    </a:lnTo>
                    <a:lnTo>
                      <a:pt x="21" y="75"/>
                    </a:lnTo>
                    <a:lnTo>
                      <a:pt x="10" y="67"/>
                    </a:lnTo>
                    <a:lnTo>
                      <a:pt x="2" y="55"/>
                    </a:lnTo>
                    <a:lnTo>
                      <a:pt x="0" y="39"/>
                    </a:lnTo>
                    <a:lnTo>
                      <a:pt x="2" y="24"/>
                    </a:lnTo>
                    <a:lnTo>
                      <a:pt x="10" y="12"/>
                    </a:lnTo>
                    <a:lnTo>
                      <a:pt x="22" y="3"/>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3072"/>
              <p:cNvSpPr>
                <a:spLocks noEditPoints="1"/>
              </p:cNvSpPr>
              <p:nvPr/>
            </p:nvSpPr>
            <p:spPr bwMode="auto">
              <a:xfrm>
                <a:off x="444" y="2923"/>
                <a:ext cx="38" cy="59"/>
              </a:xfrm>
              <a:custGeom>
                <a:avLst/>
                <a:gdLst>
                  <a:gd name="T0" fmla="*/ 38 w 76"/>
                  <a:gd name="T1" fmla="*/ 14 h 119"/>
                  <a:gd name="T2" fmla="*/ 34 w 76"/>
                  <a:gd name="T3" fmla="*/ 15 h 119"/>
                  <a:gd name="T4" fmla="*/ 29 w 76"/>
                  <a:gd name="T5" fmla="*/ 16 h 119"/>
                  <a:gd name="T6" fmla="*/ 25 w 76"/>
                  <a:gd name="T7" fmla="*/ 18 h 119"/>
                  <a:gd name="T8" fmla="*/ 22 w 76"/>
                  <a:gd name="T9" fmla="*/ 22 h 119"/>
                  <a:gd name="T10" fmla="*/ 18 w 76"/>
                  <a:gd name="T11" fmla="*/ 30 h 119"/>
                  <a:gd name="T12" fmla="*/ 16 w 76"/>
                  <a:gd name="T13" fmla="*/ 43 h 119"/>
                  <a:gd name="T14" fmla="*/ 15 w 76"/>
                  <a:gd name="T15" fmla="*/ 59 h 119"/>
                  <a:gd name="T16" fmla="*/ 16 w 76"/>
                  <a:gd name="T17" fmla="*/ 76 h 119"/>
                  <a:gd name="T18" fmla="*/ 18 w 76"/>
                  <a:gd name="T19" fmla="*/ 89 h 119"/>
                  <a:gd name="T20" fmla="*/ 22 w 76"/>
                  <a:gd name="T21" fmla="*/ 96 h 119"/>
                  <a:gd name="T22" fmla="*/ 25 w 76"/>
                  <a:gd name="T23" fmla="*/ 101 h 119"/>
                  <a:gd name="T24" fmla="*/ 29 w 76"/>
                  <a:gd name="T25" fmla="*/ 103 h 119"/>
                  <a:gd name="T26" fmla="*/ 34 w 76"/>
                  <a:gd name="T27" fmla="*/ 105 h 119"/>
                  <a:gd name="T28" fmla="*/ 38 w 76"/>
                  <a:gd name="T29" fmla="*/ 105 h 119"/>
                  <a:gd name="T30" fmla="*/ 43 w 76"/>
                  <a:gd name="T31" fmla="*/ 105 h 119"/>
                  <a:gd name="T32" fmla="*/ 47 w 76"/>
                  <a:gd name="T33" fmla="*/ 103 h 119"/>
                  <a:gd name="T34" fmla="*/ 51 w 76"/>
                  <a:gd name="T35" fmla="*/ 101 h 119"/>
                  <a:gd name="T36" fmla="*/ 54 w 76"/>
                  <a:gd name="T37" fmla="*/ 96 h 119"/>
                  <a:gd name="T38" fmla="*/ 59 w 76"/>
                  <a:gd name="T39" fmla="*/ 89 h 119"/>
                  <a:gd name="T40" fmla="*/ 61 w 76"/>
                  <a:gd name="T41" fmla="*/ 76 h 119"/>
                  <a:gd name="T42" fmla="*/ 61 w 76"/>
                  <a:gd name="T43" fmla="*/ 59 h 119"/>
                  <a:gd name="T44" fmla="*/ 61 w 76"/>
                  <a:gd name="T45" fmla="*/ 43 h 119"/>
                  <a:gd name="T46" fmla="*/ 59 w 76"/>
                  <a:gd name="T47" fmla="*/ 32 h 119"/>
                  <a:gd name="T48" fmla="*/ 55 w 76"/>
                  <a:gd name="T49" fmla="*/ 23 h 119"/>
                  <a:gd name="T50" fmla="*/ 52 w 76"/>
                  <a:gd name="T51" fmla="*/ 19 h 119"/>
                  <a:gd name="T52" fmla="*/ 47 w 76"/>
                  <a:gd name="T53" fmla="*/ 16 h 119"/>
                  <a:gd name="T54" fmla="*/ 43 w 76"/>
                  <a:gd name="T55" fmla="*/ 15 h 119"/>
                  <a:gd name="T56" fmla="*/ 38 w 76"/>
                  <a:gd name="T57" fmla="*/ 14 h 119"/>
                  <a:gd name="T58" fmla="*/ 38 w 76"/>
                  <a:gd name="T59" fmla="*/ 0 h 119"/>
                  <a:gd name="T60" fmla="*/ 44 w 76"/>
                  <a:gd name="T61" fmla="*/ 0 h 119"/>
                  <a:gd name="T62" fmla="*/ 50 w 76"/>
                  <a:gd name="T63" fmla="*/ 1 h 119"/>
                  <a:gd name="T64" fmla="*/ 55 w 76"/>
                  <a:gd name="T65" fmla="*/ 4 h 119"/>
                  <a:gd name="T66" fmla="*/ 60 w 76"/>
                  <a:gd name="T67" fmla="*/ 7 h 119"/>
                  <a:gd name="T68" fmla="*/ 64 w 76"/>
                  <a:gd name="T69" fmla="*/ 10 h 119"/>
                  <a:gd name="T70" fmla="*/ 67 w 76"/>
                  <a:gd name="T71" fmla="*/ 15 h 119"/>
                  <a:gd name="T72" fmla="*/ 70 w 76"/>
                  <a:gd name="T73" fmla="*/ 20 h 119"/>
                  <a:gd name="T74" fmla="*/ 72 w 76"/>
                  <a:gd name="T75" fmla="*/ 26 h 119"/>
                  <a:gd name="T76" fmla="*/ 74 w 76"/>
                  <a:gd name="T77" fmla="*/ 33 h 119"/>
                  <a:gd name="T78" fmla="*/ 75 w 76"/>
                  <a:gd name="T79" fmla="*/ 44 h 119"/>
                  <a:gd name="T80" fmla="*/ 76 w 76"/>
                  <a:gd name="T81" fmla="*/ 59 h 119"/>
                  <a:gd name="T82" fmla="*/ 75 w 76"/>
                  <a:gd name="T83" fmla="*/ 78 h 119"/>
                  <a:gd name="T84" fmla="*/ 72 w 76"/>
                  <a:gd name="T85" fmla="*/ 93 h 119"/>
                  <a:gd name="T86" fmla="*/ 66 w 76"/>
                  <a:gd name="T87" fmla="*/ 104 h 119"/>
                  <a:gd name="T88" fmla="*/ 60 w 76"/>
                  <a:gd name="T89" fmla="*/ 113 h 119"/>
                  <a:gd name="T90" fmla="*/ 50 w 76"/>
                  <a:gd name="T91" fmla="*/ 118 h 119"/>
                  <a:gd name="T92" fmla="*/ 38 w 76"/>
                  <a:gd name="T93" fmla="*/ 119 h 119"/>
                  <a:gd name="T94" fmla="*/ 27 w 76"/>
                  <a:gd name="T95" fmla="*/ 118 h 119"/>
                  <a:gd name="T96" fmla="*/ 19 w 76"/>
                  <a:gd name="T97" fmla="*/ 114 h 119"/>
                  <a:gd name="T98" fmla="*/ 12 w 76"/>
                  <a:gd name="T99" fmla="*/ 107 h 119"/>
                  <a:gd name="T100" fmla="*/ 5 w 76"/>
                  <a:gd name="T101" fmla="*/ 95 h 119"/>
                  <a:gd name="T102" fmla="*/ 2 w 76"/>
                  <a:gd name="T103" fmla="*/ 80 h 119"/>
                  <a:gd name="T104" fmla="*/ 0 w 76"/>
                  <a:gd name="T105" fmla="*/ 59 h 119"/>
                  <a:gd name="T106" fmla="*/ 2 w 76"/>
                  <a:gd name="T107" fmla="*/ 41 h 119"/>
                  <a:gd name="T108" fmla="*/ 4 w 76"/>
                  <a:gd name="T109" fmla="*/ 26 h 119"/>
                  <a:gd name="T110" fmla="*/ 9 w 76"/>
                  <a:gd name="T111" fmla="*/ 15 h 119"/>
                  <a:gd name="T112" fmla="*/ 17 w 76"/>
                  <a:gd name="T113" fmla="*/ 7 h 119"/>
                  <a:gd name="T114" fmla="*/ 26 w 76"/>
                  <a:gd name="T115" fmla="*/ 1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5"/>
                    </a:lnTo>
                    <a:lnTo>
                      <a:pt x="29" y="16"/>
                    </a:lnTo>
                    <a:lnTo>
                      <a:pt x="25" y="18"/>
                    </a:lnTo>
                    <a:lnTo>
                      <a:pt x="22" y="22"/>
                    </a:lnTo>
                    <a:lnTo>
                      <a:pt x="18" y="30"/>
                    </a:lnTo>
                    <a:lnTo>
                      <a:pt x="16" y="43"/>
                    </a:lnTo>
                    <a:lnTo>
                      <a:pt x="15" y="59"/>
                    </a:lnTo>
                    <a:lnTo>
                      <a:pt x="16" y="76"/>
                    </a:lnTo>
                    <a:lnTo>
                      <a:pt x="18" y="89"/>
                    </a:lnTo>
                    <a:lnTo>
                      <a:pt x="22" y="96"/>
                    </a:lnTo>
                    <a:lnTo>
                      <a:pt x="25" y="101"/>
                    </a:lnTo>
                    <a:lnTo>
                      <a:pt x="29" y="103"/>
                    </a:lnTo>
                    <a:lnTo>
                      <a:pt x="34" y="105"/>
                    </a:lnTo>
                    <a:lnTo>
                      <a:pt x="38" y="105"/>
                    </a:lnTo>
                    <a:lnTo>
                      <a:pt x="43" y="105"/>
                    </a:lnTo>
                    <a:lnTo>
                      <a:pt x="47" y="103"/>
                    </a:lnTo>
                    <a:lnTo>
                      <a:pt x="51" y="101"/>
                    </a:lnTo>
                    <a:lnTo>
                      <a:pt x="54" y="96"/>
                    </a:lnTo>
                    <a:lnTo>
                      <a:pt x="59" y="89"/>
                    </a:lnTo>
                    <a:lnTo>
                      <a:pt x="61" y="76"/>
                    </a:lnTo>
                    <a:lnTo>
                      <a:pt x="61" y="59"/>
                    </a:lnTo>
                    <a:lnTo>
                      <a:pt x="61" y="43"/>
                    </a:lnTo>
                    <a:lnTo>
                      <a:pt x="59" y="32"/>
                    </a:lnTo>
                    <a:lnTo>
                      <a:pt x="55" y="23"/>
                    </a:lnTo>
                    <a:lnTo>
                      <a:pt x="52" y="19"/>
                    </a:lnTo>
                    <a:lnTo>
                      <a:pt x="47" y="16"/>
                    </a:lnTo>
                    <a:lnTo>
                      <a:pt x="43" y="15"/>
                    </a:lnTo>
                    <a:lnTo>
                      <a:pt x="38" y="14"/>
                    </a:lnTo>
                    <a:close/>
                    <a:moveTo>
                      <a:pt x="38" y="0"/>
                    </a:moveTo>
                    <a:lnTo>
                      <a:pt x="44" y="0"/>
                    </a:lnTo>
                    <a:lnTo>
                      <a:pt x="50" y="1"/>
                    </a:lnTo>
                    <a:lnTo>
                      <a:pt x="55" y="4"/>
                    </a:lnTo>
                    <a:lnTo>
                      <a:pt x="60" y="7"/>
                    </a:lnTo>
                    <a:lnTo>
                      <a:pt x="64" y="10"/>
                    </a:lnTo>
                    <a:lnTo>
                      <a:pt x="67" y="15"/>
                    </a:lnTo>
                    <a:lnTo>
                      <a:pt x="70" y="20"/>
                    </a:lnTo>
                    <a:lnTo>
                      <a:pt x="72" y="26"/>
                    </a:lnTo>
                    <a:lnTo>
                      <a:pt x="74" y="33"/>
                    </a:lnTo>
                    <a:lnTo>
                      <a:pt x="75" y="44"/>
                    </a:lnTo>
                    <a:lnTo>
                      <a:pt x="76" y="59"/>
                    </a:lnTo>
                    <a:lnTo>
                      <a:pt x="75" y="78"/>
                    </a:lnTo>
                    <a:lnTo>
                      <a:pt x="72" y="93"/>
                    </a:lnTo>
                    <a:lnTo>
                      <a:pt x="66" y="104"/>
                    </a:lnTo>
                    <a:lnTo>
                      <a:pt x="60" y="113"/>
                    </a:lnTo>
                    <a:lnTo>
                      <a:pt x="50" y="118"/>
                    </a:lnTo>
                    <a:lnTo>
                      <a:pt x="38" y="119"/>
                    </a:lnTo>
                    <a:lnTo>
                      <a:pt x="27" y="118"/>
                    </a:lnTo>
                    <a:lnTo>
                      <a:pt x="19" y="114"/>
                    </a:lnTo>
                    <a:lnTo>
                      <a:pt x="12" y="107"/>
                    </a:lnTo>
                    <a:lnTo>
                      <a:pt x="5" y="95"/>
                    </a:lnTo>
                    <a:lnTo>
                      <a:pt x="2" y="80"/>
                    </a:lnTo>
                    <a:lnTo>
                      <a:pt x="0" y="59"/>
                    </a:lnTo>
                    <a:lnTo>
                      <a:pt x="2" y="41"/>
                    </a:lnTo>
                    <a:lnTo>
                      <a:pt x="4" y="26"/>
                    </a:lnTo>
                    <a:lnTo>
                      <a:pt x="9" y="15"/>
                    </a:lnTo>
                    <a:lnTo>
                      <a:pt x="17" y="7"/>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Line 3073"/>
              <p:cNvSpPr>
                <a:spLocks noChangeShapeType="1"/>
              </p:cNvSpPr>
              <p:nvPr/>
            </p:nvSpPr>
            <p:spPr bwMode="auto">
              <a:xfrm>
                <a:off x="496" y="275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3" name="Line 3074"/>
              <p:cNvSpPr>
                <a:spLocks noChangeShapeType="1"/>
              </p:cNvSpPr>
              <p:nvPr/>
            </p:nvSpPr>
            <p:spPr bwMode="auto">
              <a:xfrm flipH="1">
                <a:off x="1994" y="2755"/>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Freeform 3075"/>
              <p:cNvSpPr>
                <a:spLocks/>
              </p:cNvSpPr>
              <p:nvPr/>
            </p:nvSpPr>
            <p:spPr bwMode="auto">
              <a:xfrm>
                <a:off x="354" y="2726"/>
                <a:ext cx="38" cy="60"/>
              </a:xfrm>
              <a:custGeom>
                <a:avLst/>
                <a:gdLst>
                  <a:gd name="T0" fmla="*/ 41 w 76"/>
                  <a:gd name="T1" fmla="*/ 1 h 119"/>
                  <a:gd name="T2" fmla="*/ 52 w 76"/>
                  <a:gd name="T3" fmla="*/ 4 h 119"/>
                  <a:gd name="T4" fmla="*/ 61 w 76"/>
                  <a:gd name="T5" fmla="*/ 11 h 119"/>
                  <a:gd name="T6" fmla="*/ 67 w 76"/>
                  <a:gd name="T7" fmla="*/ 20 h 119"/>
                  <a:gd name="T8" fmla="*/ 69 w 76"/>
                  <a:gd name="T9" fmla="*/ 30 h 119"/>
                  <a:gd name="T10" fmla="*/ 67 w 76"/>
                  <a:gd name="T11" fmla="*/ 39 h 119"/>
                  <a:gd name="T12" fmla="*/ 61 w 76"/>
                  <a:gd name="T13" fmla="*/ 46 h 119"/>
                  <a:gd name="T14" fmla="*/ 52 w 76"/>
                  <a:gd name="T15" fmla="*/ 52 h 119"/>
                  <a:gd name="T16" fmla="*/ 64 w 76"/>
                  <a:gd name="T17" fmla="*/ 58 h 119"/>
                  <a:gd name="T18" fmla="*/ 75 w 76"/>
                  <a:gd name="T19" fmla="*/ 71 h 119"/>
                  <a:gd name="T20" fmla="*/ 72 w 76"/>
                  <a:gd name="T21" fmla="*/ 96 h 119"/>
                  <a:gd name="T22" fmla="*/ 52 w 76"/>
                  <a:gd name="T23" fmla="*/ 116 h 119"/>
                  <a:gd name="T24" fmla="*/ 22 w 76"/>
                  <a:gd name="T25" fmla="*/ 117 h 119"/>
                  <a:gd name="T26" fmla="*/ 3 w 76"/>
                  <a:gd name="T27" fmla="*/ 100 h 119"/>
                  <a:gd name="T28" fmla="*/ 14 w 76"/>
                  <a:gd name="T29" fmla="*/ 84 h 119"/>
                  <a:gd name="T30" fmla="*/ 19 w 76"/>
                  <a:gd name="T31" fmla="*/ 97 h 119"/>
                  <a:gd name="T32" fmla="*/ 27 w 76"/>
                  <a:gd name="T33" fmla="*/ 103 h 119"/>
                  <a:gd name="T34" fmla="*/ 37 w 76"/>
                  <a:gd name="T35" fmla="*/ 106 h 119"/>
                  <a:gd name="T36" fmla="*/ 47 w 76"/>
                  <a:gd name="T37" fmla="*/ 103 h 119"/>
                  <a:gd name="T38" fmla="*/ 54 w 76"/>
                  <a:gd name="T39" fmla="*/ 99 h 119"/>
                  <a:gd name="T40" fmla="*/ 60 w 76"/>
                  <a:gd name="T41" fmla="*/ 88 h 119"/>
                  <a:gd name="T42" fmla="*/ 60 w 76"/>
                  <a:gd name="T43" fmla="*/ 75 h 119"/>
                  <a:gd name="T44" fmla="*/ 54 w 76"/>
                  <a:gd name="T45" fmla="*/ 65 h 119"/>
                  <a:gd name="T46" fmla="*/ 44 w 76"/>
                  <a:gd name="T47" fmla="*/ 60 h 119"/>
                  <a:gd name="T48" fmla="*/ 33 w 76"/>
                  <a:gd name="T49" fmla="*/ 60 h 119"/>
                  <a:gd name="T50" fmla="*/ 30 w 76"/>
                  <a:gd name="T51" fmla="*/ 48 h 119"/>
                  <a:gd name="T52" fmla="*/ 38 w 76"/>
                  <a:gd name="T53" fmla="*/ 48 h 119"/>
                  <a:gd name="T54" fmla="*/ 47 w 76"/>
                  <a:gd name="T55" fmla="*/ 43 h 119"/>
                  <a:gd name="T56" fmla="*/ 52 w 76"/>
                  <a:gd name="T57" fmla="*/ 38 h 119"/>
                  <a:gd name="T58" fmla="*/ 53 w 76"/>
                  <a:gd name="T59" fmla="*/ 30 h 119"/>
                  <a:gd name="T60" fmla="*/ 51 w 76"/>
                  <a:gd name="T61" fmla="*/ 22 h 119"/>
                  <a:gd name="T62" fmla="*/ 46 w 76"/>
                  <a:gd name="T63" fmla="*/ 15 h 119"/>
                  <a:gd name="T64" fmla="*/ 35 w 76"/>
                  <a:gd name="T65" fmla="*/ 14 h 119"/>
                  <a:gd name="T66" fmla="*/ 27 w 76"/>
                  <a:gd name="T67" fmla="*/ 15 h 119"/>
                  <a:gd name="T68" fmla="*/ 20 w 76"/>
                  <a:gd name="T69" fmla="*/ 22 h 119"/>
                  <a:gd name="T70" fmla="*/ 16 w 76"/>
                  <a:gd name="T71" fmla="*/ 32 h 119"/>
                  <a:gd name="T72" fmla="*/ 5 w 76"/>
                  <a:gd name="T73" fmla="*/ 17 h 119"/>
                  <a:gd name="T74" fmla="*/ 23 w 76"/>
                  <a:gd name="T7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9">
                    <a:moveTo>
                      <a:pt x="35" y="0"/>
                    </a:moveTo>
                    <a:lnTo>
                      <a:pt x="41" y="1"/>
                    </a:lnTo>
                    <a:lnTo>
                      <a:pt x="48" y="2"/>
                    </a:lnTo>
                    <a:lnTo>
                      <a:pt x="52" y="4"/>
                    </a:lnTo>
                    <a:lnTo>
                      <a:pt x="58" y="7"/>
                    </a:lnTo>
                    <a:lnTo>
                      <a:pt x="61" y="11"/>
                    </a:lnTo>
                    <a:lnTo>
                      <a:pt x="64" y="15"/>
                    </a:lnTo>
                    <a:lnTo>
                      <a:pt x="67" y="20"/>
                    </a:lnTo>
                    <a:lnTo>
                      <a:pt x="68" y="24"/>
                    </a:lnTo>
                    <a:lnTo>
                      <a:pt x="69" y="30"/>
                    </a:lnTo>
                    <a:lnTo>
                      <a:pt x="68" y="34"/>
                    </a:lnTo>
                    <a:lnTo>
                      <a:pt x="67" y="39"/>
                    </a:lnTo>
                    <a:lnTo>
                      <a:pt x="64" y="43"/>
                    </a:lnTo>
                    <a:lnTo>
                      <a:pt x="61" y="46"/>
                    </a:lnTo>
                    <a:lnTo>
                      <a:pt x="58" y="50"/>
                    </a:lnTo>
                    <a:lnTo>
                      <a:pt x="52" y="52"/>
                    </a:lnTo>
                    <a:lnTo>
                      <a:pt x="59" y="54"/>
                    </a:lnTo>
                    <a:lnTo>
                      <a:pt x="64" y="58"/>
                    </a:lnTo>
                    <a:lnTo>
                      <a:pt x="69" y="62"/>
                    </a:lnTo>
                    <a:lnTo>
                      <a:pt x="75" y="71"/>
                    </a:lnTo>
                    <a:lnTo>
                      <a:pt x="76" y="82"/>
                    </a:lnTo>
                    <a:lnTo>
                      <a:pt x="72" y="96"/>
                    </a:lnTo>
                    <a:lnTo>
                      <a:pt x="64" y="108"/>
                    </a:lnTo>
                    <a:lnTo>
                      <a:pt x="52" y="116"/>
                    </a:lnTo>
                    <a:lnTo>
                      <a:pt x="37" y="119"/>
                    </a:lnTo>
                    <a:lnTo>
                      <a:pt x="22" y="117"/>
                    </a:lnTo>
                    <a:lnTo>
                      <a:pt x="11" y="110"/>
                    </a:lnTo>
                    <a:lnTo>
                      <a:pt x="3" y="100"/>
                    </a:lnTo>
                    <a:lnTo>
                      <a:pt x="0" y="87"/>
                    </a:lnTo>
                    <a:lnTo>
                      <a:pt x="14" y="84"/>
                    </a:lnTo>
                    <a:lnTo>
                      <a:pt x="16" y="91"/>
                    </a:lnTo>
                    <a:lnTo>
                      <a:pt x="19" y="97"/>
                    </a:lnTo>
                    <a:lnTo>
                      <a:pt x="22" y="100"/>
                    </a:lnTo>
                    <a:lnTo>
                      <a:pt x="27" y="103"/>
                    </a:lnTo>
                    <a:lnTo>
                      <a:pt x="31" y="105"/>
                    </a:lnTo>
                    <a:lnTo>
                      <a:pt x="37" y="106"/>
                    </a:lnTo>
                    <a:lnTo>
                      <a:pt x="42" y="105"/>
                    </a:lnTo>
                    <a:lnTo>
                      <a:pt x="47" y="103"/>
                    </a:lnTo>
                    <a:lnTo>
                      <a:pt x="50" y="101"/>
                    </a:lnTo>
                    <a:lnTo>
                      <a:pt x="54" y="99"/>
                    </a:lnTo>
                    <a:lnTo>
                      <a:pt x="58" y="93"/>
                    </a:lnTo>
                    <a:lnTo>
                      <a:pt x="60" y="88"/>
                    </a:lnTo>
                    <a:lnTo>
                      <a:pt x="60" y="82"/>
                    </a:lnTo>
                    <a:lnTo>
                      <a:pt x="60" y="75"/>
                    </a:lnTo>
                    <a:lnTo>
                      <a:pt x="58" y="70"/>
                    </a:lnTo>
                    <a:lnTo>
                      <a:pt x="54" y="65"/>
                    </a:lnTo>
                    <a:lnTo>
                      <a:pt x="50" y="62"/>
                    </a:lnTo>
                    <a:lnTo>
                      <a:pt x="44" y="60"/>
                    </a:lnTo>
                    <a:lnTo>
                      <a:pt x="38" y="60"/>
                    </a:lnTo>
                    <a:lnTo>
                      <a:pt x="33" y="60"/>
                    </a:lnTo>
                    <a:lnTo>
                      <a:pt x="28" y="61"/>
                    </a:lnTo>
                    <a:lnTo>
                      <a:pt x="30" y="48"/>
                    </a:lnTo>
                    <a:lnTo>
                      <a:pt x="32" y="48"/>
                    </a:lnTo>
                    <a:lnTo>
                      <a:pt x="38" y="48"/>
                    </a:lnTo>
                    <a:lnTo>
                      <a:pt x="42" y="45"/>
                    </a:lnTo>
                    <a:lnTo>
                      <a:pt x="47" y="43"/>
                    </a:lnTo>
                    <a:lnTo>
                      <a:pt x="50" y="41"/>
                    </a:lnTo>
                    <a:lnTo>
                      <a:pt x="52" y="38"/>
                    </a:lnTo>
                    <a:lnTo>
                      <a:pt x="53" y="34"/>
                    </a:lnTo>
                    <a:lnTo>
                      <a:pt x="53" y="30"/>
                    </a:lnTo>
                    <a:lnTo>
                      <a:pt x="53" y="25"/>
                    </a:lnTo>
                    <a:lnTo>
                      <a:pt x="51" y="22"/>
                    </a:lnTo>
                    <a:lnTo>
                      <a:pt x="49" y="19"/>
                    </a:lnTo>
                    <a:lnTo>
                      <a:pt x="46" y="15"/>
                    </a:lnTo>
                    <a:lnTo>
                      <a:pt x="41" y="14"/>
                    </a:lnTo>
                    <a:lnTo>
                      <a:pt x="35" y="14"/>
                    </a:lnTo>
                    <a:lnTo>
                      <a:pt x="31" y="14"/>
                    </a:lnTo>
                    <a:lnTo>
                      <a:pt x="27" y="15"/>
                    </a:lnTo>
                    <a:lnTo>
                      <a:pt x="23" y="19"/>
                    </a:lnTo>
                    <a:lnTo>
                      <a:pt x="20" y="22"/>
                    </a:lnTo>
                    <a:lnTo>
                      <a:pt x="18" y="26"/>
                    </a:lnTo>
                    <a:lnTo>
                      <a:pt x="16" y="32"/>
                    </a:lnTo>
                    <a:lnTo>
                      <a:pt x="1" y="31"/>
                    </a:lnTo>
                    <a:lnTo>
                      <a:pt x="5" y="17"/>
                    </a:lnTo>
                    <a:lnTo>
                      <a:pt x="13" y="9"/>
                    </a:lnTo>
                    <a:lnTo>
                      <a:pt x="23"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3076"/>
              <p:cNvSpPr>
                <a:spLocks noEditPoints="1"/>
              </p:cNvSpPr>
              <p:nvPr/>
            </p:nvSpPr>
            <p:spPr bwMode="auto">
              <a:xfrm>
                <a:off x="399" y="2726"/>
                <a:ext cx="37" cy="60"/>
              </a:xfrm>
              <a:custGeom>
                <a:avLst/>
                <a:gdLst>
                  <a:gd name="T0" fmla="*/ 38 w 76"/>
                  <a:gd name="T1" fmla="*/ 14 h 119"/>
                  <a:gd name="T2" fmla="*/ 34 w 76"/>
                  <a:gd name="T3" fmla="*/ 14 h 119"/>
                  <a:gd name="T4" fmla="*/ 29 w 76"/>
                  <a:gd name="T5" fmla="*/ 15 h 119"/>
                  <a:gd name="T6" fmla="*/ 26 w 76"/>
                  <a:gd name="T7" fmla="*/ 19 h 119"/>
                  <a:gd name="T8" fmla="*/ 22 w 76"/>
                  <a:gd name="T9" fmla="*/ 22 h 119"/>
                  <a:gd name="T10" fmla="*/ 19 w 76"/>
                  <a:gd name="T11" fmla="*/ 31 h 119"/>
                  <a:gd name="T12" fmla="*/ 16 w 76"/>
                  <a:gd name="T13" fmla="*/ 43 h 119"/>
                  <a:gd name="T14" fmla="*/ 16 w 76"/>
                  <a:gd name="T15" fmla="*/ 60 h 119"/>
                  <a:gd name="T16" fmla="*/ 16 w 76"/>
                  <a:gd name="T17" fmla="*/ 77 h 119"/>
                  <a:gd name="T18" fmla="*/ 18 w 76"/>
                  <a:gd name="T19" fmla="*/ 89 h 119"/>
                  <a:gd name="T20" fmla="*/ 22 w 76"/>
                  <a:gd name="T21" fmla="*/ 97 h 119"/>
                  <a:gd name="T22" fmla="*/ 26 w 76"/>
                  <a:gd name="T23" fmla="*/ 100 h 119"/>
                  <a:gd name="T24" fmla="*/ 29 w 76"/>
                  <a:gd name="T25" fmla="*/ 103 h 119"/>
                  <a:gd name="T26" fmla="*/ 34 w 76"/>
                  <a:gd name="T27" fmla="*/ 105 h 119"/>
                  <a:gd name="T28" fmla="*/ 38 w 76"/>
                  <a:gd name="T29" fmla="*/ 106 h 119"/>
                  <a:gd name="T30" fmla="*/ 42 w 76"/>
                  <a:gd name="T31" fmla="*/ 105 h 119"/>
                  <a:gd name="T32" fmla="*/ 47 w 76"/>
                  <a:gd name="T33" fmla="*/ 103 h 119"/>
                  <a:gd name="T34" fmla="*/ 51 w 76"/>
                  <a:gd name="T35" fmla="*/ 100 h 119"/>
                  <a:gd name="T36" fmla="*/ 55 w 76"/>
                  <a:gd name="T37" fmla="*/ 97 h 119"/>
                  <a:gd name="T38" fmla="*/ 58 w 76"/>
                  <a:gd name="T39" fmla="*/ 89 h 119"/>
                  <a:gd name="T40" fmla="*/ 60 w 76"/>
                  <a:gd name="T41" fmla="*/ 77 h 119"/>
                  <a:gd name="T42" fmla="*/ 61 w 76"/>
                  <a:gd name="T43" fmla="*/ 60 h 119"/>
                  <a:gd name="T44" fmla="*/ 60 w 76"/>
                  <a:gd name="T45" fmla="*/ 43 h 119"/>
                  <a:gd name="T46" fmla="*/ 58 w 76"/>
                  <a:gd name="T47" fmla="*/ 31 h 119"/>
                  <a:gd name="T48" fmla="*/ 55 w 76"/>
                  <a:gd name="T49" fmla="*/ 23 h 119"/>
                  <a:gd name="T50" fmla="*/ 51 w 76"/>
                  <a:gd name="T51" fmla="*/ 19 h 119"/>
                  <a:gd name="T52" fmla="*/ 47 w 76"/>
                  <a:gd name="T53" fmla="*/ 16 h 119"/>
                  <a:gd name="T54" fmla="*/ 44 w 76"/>
                  <a:gd name="T55" fmla="*/ 14 h 119"/>
                  <a:gd name="T56" fmla="*/ 38 w 76"/>
                  <a:gd name="T57" fmla="*/ 14 h 119"/>
                  <a:gd name="T58" fmla="*/ 38 w 76"/>
                  <a:gd name="T59" fmla="*/ 0 h 119"/>
                  <a:gd name="T60" fmla="*/ 45 w 76"/>
                  <a:gd name="T61" fmla="*/ 1 h 119"/>
                  <a:gd name="T62" fmla="*/ 50 w 76"/>
                  <a:gd name="T63" fmla="*/ 2 h 119"/>
                  <a:gd name="T64" fmla="*/ 55 w 76"/>
                  <a:gd name="T65" fmla="*/ 4 h 119"/>
                  <a:gd name="T66" fmla="*/ 60 w 76"/>
                  <a:gd name="T67" fmla="*/ 6 h 119"/>
                  <a:gd name="T68" fmla="*/ 64 w 76"/>
                  <a:gd name="T69" fmla="*/ 11 h 119"/>
                  <a:gd name="T70" fmla="*/ 67 w 76"/>
                  <a:gd name="T71" fmla="*/ 15 h 119"/>
                  <a:gd name="T72" fmla="*/ 69 w 76"/>
                  <a:gd name="T73" fmla="*/ 20 h 119"/>
                  <a:gd name="T74" fmla="*/ 71 w 76"/>
                  <a:gd name="T75" fmla="*/ 25 h 119"/>
                  <a:gd name="T76" fmla="*/ 74 w 76"/>
                  <a:gd name="T77" fmla="*/ 32 h 119"/>
                  <a:gd name="T78" fmla="*/ 76 w 76"/>
                  <a:gd name="T79" fmla="*/ 44 h 119"/>
                  <a:gd name="T80" fmla="*/ 76 w 76"/>
                  <a:gd name="T81" fmla="*/ 60 h 119"/>
                  <a:gd name="T82" fmla="*/ 76 w 76"/>
                  <a:gd name="T83" fmla="*/ 78 h 119"/>
                  <a:gd name="T84" fmla="*/ 73 w 76"/>
                  <a:gd name="T85" fmla="*/ 93 h 119"/>
                  <a:gd name="T86" fmla="*/ 67 w 76"/>
                  <a:gd name="T87" fmla="*/ 105 h 119"/>
                  <a:gd name="T88" fmla="*/ 59 w 76"/>
                  <a:gd name="T89" fmla="*/ 112 h 119"/>
                  <a:gd name="T90" fmla="*/ 50 w 76"/>
                  <a:gd name="T91" fmla="*/ 117 h 119"/>
                  <a:gd name="T92" fmla="*/ 38 w 76"/>
                  <a:gd name="T93" fmla="*/ 119 h 119"/>
                  <a:gd name="T94" fmla="*/ 28 w 76"/>
                  <a:gd name="T95" fmla="*/ 118 h 119"/>
                  <a:gd name="T96" fmla="*/ 19 w 76"/>
                  <a:gd name="T97" fmla="*/ 113 h 119"/>
                  <a:gd name="T98" fmla="*/ 11 w 76"/>
                  <a:gd name="T99" fmla="*/ 108 h 119"/>
                  <a:gd name="T100" fmla="*/ 6 w 76"/>
                  <a:gd name="T101" fmla="*/ 96 h 119"/>
                  <a:gd name="T102" fmla="*/ 1 w 76"/>
                  <a:gd name="T103" fmla="*/ 80 h 119"/>
                  <a:gd name="T104" fmla="*/ 0 w 76"/>
                  <a:gd name="T105" fmla="*/ 60 h 119"/>
                  <a:gd name="T106" fmla="*/ 1 w 76"/>
                  <a:gd name="T107" fmla="*/ 41 h 119"/>
                  <a:gd name="T108" fmla="*/ 5 w 76"/>
                  <a:gd name="T109" fmla="*/ 26 h 119"/>
                  <a:gd name="T110" fmla="*/ 10 w 76"/>
                  <a:gd name="T111" fmla="*/ 14 h 119"/>
                  <a:gd name="T112" fmla="*/ 17 w 76"/>
                  <a:gd name="T113" fmla="*/ 6 h 119"/>
                  <a:gd name="T114" fmla="*/ 27 w 76"/>
                  <a:gd name="T115" fmla="*/ 2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4"/>
                    </a:lnTo>
                    <a:lnTo>
                      <a:pt x="29" y="15"/>
                    </a:lnTo>
                    <a:lnTo>
                      <a:pt x="26" y="19"/>
                    </a:lnTo>
                    <a:lnTo>
                      <a:pt x="22" y="22"/>
                    </a:lnTo>
                    <a:lnTo>
                      <a:pt x="19" y="31"/>
                    </a:lnTo>
                    <a:lnTo>
                      <a:pt x="16" y="43"/>
                    </a:lnTo>
                    <a:lnTo>
                      <a:pt x="16" y="60"/>
                    </a:lnTo>
                    <a:lnTo>
                      <a:pt x="16" y="77"/>
                    </a:lnTo>
                    <a:lnTo>
                      <a:pt x="18" y="89"/>
                    </a:lnTo>
                    <a:lnTo>
                      <a:pt x="22" y="97"/>
                    </a:lnTo>
                    <a:lnTo>
                      <a:pt x="26" y="100"/>
                    </a:lnTo>
                    <a:lnTo>
                      <a:pt x="29" y="103"/>
                    </a:lnTo>
                    <a:lnTo>
                      <a:pt x="34" y="105"/>
                    </a:lnTo>
                    <a:lnTo>
                      <a:pt x="38" y="106"/>
                    </a:lnTo>
                    <a:lnTo>
                      <a:pt x="42" y="105"/>
                    </a:lnTo>
                    <a:lnTo>
                      <a:pt x="47" y="103"/>
                    </a:lnTo>
                    <a:lnTo>
                      <a:pt x="51" y="100"/>
                    </a:lnTo>
                    <a:lnTo>
                      <a:pt x="55" y="97"/>
                    </a:lnTo>
                    <a:lnTo>
                      <a:pt x="58" y="89"/>
                    </a:lnTo>
                    <a:lnTo>
                      <a:pt x="60" y="77"/>
                    </a:lnTo>
                    <a:lnTo>
                      <a:pt x="61" y="60"/>
                    </a:lnTo>
                    <a:lnTo>
                      <a:pt x="60" y="43"/>
                    </a:lnTo>
                    <a:lnTo>
                      <a:pt x="58" y="31"/>
                    </a:lnTo>
                    <a:lnTo>
                      <a:pt x="55" y="23"/>
                    </a:lnTo>
                    <a:lnTo>
                      <a:pt x="51" y="19"/>
                    </a:lnTo>
                    <a:lnTo>
                      <a:pt x="47" y="16"/>
                    </a:lnTo>
                    <a:lnTo>
                      <a:pt x="44" y="14"/>
                    </a:lnTo>
                    <a:lnTo>
                      <a:pt x="38" y="14"/>
                    </a:lnTo>
                    <a:close/>
                    <a:moveTo>
                      <a:pt x="38" y="0"/>
                    </a:moveTo>
                    <a:lnTo>
                      <a:pt x="45" y="1"/>
                    </a:lnTo>
                    <a:lnTo>
                      <a:pt x="50" y="2"/>
                    </a:lnTo>
                    <a:lnTo>
                      <a:pt x="55" y="4"/>
                    </a:lnTo>
                    <a:lnTo>
                      <a:pt x="60" y="6"/>
                    </a:lnTo>
                    <a:lnTo>
                      <a:pt x="64" y="11"/>
                    </a:lnTo>
                    <a:lnTo>
                      <a:pt x="67" y="15"/>
                    </a:lnTo>
                    <a:lnTo>
                      <a:pt x="69" y="20"/>
                    </a:lnTo>
                    <a:lnTo>
                      <a:pt x="71" y="25"/>
                    </a:lnTo>
                    <a:lnTo>
                      <a:pt x="74" y="32"/>
                    </a:lnTo>
                    <a:lnTo>
                      <a:pt x="76" y="44"/>
                    </a:lnTo>
                    <a:lnTo>
                      <a:pt x="76" y="60"/>
                    </a:lnTo>
                    <a:lnTo>
                      <a:pt x="76" y="78"/>
                    </a:lnTo>
                    <a:lnTo>
                      <a:pt x="73" y="93"/>
                    </a:lnTo>
                    <a:lnTo>
                      <a:pt x="67" y="105"/>
                    </a:lnTo>
                    <a:lnTo>
                      <a:pt x="59" y="112"/>
                    </a:lnTo>
                    <a:lnTo>
                      <a:pt x="50" y="117"/>
                    </a:lnTo>
                    <a:lnTo>
                      <a:pt x="38" y="119"/>
                    </a:lnTo>
                    <a:lnTo>
                      <a:pt x="28" y="118"/>
                    </a:lnTo>
                    <a:lnTo>
                      <a:pt x="19" y="113"/>
                    </a:lnTo>
                    <a:lnTo>
                      <a:pt x="11" y="108"/>
                    </a:lnTo>
                    <a:lnTo>
                      <a:pt x="6" y="96"/>
                    </a:lnTo>
                    <a:lnTo>
                      <a:pt x="1" y="80"/>
                    </a:lnTo>
                    <a:lnTo>
                      <a:pt x="0" y="60"/>
                    </a:lnTo>
                    <a:lnTo>
                      <a:pt x="1" y="41"/>
                    </a:lnTo>
                    <a:lnTo>
                      <a:pt x="5" y="26"/>
                    </a:lnTo>
                    <a:lnTo>
                      <a:pt x="10" y="14"/>
                    </a:lnTo>
                    <a:lnTo>
                      <a:pt x="17" y="6"/>
                    </a:lnTo>
                    <a:lnTo>
                      <a:pt x="27"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3077"/>
              <p:cNvSpPr>
                <a:spLocks noEditPoints="1"/>
              </p:cNvSpPr>
              <p:nvPr/>
            </p:nvSpPr>
            <p:spPr bwMode="auto">
              <a:xfrm>
                <a:off x="444" y="2726"/>
                <a:ext cx="38" cy="60"/>
              </a:xfrm>
              <a:custGeom>
                <a:avLst/>
                <a:gdLst>
                  <a:gd name="T0" fmla="*/ 38 w 76"/>
                  <a:gd name="T1" fmla="*/ 14 h 119"/>
                  <a:gd name="T2" fmla="*/ 34 w 76"/>
                  <a:gd name="T3" fmla="*/ 14 h 119"/>
                  <a:gd name="T4" fmla="*/ 29 w 76"/>
                  <a:gd name="T5" fmla="*/ 15 h 119"/>
                  <a:gd name="T6" fmla="*/ 25 w 76"/>
                  <a:gd name="T7" fmla="*/ 19 h 119"/>
                  <a:gd name="T8" fmla="*/ 22 w 76"/>
                  <a:gd name="T9" fmla="*/ 22 h 119"/>
                  <a:gd name="T10" fmla="*/ 18 w 76"/>
                  <a:gd name="T11" fmla="*/ 31 h 119"/>
                  <a:gd name="T12" fmla="*/ 16 w 76"/>
                  <a:gd name="T13" fmla="*/ 43 h 119"/>
                  <a:gd name="T14" fmla="*/ 15 w 76"/>
                  <a:gd name="T15" fmla="*/ 60 h 119"/>
                  <a:gd name="T16" fmla="*/ 16 w 76"/>
                  <a:gd name="T17" fmla="*/ 77 h 119"/>
                  <a:gd name="T18" fmla="*/ 18 w 76"/>
                  <a:gd name="T19" fmla="*/ 89 h 119"/>
                  <a:gd name="T20" fmla="*/ 22 w 76"/>
                  <a:gd name="T21" fmla="*/ 97 h 119"/>
                  <a:gd name="T22" fmla="*/ 25 w 76"/>
                  <a:gd name="T23" fmla="*/ 100 h 119"/>
                  <a:gd name="T24" fmla="*/ 29 w 76"/>
                  <a:gd name="T25" fmla="*/ 103 h 119"/>
                  <a:gd name="T26" fmla="*/ 34 w 76"/>
                  <a:gd name="T27" fmla="*/ 105 h 119"/>
                  <a:gd name="T28" fmla="*/ 38 w 76"/>
                  <a:gd name="T29" fmla="*/ 106 h 119"/>
                  <a:gd name="T30" fmla="*/ 43 w 76"/>
                  <a:gd name="T31" fmla="*/ 105 h 119"/>
                  <a:gd name="T32" fmla="*/ 47 w 76"/>
                  <a:gd name="T33" fmla="*/ 103 h 119"/>
                  <a:gd name="T34" fmla="*/ 51 w 76"/>
                  <a:gd name="T35" fmla="*/ 100 h 119"/>
                  <a:gd name="T36" fmla="*/ 54 w 76"/>
                  <a:gd name="T37" fmla="*/ 97 h 119"/>
                  <a:gd name="T38" fmla="*/ 59 w 76"/>
                  <a:gd name="T39" fmla="*/ 89 h 119"/>
                  <a:gd name="T40" fmla="*/ 61 w 76"/>
                  <a:gd name="T41" fmla="*/ 77 h 119"/>
                  <a:gd name="T42" fmla="*/ 61 w 76"/>
                  <a:gd name="T43" fmla="*/ 60 h 119"/>
                  <a:gd name="T44" fmla="*/ 61 w 76"/>
                  <a:gd name="T45" fmla="*/ 43 h 119"/>
                  <a:gd name="T46" fmla="*/ 59 w 76"/>
                  <a:gd name="T47" fmla="*/ 31 h 119"/>
                  <a:gd name="T48" fmla="*/ 55 w 76"/>
                  <a:gd name="T49" fmla="*/ 23 h 119"/>
                  <a:gd name="T50" fmla="*/ 52 w 76"/>
                  <a:gd name="T51" fmla="*/ 19 h 119"/>
                  <a:gd name="T52" fmla="*/ 47 w 76"/>
                  <a:gd name="T53" fmla="*/ 16 h 119"/>
                  <a:gd name="T54" fmla="*/ 43 w 76"/>
                  <a:gd name="T55" fmla="*/ 14 h 119"/>
                  <a:gd name="T56" fmla="*/ 38 w 76"/>
                  <a:gd name="T57" fmla="*/ 14 h 119"/>
                  <a:gd name="T58" fmla="*/ 38 w 76"/>
                  <a:gd name="T59" fmla="*/ 0 h 119"/>
                  <a:gd name="T60" fmla="*/ 44 w 76"/>
                  <a:gd name="T61" fmla="*/ 1 h 119"/>
                  <a:gd name="T62" fmla="*/ 50 w 76"/>
                  <a:gd name="T63" fmla="*/ 2 h 119"/>
                  <a:gd name="T64" fmla="*/ 55 w 76"/>
                  <a:gd name="T65" fmla="*/ 4 h 119"/>
                  <a:gd name="T66" fmla="*/ 60 w 76"/>
                  <a:gd name="T67" fmla="*/ 6 h 119"/>
                  <a:gd name="T68" fmla="*/ 64 w 76"/>
                  <a:gd name="T69" fmla="*/ 11 h 119"/>
                  <a:gd name="T70" fmla="*/ 67 w 76"/>
                  <a:gd name="T71" fmla="*/ 15 h 119"/>
                  <a:gd name="T72" fmla="*/ 70 w 76"/>
                  <a:gd name="T73" fmla="*/ 20 h 119"/>
                  <a:gd name="T74" fmla="*/ 72 w 76"/>
                  <a:gd name="T75" fmla="*/ 25 h 119"/>
                  <a:gd name="T76" fmla="*/ 74 w 76"/>
                  <a:gd name="T77" fmla="*/ 32 h 119"/>
                  <a:gd name="T78" fmla="*/ 75 w 76"/>
                  <a:gd name="T79" fmla="*/ 44 h 119"/>
                  <a:gd name="T80" fmla="*/ 76 w 76"/>
                  <a:gd name="T81" fmla="*/ 60 h 119"/>
                  <a:gd name="T82" fmla="*/ 75 w 76"/>
                  <a:gd name="T83" fmla="*/ 78 h 119"/>
                  <a:gd name="T84" fmla="*/ 72 w 76"/>
                  <a:gd name="T85" fmla="*/ 93 h 119"/>
                  <a:gd name="T86" fmla="*/ 66 w 76"/>
                  <a:gd name="T87" fmla="*/ 105 h 119"/>
                  <a:gd name="T88" fmla="*/ 60 w 76"/>
                  <a:gd name="T89" fmla="*/ 112 h 119"/>
                  <a:gd name="T90" fmla="*/ 50 w 76"/>
                  <a:gd name="T91" fmla="*/ 117 h 119"/>
                  <a:gd name="T92" fmla="*/ 38 w 76"/>
                  <a:gd name="T93" fmla="*/ 119 h 119"/>
                  <a:gd name="T94" fmla="*/ 27 w 76"/>
                  <a:gd name="T95" fmla="*/ 118 h 119"/>
                  <a:gd name="T96" fmla="*/ 19 w 76"/>
                  <a:gd name="T97" fmla="*/ 113 h 119"/>
                  <a:gd name="T98" fmla="*/ 12 w 76"/>
                  <a:gd name="T99" fmla="*/ 108 h 119"/>
                  <a:gd name="T100" fmla="*/ 5 w 76"/>
                  <a:gd name="T101" fmla="*/ 96 h 119"/>
                  <a:gd name="T102" fmla="*/ 2 w 76"/>
                  <a:gd name="T103" fmla="*/ 80 h 119"/>
                  <a:gd name="T104" fmla="*/ 0 w 76"/>
                  <a:gd name="T105" fmla="*/ 60 h 119"/>
                  <a:gd name="T106" fmla="*/ 2 w 76"/>
                  <a:gd name="T107" fmla="*/ 41 h 119"/>
                  <a:gd name="T108" fmla="*/ 4 w 76"/>
                  <a:gd name="T109" fmla="*/ 26 h 119"/>
                  <a:gd name="T110" fmla="*/ 9 w 76"/>
                  <a:gd name="T111" fmla="*/ 14 h 119"/>
                  <a:gd name="T112" fmla="*/ 17 w 76"/>
                  <a:gd name="T113" fmla="*/ 6 h 119"/>
                  <a:gd name="T114" fmla="*/ 26 w 76"/>
                  <a:gd name="T115" fmla="*/ 2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4"/>
                    </a:lnTo>
                    <a:lnTo>
                      <a:pt x="29" y="15"/>
                    </a:lnTo>
                    <a:lnTo>
                      <a:pt x="25" y="19"/>
                    </a:lnTo>
                    <a:lnTo>
                      <a:pt x="22" y="22"/>
                    </a:lnTo>
                    <a:lnTo>
                      <a:pt x="18" y="31"/>
                    </a:lnTo>
                    <a:lnTo>
                      <a:pt x="16" y="43"/>
                    </a:lnTo>
                    <a:lnTo>
                      <a:pt x="15" y="60"/>
                    </a:lnTo>
                    <a:lnTo>
                      <a:pt x="16" y="77"/>
                    </a:lnTo>
                    <a:lnTo>
                      <a:pt x="18" y="89"/>
                    </a:lnTo>
                    <a:lnTo>
                      <a:pt x="22" y="97"/>
                    </a:lnTo>
                    <a:lnTo>
                      <a:pt x="25" y="100"/>
                    </a:lnTo>
                    <a:lnTo>
                      <a:pt x="29" y="103"/>
                    </a:lnTo>
                    <a:lnTo>
                      <a:pt x="34" y="105"/>
                    </a:lnTo>
                    <a:lnTo>
                      <a:pt x="38" y="106"/>
                    </a:lnTo>
                    <a:lnTo>
                      <a:pt x="43" y="105"/>
                    </a:lnTo>
                    <a:lnTo>
                      <a:pt x="47" y="103"/>
                    </a:lnTo>
                    <a:lnTo>
                      <a:pt x="51" y="100"/>
                    </a:lnTo>
                    <a:lnTo>
                      <a:pt x="54" y="97"/>
                    </a:lnTo>
                    <a:lnTo>
                      <a:pt x="59" y="89"/>
                    </a:lnTo>
                    <a:lnTo>
                      <a:pt x="61" y="77"/>
                    </a:lnTo>
                    <a:lnTo>
                      <a:pt x="61" y="60"/>
                    </a:lnTo>
                    <a:lnTo>
                      <a:pt x="61" y="43"/>
                    </a:lnTo>
                    <a:lnTo>
                      <a:pt x="59" y="31"/>
                    </a:lnTo>
                    <a:lnTo>
                      <a:pt x="55" y="23"/>
                    </a:lnTo>
                    <a:lnTo>
                      <a:pt x="52" y="19"/>
                    </a:lnTo>
                    <a:lnTo>
                      <a:pt x="47" y="16"/>
                    </a:lnTo>
                    <a:lnTo>
                      <a:pt x="43" y="14"/>
                    </a:lnTo>
                    <a:lnTo>
                      <a:pt x="38" y="14"/>
                    </a:lnTo>
                    <a:close/>
                    <a:moveTo>
                      <a:pt x="38" y="0"/>
                    </a:moveTo>
                    <a:lnTo>
                      <a:pt x="44" y="1"/>
                    </a:lnTo>
                    <a:lnTo>
                      <a:pt x="50" y="2"/>
                    </a:lnTo>
                    <a:lnTo>
                      <a:pt x="55" y="4"/>
                    </a:lnTo>
                    <a:lnTo>
                      <a:pt x="60" y="6"/>
                    </a:lnTo>
                    <a:lnTo>
                      <a:pt x="64" y="11"/>
                    </a:lnTo>
                    <a:lnTo>
                      <a:pt x="67" y="15"/>
                    </a:lnTo>
                    <a:lnTo>
                      <a:pt x="70" y="20"/>
                    </a:lnTo>
                    <a:lnTo>
                      <a:pt x="72" y="25"/>
                    </a:lnTo>
                    <a:lnTo>
                      <a:pt x="74" y="32"/>
                    </a:lnTo>
                    <a:lnTo>
                      <a:pt x="75" y="44"/>
                    </a:lnTo>
                    <a:lnTo>
                      <a:pt x="76" y="60"/>
                    </a:lnTo>
                    <a:lnTo>
                      <a:pt x="75" y="78"/>
                    </a:lnTo>
                    <a:lnTo>
                      <a:pt x="72" y="93"/>
                    </a:lnTo>
                    <a:lnTo>
                      <a:pt x="66" y="105"/>
                    </a:lnTo>
                    <a:lnTo>
                      <a:pt x="60" y="112"/>
                    </a:lnTo>
                    <a:lnTo>
                      <a:pt x="50" y="117"/>
                    </a:lnTo>
                    <a:lnTo>
                      <a:pt x="38" y="119"/>
                    </a:lnTo>
                    <a:lnTo>
                      <a:pt x="27" y="118"/>
                    </a:lnTo>
                    <a:lnTo>
                      <a:pt x="19" y="113"/>
                    </a:lnTo>
                    <a:lnTo>
                      <a:pt x="12" y="108"/>
                    </a:lnTo>
                    <a:lnTo>
                      <a:pt x="5" y="96"/>
                    </a:lnTo>
                    <a:lnTo>
                      <a:pt x="2" y="80"/>
                    </a:lnTo>
                    <a:lnTo>
                      <a:pt x="0" y="60"/>
                    </a:lnTo>
                    <a:lnTo>
                      <a:pt x="2" y="41"/>
                    </a:lnTo>
                    <a:lnTo>
                      <a:pt x="4" y="26"/>
                    </a:lnTo>
                    <a:lnTo>
                      <a:pt x="9" y="14"/>
                    </a:lnTo>
                    <a:lnTo>
                      <a:pt x="17" y="6"/>
                    </a:lnTo>
                    <a:lnTo>
                      <a:pt x="26"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Line 3078"/>
              <p:cNvSpPr>
                <a:spLocks noChangeShapeType="1"/>
              </p:cNvSpPr>
              <p:nvPr/>
            </p:nvSpPr>
            <p:spPr bwMode="auto">
              <a:xfrm>
                <a:off x="496" y="255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Line 3079"/>
              <p:cNvSpPr>
                <a:spLocks noChangeShapeType="1"/>
              </p:cNvSpPr>
              <p:nvPr/>
            </p:nvSpPr>
            <p:spPr bwMode="auto">
              <a:xfrm flipH="1">
                <a:off x="1994" y="2559"/>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9" name="Freeform 3080"/>
              <p:cNvSpPr>
                <a:spLocks/>
              </p:cNvSpPr>
              <p:nvPr/>
            </p:nvSpPr>
            <p:spPr bwMode="auto">
              <a:xfrm>
                <a:off x="354" y="2530"/>
                <a:ext cx="38" cy="60"/>
              </a:xfrm>
              <a:custGeom>
                <a:avLst/>
                <a:gdLst>
                  <a:gd name="T0" fmla="*/ 41 w 76"/>
                  <a:gd name="T1" fmla="*/ 0 h 118"/>
                  <a:gd name="T2" fmla="*/ 52 w 76"/>
                  <a:gd name="T3" fmla="*/ 4 h 118"/>
                  <a:gd name="T4" fmla="*/ 61 w 76"/>
                  <a:gd name="T5" fmla="*/ 10 h 118"/>
                  <a:gd name="T6" fmla="*/ 67 w 76"/>
                  <a:gd name="T7" fmla="*/ 20 h 118"/>
                  <a:gd name="T8" fmla="*/ 69 w 76"/>
                  <a:gd name="T9" fmla="*/ 29 h 118"/>
                  <a:gd name="T10" fmla="*/ 67 w 76"/>
                  <a:gd name="T11" fmla="*/ 39 h 118"/>
                  <a:gd name="T12" fmla="*/ 61 w 76"/>
                  <a:gd name="T13" fmla="*/ 47 h 118"/>
                  <a:gd name="T14" fmla="*/ 52 w 76"/>
                  <a:gd name="T15" fmla="*/ 52 h 118"/>
                  <a:gd name="T16" fmla="*/ 64 w 76"/>
                  <a:gd name="T17" fmla="*/ 58 h 118"/>
                  <a:gd name="T18" fmla="*/ 75 w 76"/>
                  <a:gd name="T19" fmla="*/ 71 h 118"/>
                  <a:gd name="T20" fmla="*/ 72 w 76"/>
                  <a:gd name="T21" fmla="*/ 96 h 118"/>
                  <a:gd name="T22" fmla="*/ 52 w 76"/>
                  <a:gd name="T23" fmla="*/ 116 h 118"/>
                  <a:gd name="T24" fmla="*/ 22 w 76"/>
                  <a:gd name="T25" fmla="*/ 116 h 118"/>
                  <a:gd name="T26" fmla="*/ 3 w 76"/>
                  <a:gd name="T27" fmla="*/ 99 h 118"/>
                  <a:gd name="T28" fmla="*/ 14 w 76"/>
                  <a:gd name="T29" fmla="*/ 85 h 118"/>
                  <a:gd name="T30" fmla="*/ 19 w 76"/>
                  <a:gd name="T31" fmla="*/ 96 h 118"/>
                  <a:gd name="T32" fmla="*/ 27 w 76"/>
                  <a:gd name="T33" fmla="*/ 103 h 118"/>
                  <a:gd name="T34" fmla="*/ 37 w 76"/>
                  <a:gd name="T35" fmla="*/ 105 h 118"/>
                  <a:gd name="T36" fmla="*/ 47 w 76"/>
                  <a:gd name="T37" fmla="*/ 104 h 118"/>
                  <a:gd name="T38" fmla="*/ 54 w 76"/>
                  <a:gd name="T39" fmla="*/ 98 h 118"/>
                  <a:gd name="T40" fmla="*/ 60 w 76"/>
                  <a:gd name="T41" fmla="*/ 88 h 118"/>
                  <a:gd name="T42" fmla="*/ 60 w 76"/>
                  <a:gd name="T43" fmla="*/ 76 h 118"/>
                  <a:gd name="T44" fmla="*/ 54 w 76"/>
                  <a:gd name="T45" fmla="*/ 66 h 118"/>
                  <a:gd name="T46" fmla="*/ 44 w 76"/>
                  <a:gd name="T47" fmla="*/ 60 h 118"/>
                  <a:gd name="T48" fmla="*/ 33 w 76"/>
                  <a:gd name="T49" fmla="*/ 60 h 118"/>
                  <a:gd name="T50" fmla="*/ 30 w 76"/>
                  <a:gd name="T51" fmla="*/ 48 h 118"/>
                  <a:gd name="T52" fmla="*/ 38 w 76"/>
                  <a:gd name="T53" fmla="*/ 47 h 118"/>
                  <a:gd name="T54" fmla="*/ 47 w 76"/>
                  <a:gd name="T55" fmla="*/ 44 h 118"/>
                  <a:gd name="T56" fmla="*/ 52 w 76"/>
                  <a:gd name="T57" fmla="*/ 38 h 118"/>
                  <a:gd name="T58" fmla="*/ 53 w 76"/>
                  <a:gd name="T59" fmla="*/ 30 h 118"/>
                  <a:gd name="T60" fmla="*/ 51 w 76"/>
                  <a:gd name="T61" fmla="*/ 21 h 118"/>
                  <a:gd name="T62" fmla="*/ 46 w 76"/>
                  <a:gd name="T63" fmla="*/ 16 h 118"/>
                  <a:gd name="T64" fmla="*/ 35 w 76"/>
                  <a:gd name="T65" fmla="*/ 13 h 118"/>
                  <a:gd name="T66" fmla="*/ 27 w 76"/>
                  <a:gd name="T67" fmla="*/ 16 h 118"/>
                  <a:gd name="T68" fmla="*/ 20 w 76"/>
                  <a:gd name="T69" fmla="*/ 22 h 118"/>
                  <a:gd name="T70" fmla="*/ 16 w 76"/>
                  <a:gd name="T71" fmla="*/ 32 h 118"/>
                  <a:gd name="T72" fmla="*/ 5 w 76"/>
                  <a:gd name="T73" fmla="*/ 18 h 118"/>
                  <a:gd name="T74" fmla="*/ 23 w 76"/>
                  <a:gd name="T75"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8">
                    <a:moveTo>
                      <a:pt x="35" y="0"/>
                    </a:moveTo>
                    <a:lnTo>
                      <a:pt x="41" y="0"/>
                    </a:lnTo>
                    <a:lnTo>
                      <a:pt x="48" y="2"/>
                    </a:lnTo>
                    <a:lnTo>
                      <a:pt x="52" y="4"/>
                    </a:lnTo>
                    <a:lnTo>
                      <a:pt x="58" y="7"/>
                    </a:lnTo>
                    <a:lnTo>
                      <a:pt x="61" y="10"/>
                    </a:lnTo>
                    <a:lnTo>
                      <a:pt x="64" y="14"/>
                    </a:lnTo>
                    <a:lnTo>
                      <a:pt x="67" y="20"/>
                    </a:lnTo>
                    <a:lnTo>
                      <a:pt x="68" y="25"/>
                    </a:lnTo>
                    <a:lnTo>
                      <a:pt x="69" y="29"/>
                    </a:lnTo>
                    <a:lnTo>
                      <a:pt x="68" y="35"/>
                    </a:lnTo>
                    <a:lnTo>
                      <a:pt x="67" y="39"/>
                    </a:lnTo>
                    <a:lnTo>
                      <a:pt x="64" y="42"/>
                    </a:lnTo>
                    <a:lnTo>
                      <a:pt x="61" y="47"/>
                    </a:lnTo>
                    <a:lnTo>
                      <a:pt x="58" y="50"/>
                    </a:lnTo>
                    <a:lnTo>
                      <a:pt x="52" y="52"/>
                    </a:lnTo>
                    <a:lnTo>
                      <a:pt x="59" y="55"/>
                    </a:lnTo>
                    <a:lnTo>
                      <a:pt x="64" y="58"/>
                    </a:lnTo>
                    <a:lnTo>
                      <a:pt x="69" y="62"/>
                    </a:lnTo>
                    <a:lnTo>
                      <a:pt x="75" y="71"/>
                    </a:lnTo>
                    <a:lnTo>
                      <a:pt x="76" y="81"/>
                    </a:lnTo>
                    <a:lnTo>
                      <a:pt x="72" y="96"/>
                    </a:lnTo>
                    <a:lnTo>
                      <a:pt x="64" y="108"/>
                    </a:lnTo>
                    <a:lnTo>
                      <a:pt x="52" y="116"/>
                    </a:lnTo>
                    <a:lnTo>
                      <a:pt x="37" y="118"/>
                    </a:lnTo>
                    <a:lnTo>
                      <a:pt x="22" y="116"/>
                    </a:lnTo>
                    <a:lnTo>
                      <a:pt x="11" y="109"/>
                    </a:lnTo>
                    <a:lnTo>
                      <a:pt x="3" y="99"/>
                    </a:lnTo>
                    <a:lnTo>
                      <a:pt x="0" y="86"/>
                    </a:lnTo>
                    <a:lnTo>
                      <a:pt x="14" y="85"/>
                    </a:lnTo>
                    <a:lnTo>
                      <a:pt x="16" y="91"/>
                    </a:lnTo>
                    <a:lnTo>
                      <a:pt x="19" y="96"/>
                    </a:lnTo>
                    <a:lnTo>
                      <a:pt x="22" y="100"/>
                    </a:lnTo>
                    <a:lnTo>
                      <a:pt x="27" y="103"/>
                    </a:lnTo>
                    <a:lnTo>
                      <a:pt x="31" y="105"/>
                    </a:lnTo>
                    <a:lnTo>
                      <a:pt x="37" y="105"/>
                    </a:lnTo>
                    <a:lnTo>
                      <a:pt x="42" y="105"/>
                    </a:lnTo>
                    <a:lnTo>
                      <a:pt x="47" y="104"/>
                    </a:lnTo>
                    <a:lnTo>
                      <a:pt x="50" y="102"/>
                    </a:lnTo>
                    <a:lnTo>
                      <a:pt x="54" y="98"/>
                    </a:lnTo>
                    <a:lnTo>
                      <a:pt x="58" y="94"/>
                    </a:lnTo>
                    <a:lnTo>
                      <a:pt x="60" y="88"/>
                    </a:lnTo>
                    <a:lnTo>
                      <a:pt x="60" y="81"/>
                    </a:lnTo>
                    <a:lnTo>
                      <a:pt x="60" y="76"/>
                    </a:lnTo>
                    <a:lnTo>
                      <a:pt x="58" y="70"/>
                    </a:lnTo>
                    <a:lnTo>
                      <a:pt x="54" y="66"/>
                    </a:lnTo>
                    <a:lnTo>
                      <a:pt x="50" y="62"/>
                    </a:lnTo>
                    <a:lnTo>
                      <a:pt x="44" y="60"/>
                    </a:lnTo>
                    <a:lnTo>
                      <a:pt x="38" y="59"/>
                    </a:lnTo>
                    <a:lnTo>
                      <a:pt x="33" y="60"/>
                    </a:lnTo>
                    <a:lnTo>
                      <a:pt x="28" y="61"/>
                    </a:lnTo>
                    <a:lnTo>
                      <a:pt x="30" y="48"/>
                    </a:lnTo>
                    <a:lnTo>
                      <a:pt x="32" y="48"/>
                    </a:lnTo>
                    <a:lnTo>
                      <a:pt x="38" y="47"/>
                    </a:lnTo>
                    <a:lnTo>
                      <a:pt x="42" y="46"/>
                    </a:lnTo>
                    <a:lnTo>
                      <a:pt x="47" y="44"/>
                    </a:lnTo>
                    <a:lnTo>
                      <a:pt x="50" y="41"/>
                    </a:lnTo>
                    <a:lnTo>
                      <a:pt x="52" y="38"/>
                    </a:lnTo>
                    <a:lnTo>
                      <a:pt x="53" y="35"/>
                    </a:lnTo>
                    <a:lnTo>
                      <a:pt x="53" y="30"/>
                    </a:lnTo>
                    <a:lnTo>
                      <a:pt x="53" y="26"/>
                    </a:lnTo>
                    <a:lnTo>
                      <a:pt x="51" y="21"/>
                    </a:lnTo>
                    <a:lnTo>
                      <a:pt x="49" y="18"/>
                    </a:lnTo>
                    <a:lnTo>
                      <a:pt x="46" y="16"/>
                    </a:lnTo>
                    <a:lnTo>
                      <a:pt x="41" y="14"/>
                    </a:lnTo>
                    <a:lnTo>
                      <a:pt x="35" y="13"/>
                    </a:lnTo>
                    <a:lnTo>
                      <a:pt x="31" y="14"/>
                    </a:lnTo>
                    <a:lnTo>
                      <a:pt x="27" y="16"/>
                    </a:lnTo>
                    <a:lnTo>
                      <a:pt x="23" y="18"/>
                    </a:lnTo>
                    <a:lnTo>
                      <a:pt x="20" y="22"/>
                    </a:lnTo>
                    <a:lnTo>
                      <a:pt x="18" y="27"/>
                    </a:lnTo>
                    <a:lnTo>
                      <a:pt x="16" y="32"/>
                    </a:lnTo>
                    <a:lnTo>
                      <a:pt x="1" y="30"/>
                    </a:lnTo>
                    <a:lnTo>
                      <a:pt x="5" y="18"/>
                    </a:lnTo>
                    <a:lnTo>
                      <a:pt x="13" y="8"/>
                    </a:lnTo>
                    <a:lnTo>
                      <a:pt x="23"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3081"/>
              <p:cNvSpPr>
                <a:spLocks/>
              </p:cNvSpPr>
              <p:nvPr/>
            </p:nvSpPr>
            <p:spPr bwMode="auto">
              <a:xfrm>
                <a:off x="404" y="2530"/>
                <a:ext cx="21" cy="59"/>
              </a:xfrm>
              <a:custGeom>
                <a:avLst/>
                <a:gdLst>
                  <a:gd name="T0" fmla="*/ 32 w 43"/>
                  <a:gd name="T1" fmla="*/ 0 h 117"/>
                  <a:gd name="T2" fmla="*/ 43 w 43"/>
                  <a:gd name="T3" fmla="*/ 0 h 117"/>
                  <a:gd name="T4" fmla="*/ 43 w 43"/>
                  <a:gd name="T5" fmla="*/ 117 h 117"/>
                  <a:gd name="T6" fmla="*/ 28 w 43"/>
                  <a:gd name="T7" fmla="*/ 117 h 117"/>
                  <a:gd name="T8" fmla="*/ 28 w 43"/>
                  <a:gd name="T9" fmla="*/ 26 h 117"/>
                  <a:gd name="T10" fmla="*/ 21 w 43"/>
                  <a:gd name="T11" fmla="*/ 31 h 117"/>
                  <a:gd name="T12" fmla="*/ 15 w 43"/>
                  <a:gd name="T13" fmla="*/ 36 h 117"/>
                  <a:gd name="T14" fmla="*/ 7 w 43"/>
                  <a:gd name="T15" fmla="*/ 40 h 117"/>
                  <a:gd name="T16" fmla="*/ 0 w 43"/>
                  <a:gd name="T17" fmla="*/ 44 h 117"/>
                  <a:gd name="T18" fmla="*/ 0 w 43"/>
                  <a:gd name="T19" fmla="*/ 29 h 117"/>
                  <a:gd name="T20" fmla="*/ 11 w 43"/>
                  <a:gd name="T21" fmla="*/ 23 h 117"/>
                  <a:gd name="T22" fmla="*/ 20 w 43"/>
                  <a:gd name="T23" fmla="*/ 16 h 117"/>
                  <a:gd name="T24" fmla="*/ 26 w 43"/>
                  <a:gd name="T25" fmla="*/ 10 h 117"/>
                  <a:gd name="T26" fmla="*/ 30 w 43"/>
                  <a:gd name="T27" fmla="*/ 6 h 117"/>
                  <a:gd name="T28" fmla="*/ 32 w 43"/>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117">
                    <a:moveTo>
                      <a:pt x="32" y="0"/>
                    </a:moveTo>
                    <a:lnTo>
                      <a:pt x="43" y="0"/>
                    </a:lnTo>
                    <a:lnTo>
                      <a:pt x="43" y="117"/>
                    </a:lnTo>
                    <a:lnTo>
                      <a:pt x="28" y="117"/>
                    </a:lnTo>
                    <a:lnTo>
                      <a:pt x="28" y="26"/>
                    </a:lnTo>
                    <a:lnTo>
                      <a:pt x="21" y="31"/>
                    </a:lnTo>
                    <a:lnTo>
                      <a:pt x="15" y="36"/>
                    </a:lnTo>
                    <a:lnTo>
                      <a:pt x="7" y="40"/>
                    </a:lnTo>
                    <a:lnTo>
                      <a:pt x="0" y="44"/>
                    </a:lnTo>
                    <a:lnTo>
                      <a:pt x="0" y="29"/>
                    </a:lnTo>
                    <a:lnTo>
                      <a:pt x="11" y="23"/>
                    </a:lnTo>
                    <a:lnTo>
                      <a:pt x="20" y="16"/>
                    </a:lnTo>
                    <a:lnTo>
                      <a:pt x="26" y="10"/>
                    </a:lnTo>
                    <a:lnTo>
                      <a:pt x="30" y="6"/>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3082"/>
              <p:cNvSpPr>
                <a:spLocks noEditPoints="1"/>
              </p:cNvSpPr>
              <p:nvPr/>
            </p:nvSpPr>
            <p:spPr bwMode="auto">
              <a:xfrm>
                <a:off x="444" y="2530"/>
                <a:ext cx="38" cy="60"/>
              </a:xfrm>
              <a:custGeom>
                <a:avLst/>
                <a:gdLst>
                  <a:gd name="T0" fmla="*/ 38 w 76"/>
                  <a:gd name="T1" fmla="*/ 13 h 118"/>
                  <a:gd name="T2" fmla="*/ 34 w 76"/>
                  <a:gd name="T3" fmla="*/ 14 h 118"/>
                  <a:gd name="T4" fmla="*/ 29 w 76"/>
                  <a:gd name="T5" fmla="*/ 16 h 118"/>
                  <a:gd name="T6" fmla="*/ 25 w 76"/>
                  <a:gd name="T7" fmla="*/ 18 h 118"/>
                  <a:gd name="T8" fmla="*/ 22 w 76"/>
                  <a:gd name="T9" fmla="*/ 21 h 118"/>
                  <a:gd name="T10" fmla="*/ 18 w 76"/>
                  <a:gd name="T11" fmla="*/ 30 h 118"/>
                  <a:gd name="T12" fmla="*/ 16 w 76"/>
                  <a:gd name="T13" fmla="*/ 42 h 118"/>
                  <a:gd name="T14" fmla="*/ 15 w 76"/>
                  <a:gd name="T15" fmla="*/ 59 h 118"/>
                  <a:gd name="T16" fmla="*/ 16 w 76"/>
                  <a:gd name="T17" fmla="*/ 76 h 118"/>
                  <a:gd name="T18" fmla="*/ 18 w 76"/>
                  <a:gd name="T19" fmla="*/ 88 h 118"/>
                  <a:gd name="T20" fmla="*/ 22 w 76"/>
                  <a:gd name="T21" fmla="*/ 96 h 118"/>
                  <a:gd name="T22" fmla="*/ 25 w 76"/>
                  <a:gd name="T23" fmla="*/ 100 h 118"/>
                  <a:gd name="T24" fmla="*/ 29 w 76"/>
                  <a:gd name="T25" fmla="*/ 103 h 118"/>
                  <a:gd name="T26" fmla="*/ 34 w 76"/>
                  <a:gd name="T27" fmla="*/ 105 h 118"/>
                  <a:gd name="T28" fmla="*/ 38 w 76"/>
                  <a:gd name="T29" fmla="*/ 105 h 118"/>
                  <a:gd name="T30" fmla="*/ 43 w 76"/>
                  <a:gd name="T31" fmla="*/ 105 h 118"/>
                  <a:gd name="T32" fmla="*/ 47 w 76"/>
                  <a:gd name="T33" fmla="*/ 103 h 118"/>
                  <a:gd name="T34" fmla="*/ 51 w 76"/>
                  <a:gd name="T35" fmla="*/ 100 h 118"/>
                  <a:gd name="T36" fmla="*/ 54 w 76"/>
                  <a:gd name="T37" fmla="*/ 96 h 118"/>
                  <a:gd name="T38" fmla="*/ 59 w 76"/>
                  <a:gd name="T39" fmla="*/ 88 h 118"/>
                  <a:gd name="T40" fmla="*/ 61 w 76"/>
                  <a:gd name="T41" fmla="*/ 76 h 118"/>
                  <a:gd name="T42" fmla="*/ 61 w 76"/>
                  <a:gd name="T43" fmla="*/ 59 h 118"/>
                  <a:gd name="T44" fmla="*/ 61 w 76"/>
                  <a:gd name="T45" fmla="*/ 44 h 118"/>
                  <a:gd name="T46" fmla="*/ 59 w 76"/>
                  <a:gd name="T47" fmla="*/ 31 h 118"/>
                  <a:gd name="T48" fmla="*/ 55 w 76"/>
                  <a:gd name="T49" fmla="*/ 22 h 118"/>
                  <a:gd name="T50" fmla="*/ 52 w 76"/>
                  <a:gd name="T51" fmla="*/ 19 h 118"/>
                  <a:gd name="T52" fmla="*/ 47 w 76"/>
                  <a:gd name="T53" fmla="*/ 16 h 118"/>
                  <a:gd name="T54" fmla="*/ 43 w 76"/>
                  <a:gd name="T55" fmla="*/ 14 h 118"/>
                  <a:gd name="T56" fmla="*/ 38 w 76"/>
                  <a:gd name="T57" fmla="*/ 13 h 118"/>
                  <a:gd name="T58" fmla="*/ 38 w 76"/>
                  <a:gd name="T59" fmla="*/ 0 h 118"/>
                  <a:gd name="T60" fmla="*/ 44 w 76"/>
                  <a:gd name="T61" fmla="*/ 0 h 118"/>
                  <a:gd name="T62" fmla="*/ 50 w 76"/>
                  <a:gd name="T63" fmla="*/ 2 h 118"/>
                  <a:gd name="T64" fmla="*/ 55 w 76"/>
                  <a:gd name="T65" fmla="*/ 3 h 118"/>
                  <a:gd name="T66" fmla="*/ 60 w 76"/>
                  <a:gd name="T67" fmla="*/ 7 h 118"/>
                  <a:gd name="T68" fmla="*/ 64 w 76"/>
                  <a:gd name="T69" fmla="*/ 10 h 118"/>
                  <a:gd name="T70" fmla="*/ 67 w 76"/>
                  <a:gd name="T71" fmla="*/ 14 h 118"/>
                  <a:gd name="T72" fmla="*/ 70 w 76"/>
                  <a:gd name="T73" fmla="*/ 20 h 118"/>
                  <a:gd name="T74" fmla="*/ 72 w 76"/>
                  <a:gd name="T75" fmla="*/ 26 h 118"/>
                  <a:gd name="T76" fmla="*/ 74 w 76"/>
                  <a:gd name="T77" fmla="*/ 32 h 118"/>
                  <a:gd name="T78" fmla="*/ 75 w 76"/>
                  <a:gd name="T79" fmla="*/ 44 h 118"/>
                  <a:gd name="T80" fmla="*/ 76 w 76"/>
                  <a:gd name="T81" fmla="*/ 59 h 118"/>
                  <a:gd name="T82" fmla="*/ 75 w 76"/>
                  <a:gd name="T83" fmla="*/ 78 h 118"/>
                  <a:gd name="T84" fmla="*/ 72 w 76"/>
                  <a:gd name="T85" fmla="*/ 93 h 118"/>
                  <a:gd name="T86" fmla="*/ 66 w 76"/>
                  <a:gd name="T87" fmla="*/ 104 h 118"/>
                  <a:gd name="T88" fmla="*/ 60 w 76"/>
                  <a:gd name="T89" fmla="*/ 113 h 118"/>
                  <a:gd name="T90" fmla="*/ 50 w 76"/>
                  <a:gd name="T91" fmla="*/ 117 h 118"/>
                  <a:gd name="T92" fmla="*/ 38 w 76"/>
                  <a:gd name="T93" fmla="*/ 118 h 118"/>
                  <a:gd name="T94" fmla="*/ 27 w 76"/>
                  <a:gd name="T95" fmla="*/ 117 h 118"/>
                  <a:gd name="T96" fmla="*/ 19 w 76"/>
                  <a:gd name="T97" fmla="*/ 114 h 118"/>
                  <a:gd name="T98" fmla="*/ 12 w 76"/>
                  <a:gd name="T99" fmla="*/ 107 h 118"/>
                  <a:gd name="T100" fmla="*/ 5 w 76"/>
                  <a:gd name="T101" fmla="*/ 95 h 118"/>
                  <a:gd name="T102" fmla="*/ 2 w 76"/>
                  <a:gd name="T103" fmla="*/ 79 h 118"/>
                  <a:gd name="T104" fmla="*/ 0 w 76"/>
                  <a:gd name="T105" fmla="*/ 59 h 118"/>
                  <a:gd name="T106" fmla="*/ 2 w 76"/>
                  <a:gd name="T107" fmla="*/ 40 h 118"/>
                  <a:gd name="T108" fmla="*/ 4 w 76"/>
                  <a:gd name="T109" fmla="*/ 26 h 118"/>
                  <a:gd name="T110" fmla="*/ 9 w 76"/>
                  <a:gd name="T111" fmla="*/ 14 h 118"/>
                  <a:gd name="T112" fmla="*/ 17 w 76"/>
                  <a:gd name="T113" fmla="*/ 7 h 118"/>
                  <a:gd name="T114" fmla="*/ 26 w 76"/>
                  <a:gd name="T115" fmla="*/ 1 h 118"/>
                  <a:gd name="T116" fmla="*/ 38 w 76"/>
                  <a:gd name="T1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8">
                    <a:moveTo>
                      <a:pt x="38" y="13"/>
                    </a:moveTo>
                    <a:lnTo>
                      <a:pt x="34" y="14"/>
                    </a:lnTo>
                    <a:lnTo>
                      <a:pt x="29" y="16"/>
                    </a:lnTo>
                    <a:lnTo>
                      <a:pt x="25" y="18"/>
                    </a:lnTo>
                    <a:lnTo>
                      <a:pt x="22" y="21"/>
                    </a:lnTo>
                    <a:lnTo>
                      <a:pt x="18" y="30"/>
                    </a:lnTo>
                    <a:lnTo>
                      <a:pt x="16" y="42"/>
                    </a:lnTo>
                    <a:lnTo>
                      <a:pt x="15" y="59"/>
                    </a:lnTo>
                    <a:lnTo>
                      <a:pt x="16" y="76"/>
                    </a:lnTo>
                    <a:lnTo>
                      <a:pt x="18" y="88"/>
                    </a:lnTo>
                    <a:lnTo>
                      <a:pt x="22" y="96"/>
                    </a:lnTo>
                    <a:lnTo>
                      <a:pt x="25" y="100"/>
                    </a:lnTo>
                    <a:lnTo>
                      <a:pt x="29" y="103"/>
                    </a:lnTo>
                    <a:lnTo>
                      <a:pt x="34" y="105"/>
                    </a:lnTo>
                    <a:lnTo>
                      <a:pt x="38" y="105"/>
                    </a:lnTo>
                    <a:lnTo>
                      <a:pt x="43" y="105"/>
                    </a:lnTo>
                    <a:lnTo>
                      <a:pt x="47" y="103"/>
                    </a:lnTo>
                    <a:lnTo>
                      <a:pt x="51" y="100"/>
                    </a:lnTo>
                    <a:lnTo>
                      <a:pt x="54" y="96"/>
                    </a:lnTo>
                    <a:lnTo>
                      <a:pt x="59" y="88"/>
                    </a:lnTo>
                    <a:lnTo>
                      <a:pt x="61" y="76"/>
                    </a:lnTo>
                    <a:lnTo>
                      <a:pt x="61" y="59"/>
                    </a:lnTo>
                    <a:lnTo>
                      <a:pt x="61" y="44"/>
                    </a:lnTo>
                    <a:lnTo>
                      <a:pt x="59" y="31"/>
                    </a:lnTo>
                    <a:lnTo>
                      <a:pt x="55" y="22"/>
                    </a:lnTo>
                    <a:lnTo>
                      <a:pt x="52" y="19"/>
                    </a:lnTo>
                    <a:lnTo>
                      <a:pt x="47" y="16"/>
                    </a:lnTo>
                    <a:lnTo>
                      <a:pt x="43" y="14"/>
                    </a:lnTo>
                    <a:lnTo>
                      <a:pt x="38" y="13"/>
                    </a:lnTo>
                    <a:close/>
                    <a:moveTo>
                      <a:pt x="38" y="0"/>
                    </a:moveTo>
                    <a:lnTo>
                      <a:pt x="44" y="0"/>
                    </a:lnTo>
                    <a:lnTo>
                      <a:pt x="50" y="2"/>
                    </a:lnTo>
                    <a:lnTo>
                      <a:pt x="55" y="3"/>
                    </a:lnTo>
                    <a:lnTo>
                      <a:pt x="60" y="7"/>
                    </a:lnTo>
                    <a:lnTo>
                      <a:pt x="64" y="10"/>
                    </a:lnTo>
                    <a:lnTo>
                      <a:pt x="67" y="14"/>
                    </a:lnTo>
                    <a:lnTo>
                      <a:pt x="70" y="20"/>
                    </a:lnTo>
                    <a:lnTo>
                      <a:pt x="72" y="26"/>
                    </a:lnTo>
                    <a:lnTo>
                      <a:pt x="74" y="32"/>
                    </a:lnTo>
                    <a:lnTo>
                      <a:pt x="75" y="44"/>
                    </a:lnTo>
                    <a:lnTo>
                      <a:pt x="76" y="59"/>
                    </a:lnTo>
                    <a:lnTo>
                      <a:pt x="75" y="78"/>
                    </a:lnTo>
                    <a:lnTo>
                      <a:pt x="72" y="93"/>
                    </a:lnTo>
                    <a:lnTo>
                      <a:pt x="66" y="104"/>
                    </a:lnTo>
                    <a:lnTo>
                      <a:pt x="60" y="113"/>
                    </a:lnTo>
                    <a:lnTo>
                      <a:pt x="50" y="117"/>
                    </a:lnTo>
                    <a:lnTo>
                      <a:pt x="38" y="118"/>
                    </a:lnTo>
                    <a:lnTo>
                      <a:pt x="27" y="117"/>
                    </a:lnTo>
                    <a:lnTo>
                      <a:pt x="19" y="114"/>
                    </a:lnTo>
                    <a:lnTo>
                      <a:pt x="12" y="107"/>
                    </a:lnTo>
                    <a:lnTo>
                      <a:pt x="5" y="95"/>
                    </a:lnTo>
                    <a:lnTo>
                      <a:pt x="2" y="79"/>
                    </a:lnTo>
                    <a:lnTo>
                      <a:pt x="0" y="59"/>
                    </a:lnTo>
                    <a:lnTo>
                      <a:pt x="2" y="40"/>
                    </a:lnTo>
                    <a:lnTo>
                      <a:pt x="4" y="26"/>
                    </a:lnTo>
                    <a:lnTo>
                      <a:pt x="9" y="14"/>
                    </a:lnTo>
                    <a:lnTo>
                      <a:pt x="17" y="7"/>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Line 3083"/>
              <p:cNvSpPr>
                <a:spLocks noChangeShapeType="1"/>
              </p:cNvSpPr>
              <p:nvPr/>
            </p:nvSpPr>
            <p:spPr bwMode="auto">
              <a:xfrm>
                <a:off x="496" y="236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3" name="Line 3084"/>
              <p:cNvSpPr>
                <a:spLocks noChangeShapeType="1"/>
              </p:cNvSpPr>
              <p:nvPr/>
            </p:nvSpPr>
            <p:spPr bwMode="auto">
              <a:xfrm flipH="1">
                <a:off x="1994" y="2363"/>
                <a:ext cx="1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Freeform 3085"/>
              <p:cNvSpPr>
                <a:spLocks/>
              </p:cNvSpPr>
              <p:nvPr/>
            </p:nvSpPr>
            <p:spPr bwMode="auto">
              <a:xfrm>
                <a:off x="354" y="2335"/>
                <a:ext cx="38" cy="59"/>
              </a:xfrm>
              <a:custGeom>
                <a:avLst/>
                <a:gdLst>
                  <a:gd name="T0" fmla="*/ 41 w 76"/>
                  <a:gd name="T1" fmla="*/ 0 h 119"/>
                  <a:gd name="T2" fmla="*/ 52 w 76"/>
                  <a:gd name="T3" fmla="*/ 5 h 119"/>
                  <a:gd name="T4" fmla="*/ 61 w 76"/>
                  <a:gd name="T5" fmla="*/ 12 h 119"/>
                  <a:gd name="T6" fmla="*/ 67 w 76"/>
                  <a:gd name="T7" fmla="*/ 20 h 119"/>
                  <a:gd name="T8" fmla="*/ 69 w 76"/>
                  <a:gd name="T9" fmla="*/ 29 h 119"/>
                  <a:gd name="T10" fmla="*/ 67 w 76"/>
                  <a:gd name="T11" fmla="*/ 39 h 119"/>
                  <a:gd name="T12" fmla="*/ 61 w 76"/>
                  <a:gd name="T13" fmla="*/ 47 h 119"/>
                  <a:gd name="T14" fmla="*/ 52 w 76"/>
                  <a:gd name="T15" fmla="*/ 53 h 119"/>
                  <a:gd name="T16" fmla="*/ 64 w 76"/>
                  <a:gd name="T17" fmla="*/ 58 h 119"/>
                  <a:gd name="T18" fmla="*/ 75 w 76"/>
                  <a:gd name="T19" fmla="*/ 72 h 119"/>
                  <a:gd name="T20" fmla="*/ 72 w 76"/>
                  <a:gd name="T21" fmla="*/ 96 h 119"/>
                  <a:gd name="T22" fmla="*/ 52 w 76"/>
                  <a:gd name="T23" fmla="*/ 116 h 119"/>
                  <a:gd name="T24" fmla="*/ 22 w 76"/>
                  <a:gd name="T25" fmla="*/ 116 h 119"/>
                  <a:gd name="T26" fmla="*/ 3 w 76"/>
                  <a:gd name="T27" fmla="*/ 100 h 119"/>
                  <a:gd name="T28" fmla="*/ 14 w 76"/>
                  <a:gd name="T29" fmla="*/ 85 h 119"/>
                  <a:gd name="T30" fmla="*/ 19 w 76"/>
                  <a:gd name="T31" fmla="*/ 97 h 119"/>
                  <a:gd name="T32" fmla="*/ 27 w 76"/>
                  <a:gd name="T33" fmla="*/ 103 h 119"/>
                  <a:gd name="T34" fmla="*/ 37 w 76"/>
                  <a:gd name="T35" fmla="*/ 105 h 119"/>
                  <a:gd name="T36" fmla="*/ 47 w 76"/>
                  <a:gd name="T37" fmla="*/ 104 h 119"/>
                  <a:gd name="T38" fmla="*/ 54 w 76"/>
                  <a:gd name="T39" fmla="*/ 99 h 119"/>
                  <a:gd name="T40" fmla="*/ 60 w 76"/>
                  <a:gd name="T41" fmla="*/ 89 h 119"/>
                  <a:gd name="T42" fmla="*/ 60 w 76"/>
                  <a:gd name="T43" fmla="*/ 76 h 119"/>
                  <a:gd name="T44" fmla="*/ 54 w 76"/>
                  <a:gd name="T45" fmla="*/ 66 h 119"/>
                  <a:gd name="T46" fmla="*/ 44 w 76"/>
                  <a:gd name="T47" fmla="*/ 61 h 119"/>
                  <a:gd name="T48" fmla="*/ 33 w 76"/>
                  <a:gd name="T49" fmla="*/ 61 h 119"/>
                  <a:gd name="T50" fmla="*/ 30 w 76"/>
                  <a:gd name="T51" fmla="*/ 48 h 119"/>
                  <a:gd name="T52" fmla="*/ 38 w 76"/>
                  <a:gd name="T53" fmla="*/ 47 h 119"/>
                  <a:gd name="T54" fmla="*/ 47 w 76"/>
                  <a:gd name="T55" fmla="*/ 44 h 119"/>
                  <a:gd name="T56" fmla="*/ 52 w 76"/>
                  <a:gd name="T57" fmla="*/ 38 h 119"/>
                  <a:gd name="T58" fmla="*/ 53 w 76"/>
                  <a:gd name="T59" fmla="*/ 30 h 119"/>
                  <a:gd name="T60" fmla="*/ 51 w 76"/>
                  <a:gd name="T61" fmla="*/ 22 h 119"/>
                  <a:gd name="T62" fmla="*/ 46 w 76"/>
                  <a:gd name="T63" fmla="*/ 16 h 119"/>
                  <a:gd name="T64" fmla="*/ 35 w 76"/>
                  <a:gd name="T65" fmla="*/ 14 h 119"/>
                  <a:gd name="T66" fmla="*/ 27 w 76"/>
                  <a:gd name="T67" fmla="*/ 16 h 119"/>
                  <a:gd name="T68" fmla="*/ 20 w 76"/>
                  <a:gd name="T69" fmla="*/ 23 h 119"/>
                  <a:gd name="T70" fmla="*/ 16 w 76"/>
                  <a:gd name="T71" fmla="*/ 33 h 119"/>
                  <a:gd name="T72" fmla="*/ 5 w 76"/>
                  <a:gd name="T73" fmla="*/ 18 h 119"/>
                  <a:gd name="T74" fmla="*/ 23 w 76"/>
                  <a:gd name="T75" fmla="*/ 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9">
                    <a:moveTo>
                      <a:pt x="35" y="0"/>
                    </a:moveTo>
                    <a:lnTo>
                      <a:pt x="41" y="0"/>
                    </a:lnTo>
                    <a:lnTo>
                      <a:pt x="48" y="3"/>
                    </a:lnTo>
                    <a:lnTo>
                      <a:pt x="52" y="5"/>
                    </a:lnTo>
                    <a:lnTo>
                      <a:pt x="58" y="7"/>
                    </a:lnTo>
                    <a:lnTo>
                      <a:pt x="61" y="12"/>
                    </a:lnTo>
                    <a:lnTo>
                      <a:pt x="64" y="15"/>
                    </a:lnTo>
                    <a:lnTo>
                      <a:pt x="67" y="20"/>
                    </a:lnTo>
                    <a:lnTo>
                      <a:pt x="68" y="25"/>
                    </a:lnTo>
                    <a:lnTo>
                      <a:pt x="69" y="29"/>
                    </a:lnTo>
                    <a:lnTo>
                      <a:pt x="68" y="35"/>
                    </a:lnTo>
                    <a:lnTo>
                      <a:pt x="67" y="39"/>
                    </a:lnTo>
                    <a:lnTo>
                      <a:pt x="64" y="43"/>
                    </a:lnTo>
                    <a:lnTo>
                      <a:pt x="61" y="47"/>
                    </a:lnTo>
                    <a:lnTo>
                      <a:pt x="58" y="51"/>
                    </a:lnTo>
                    <a:lnTo>
                      <a:pt x="52" y="53"/>
                    </a:lnTo>
                    <a:lnTo>
                      <a:pt x="59" y="55"/>
                    </a:lnTo>
                    <a:lnTo>
                      <a:pt x="64" y="58"/>
                    </a:lnTo>
                    <a:lnTo>
                      <a:pt x="69" y="63"/>
                    </a:lnTo>
                    <a:lnTo>
                      <a:pt x="75" y="72"/>
                    </a:lnTo>
                    <a:lnTo>
                      <a:pt x="76" y="82"/>
                    </a:lnTo>
                    <a:lnTo>
                      <a:pt x="72" y="96"/>
                    </a:lnTo>
                    <a:lnTo>
                      <a:pt x="64" y="109"/>
                    </a:lnTo>
                    <a:lnTo>
                      <a:pt x="52" y="116"/>
                    </a:lnTo>
                    <a:lnTo>
                      <a:pt x="37" y="119"/>
                    </a:lnTo>
                    <a:lnTo>
                      <a:pt x="22" y="116"/>
                    </a:lnTo>
                    <a:lnTo>
                      <a:pt x="11" y="110"/>
                    </a:lnTo>
                    <a:lnTo>
                      <a:pt x="3" y="100"/>
                    </a:lnTo>
                    <a:lnTo>
                      <a:pt x="0" y="87"/>
                    </a:lnTo>
                    <a:lnTo>
                      <a:pt x="14" y="85"/>
                    </a:lnTo>
                    <a:lnTo>
                      <a:pt x="16" y="92"/>
                    </a:lnTo>
                    <a:lnTo>
                      <a:pt x="19" y="97"/>
                    </a:lnTo>
                    <a:lnTo>
                      <a:pt x="22" y="101"/>
                    </a:lnTo>
                    <a:lnTo>
                      <a:pt x="27" y="103"/>
                    </a:lnTo>
                    <a:lnTo>
                      <a:pt x="31" y="105"/>
                    </a:lnTo>
                    <a:lnTo>
                      <a:pt x="37" y="105"/>
                    </a:lnTo>
                    <a:lnTo>
                      <a:pt x="42" y="105"/>
                    </a:lnTo>
                    <a:lnTo>
                      <a:pt x="47" y="104"/>
                    </a:lnTo>
                    <a:lnTo>
                      <a:pt x="50" y="102"/>
                    </a:lnTo>
                    <a:lnTo>
                      <a:pt x="54" y="99"/>
                    </a:lnTo>
                    <a:lnTo>
                      <a:pt x="58" y="94"/>
                    </a:lnTo>
                    <a:lnTo>
                      <a:pt x="60" y="89"/>
                    </a:lnTo>
                    <a:lnTo>
                      <a:pt x="60" y="82"/>
                    </a:lnTo>
                    <a:lnTo>
                      <a:pt x="60" y="76"/>
                    </a:lnTo>
                    <a:lnTo>
                      <a:pt x="58" y="71"/>
                    </a:lnTo>
                    <a:lnTo>
                      <a:pt x="54" y="66"/>
                    </a:lnTo>
                    <a:lnTo>
                      <a:pt x="50" y="63"/>
                    </a:lnTo>
                    <a:lnTo>
                      <a:pt x="44" y="61"/>
                    </a:lnTo>
                    <a:lnTo>
                      <a:pt x="38" y="60"/>
                    </a:lnTo>
                    <a:lnTo>
                      <a:pt x="33" y="61"/>
                    </a:lnTo>
                    <a:lnTo>
                      <a:pt x="28" y="62"/>
                    </a:lnTo>
                    <a:lnTo>
                      <a:pt x="30" y="48"/>
                    </a:lnTo>
                    <a:lnTo>
                      <a:pt x="32" y="48"/>
                    </a:lnTo>
                    <a:lnTo>
                      <a:pt x="38" y="47"/>
                    </a:lnTo>
                    <a:lnTo>
                      <a:pt x="42" y="46"/>
                    </a:lnTo>
                    <a:lnTo>
                      <a:pt x="47" y="44"/>
                    </a:lnTo>
                    <a:lnTo>
                      <a:pt x="50" y="42"/>
                    </a:lnTo>
                    <a:lnTo>
                      <a:pt x="52" y="38"/>
                    </a:lnTo>
                    <a:lnTo>
                      <a:pt x="53" y="35"/>
                    </a:lnTo>
                    <a:lnTo>
                      <a:pt x="53" y="30"/>
                    </a:lnTo>
                    <a:lnTo>
                      <a:pt x="53" y="26"/>
                    </a:lnTo>
                    <a:lnTo>
                      <a:pt x="51" y="22"/>
                    </a:lnTo>
                    <a:lnTo>
                      <a:pt x="49" y="18"/>
                    </a:lnTo>
                    <a:lnTo>
                      <a:pt x="46" y="16"/>
                    </a:lnTo>
                    <a:lnTo>
                      <a:pt x="41" y="15"/>
                    </a:lnTo>
                    <a:lnTo>
                      <a:pt x="35" y="14"/>
                    </a:lnTo>
                    <a:lnTo>
                      <a:pt x="31" y="15"/>
                    </a:lnTo>
                    <a:lnTo>
                      <a:pt x="27" y="16"/>
                    </a:lnTo>
                    <a:lnTo>
                      <a:pt x="23" y="18"/>
                    </a:lnTo>
                    <a:lnTo>
                      <a:pt x="20" y="23"/>
                    </a:lnTo>
                    <a:lnTo>
                      <a:pt x="18" y="27"/>
                    </a:lnTo>
                    <a:lnTo>
                      <a:pt x="16" y="33"/>
                    </a:lnTo>
                    <a:lnTo>
                      <a:pt x="1" y="30"/>
                    </a:lnTo>
                    <a:lnTo>
                      <a:pt x="5" y="18"/>
                    </a:lnTo>
                    <a:lnTo>
                      <a:pt x="13" y="8"/>
                    </a:lnTo>
                    <a:lnTo>
                      <a:pt x="23" y="3"/>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3086"/>
              <p:cNvSpPr>
                <a:spLocks/>
              </p:cNvSpPr>
              <p:nvPr/>
            </p:nvSpPr>
            <p:spPr bwMode="auto">
              <a:xfrm>
                <a:off x="398" y="2335"/>
                <a:ext cx="38" cy="58"/>
              </a:xfrm>
              <a:custGeom>
                <a:avLst/>
                <a:gdLst>
                  <a:gd name="T0" fmla="*/ 38 w 76"/>
                  <a:gd name="T1" fmla="*/ 0 h 118"/>
                  <a:gd name="T2" fmla="*/ 54 w 76"/>
                  <a:gd name="T3" fmla="*/ 3 h 118"/>
                  <a:gd name="T4" fmla="*/ 65 w 76"/>
                  <a:gd name="T5" fmla="*/ 9 h 118"/>
                  <a:gd name="T6" fmla="*/ 71 w 76"/>
                  <a:gd name="T7" fmla="*/ 20 h 118"/>
                  <a:gd name="T8" fmla="*/ 74 w 76"/>
                  <a:gd name="T9" fmla="*/ 33 h 118"/>
                  <a:gd name="T10" fmla="*/ 74 w 76"/>
                  <a:gd name="T11" fmla="*/ 39 h 118"/>
                  <a:gd name="T12" fmla="*/ 71 w 76"/>
                  <a:gd name="T13" fmla="*/ 46 h 118"/>
                  <a:gd name="T14" fmla="*/ 68 w 76"/>
                  <a:gd name="T15" fmla="*/ 53 h 118"/>
                  <a:gd name="T16" fmla="*/ 62 w 76"/>
                  <a:gd name="T17" fmla="*/ 61 h 118"/>
                  <a:gd name="T18" fmla="*/ 55 w 76"/>
                  <a:gd name="T19" fmla="*/ 70 h 118"/>
                  <a:gd name="T20" fmla="*/ 42 w 76"/>
                  <a:gd name="T21" fmla="*/ 81 h 118"/>
                  <a:gd name="T22" fmla="*/ 36 w 76"/>
                  <a:gd name="T23" fmla="*/ 85 h 118"/>
                  <a:gd name="T24" fmla="*/ 31 w 76"/>
                  <a:gd name="T25" fmla="*/ 90 h 118"/>
                  <a:gd name="T26" fmla="*/ 28 w 76"/>
                  <a:gd name="T27" fmla="*/ 92 h 118"/>
                  <a:gd name="T28" fmla="*/ 26 w 76"/>
                  <a:gd name="T29" fmla="*/ 94 h 118"/>
                  <a:gd name="T30" fmla="*/ 22 w 76"/>
                  <a:gd name="T31" fmla="*/ 99 h 118"/>
                  <a:gd name="T32" fmla="*/ 19 w 76"/>
                  <a:gd name="T33" fmla="*/ 102 h 118"/>
                  <a:gd name="T34" fmla="*/ 76 w 76"/>
                  <a:gd name="T35" fmla="*/ 102 h 118"/>
                  <a:gd name="T36" fmla="*/ 76 w 76"/>
                  <a:gd name="T37" fmla="*/ 118 h 118"/>
                  <a:gd name="T38" fmla="*/ 0 w 76"/>
                  <a:gd name="T39" fmla="*/ 118 h 118"/>
                  <a:gd name="T40" fmla="*/ 0 w 76"/>
                  <a:gd name="T41" fmla="*/ 112 h 118"/>
                  <a:gd name="T42" fmla="*/ 1 w 76"/>
                  <a:gd name="T43" fmla="*/ 107 h 118"/>
                  <a:gd name="T44" fmla="*/ 4 w 76"/>
                  <a:gd name="T45" fmla="*/ 99 h 118"/>
                  <a:gd name="T46" fmla="*/ 10 w 76"/>
                  <a:gd name="T47" fmla="*/ 91 h 118"/>
                  <a:gd name="T48" fmla="*/ 17 w 76"/>
                  <a:gd name="T49" fmla="*/ 83 h 118"/>
                  <a:gd name="T50" fmla="*/ 28 w 76"/>
                  <a:gd name="T51" fmla="*/ 74 h 118"/>
                  <a:gd name="T52" fmla="*/ 39 w 76"/>
                  <a:gd name="T53" fmla="*/ 64 h 118"/>
                  <a:gd name="T54" fmla="*/ 47 w 76"/>
                  <a:gd name="T55" fmla="*/ 56 h 118"/>
                  <a:gd name="T56" fmla="*/ 52 w 76"/>
                  <a:gd name="T57" fmla="*/ 49 h 118"/>
                  <a:gd name="T58" fmla="*/ 56 w 76"/>
                  <a:gd name="T59" fmla="*/ 44 h 118"/>
                  <a:gd name="T60" fmla="*/ 58 w 76"/>
                  <a:gd name="T61" fmla="*/ 38 h 118"/>
                  <a:gd name="T62" fmla="*/ 59 w 76"/>
                  <a:gd name="T63" fmla="*/ 33 h 118"/>
                  <a:gd name="T64" fmla="*/ 58 w 76"/>
                  <a:gd name="T65" fmla="*/ 28 h 118"/>
                  <a:gd name="T66" fmla="*/ 56 w 76"/>
                  <a:gd name="T67" fmla="*/ 24 h 118"/>
                  <a:gd name="T68" fmla="*/ 54 w 76"/>
                  <a:gd name="T69" fmla="*/ 19 h 118"/>
                  <a:gd name="T70" fmla="*/ 49 w 76"/>
                  <a:gd name="T71" fmla="*/ 16 h 118"/>
                  <a:gd name="T72" fmla="*/ 43 w 76"/>
                  <a:gd name="T73" fmla="*/ 15 h 118"/>
                  <a:gd name="T74" fmla="*/ 38 w 76"/>
                  <a:gd name="T75" fmla="*/ 14 h 118"/>
                  <a:gd name="T76" fmla="*/ 32 w 76"/>
                  <a:gd name="T77" fmla="*/ 15 h 118"/>
                  <a:gd name="T78" fmla="*/ 27 w 76"/>
                  <a:gd name="T79" fmla="*/ 16 h 118"/>
                  <a:gd name="T80" fmla="*/ 22 w 76"/>
                  <a:gd name="T81" fmla="*/ 19 h 118"/>
                  <a:gd name="T82" fmla="*/ 19 w 76"/>
                  <a:gd name="T83" fmla="*/ 24 h 118"/>
                  <a:gd name="T84" fmla="*/ 17 w 76"/>
                  <a:gd name="T85" fmla="*/ 28 h 118"/>
                  <a:gd name="T86" fmla="*/ 17 w 76"/>
                  <a:gd name="T87" fmla="*/ 34 h 118"/>
                  <a:gd name="T88" fmla="*/ 1 w 76"/>
                  <a:gd name="T89" fmla="*/ 33 h 118"/>
                  <a:gd name="T90" fmla="*/ 4 w 76"/>
                  <a:gd name="T91" fmla="*/ 18 h 118"/>
                  <a:gd name="T92" fmla="*/ 12 w 76"/>
                  <a:gd name="T93" fmla="*/ 8 h 118"/>
                  <a:gd name="T94" fmla="*/ 23 w 76"/>
                  <a:gd name="T95" fmla="*/ 3 h 118"/>
                  <a:gd name="T96" fmla="*/ 38 w 76"/>
                  <a:gd name="T9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118">
                    <a:moveTo>
                      <a:pt x="38" y="0"/>
                    </a:moveTo>
                    <a:lnTo>
                      <a:pt x="54" y="3"/>
                    </a:lnTo>
                    <a:lnTo>
                      <a:pt x="65" y="9"/>
                    </a:lnTo>
                    <a:lnTo>
                      <a:pt x="71" y="20"/>
                    </a:lnTo>
                    <a:lnTo>
                      <a:pt x="74" y="33"/>
                    </a:lnTo>
                    <a:lnTo>
                      <a:pt x="74" y="39"/>
                    </a:lnTo>
                    <a:lnTo>
                      <a:pt x="71" y="46"/>
                    </a:lnTo>
                    <a:lnTo>
                      <a:pt x="68" y="53"/>
                    </a:lnTo>
                    <a:lnTo>
                      <a:pt x="62" y="61"/>
                    </a:lnTo>
                    <a:lnTo>
                      <a:pt x="55" y="70"/>
                    </a:lnTo>
                    <a:lnTo>
                      <a:pt x="42" y="81"/>
                    </a:lnTo>
                    <a:lnTo>
                      <a:pt x="36" y="85"/>
                    </a:lnTo>
                    <a:lnTo>
                      <a:pt x="31" y="90"/>
                    </a:lnTo>
                    <a:lnTo>
                      <a:pt x="28" y="92"/>
                    </a:lnTo>
                    <a:lnTo>
                      <a:pt x="26" y="94"/>
                    </a:lnTo>
                    <a:lnTo>
                      <a:pt x="22" y="99"/>
                    </a:lnTo>
                    <a:lnTo>
                      <a:pt x="19" y="102"/>
                    </a:lnTo>
                    <a:lnTo>
                      <a:pt x="76" y="102"/>
                    </a:lnTo>
                    <a:lnTo>
                      <a:pt x="76" y="118"/>
                    </a:lnTo>
                    <a:lnTo>
                      <a:pt x="0" y="118"/>
                    </a:lnTo>
                    <a:lnTo>
                      <a:pt x="0" y="112"/>
                    </a:lnTo>
                    <a:lnTo>
                      <a:pt x="1" y="107"/>
                    </a:lnTo>
                    <a:lnTo>
                      <a:pt x="4" y="99"/>
                    </a:lnTo>
                    <a:lnTo>
                      <a:pt x="10" y="91"/>
                    </a:lnTo>
                    <a:lnTo>
                      <a:pt x="17" y="83"/>
                    </a:lnTo>
                    <a:lnTo>
                      <a:pt x="28" y="74"/>
                    </a:lnTo>
                    <a:lnTo>
                      <a:pt x="39" y="64"/>
                    </a:lnTo>
                    <a:lnTo>
                      <a:pt x="47" y="56"/>
                    </a:lnTo>
                    <a:lnTo>
                      <a:pt x="52" y="49"/>
                    </a:lnTo>
                    <a:lnTo>
                      <a:pt x="56" y="44"/>
                    </a:lnTo>
                    <a:lnTo>
                      <a:pt x="58" y="38"/>
                    </a:lnTo>
                    <a:lnTo>
                      <a:pt x="59" y="33"/>
                    </a:lnTo>
                    <a:lnTo>
                      <a:pt x="58" y="28"/>
                    </a:lnTo>
                    <a:lnTo>
                      <a:pt x="56" y="24"/>
                    </a:lnTo>
                    <a:lnTo>
                      <a:pt x="54" y="19"/>
                    </a:lnTo>
                    <a:lnTo>
                      <a:pt x="49" y="16"/>
                    </a:lnTo>
                    <a:lnTo>
                      <a:pt x="43" y="15"/>
                    </a:lnTo>
                    <a:lnTo>
                      <a:pt x="38" y="14"/>
                    </a:lnTo>
                    <a:lnTo>
                      <a:pt x="32" y="15"/>
                    </a:lnTo>
                    <a:lnTo>
                      <a:pt x="27" y="16"/>
                    </a:lnTo>
                    <a:lnTo>
                      <a:pt x="22" y="19"/>
                    </a:lnTo>
                    <a:lnTo>
                      <a:pt x="19" y="24"/>
                    </a:lnTo>
                    <a:lnTo>
                      <a:pt x="17" y="28"/>
                    </a:lnTo>
                    <a:lnTo>
                      <a:pt x="17" y="34"/>
                    </a:lnTo>
                    <a:lnTo>
                      <a:pt x="1" y="33"/>
                    </a:lnTo>
                    <a:lnTo>
                      <a:pt x="4" y="18"/>
                    </a:lnTo>
                    <a:lnTo>
                      <a:pt x="12" y="8"/>
                    </a:lnTo>
                    <a:lnTo>
                      <a:pt x="23" y="3"/>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3087"/>
              <p:cNvSpPr>
                <a:spLocks noEditPoints="1"/>
              </p:cNvSpPr>
              <p:nvPr/>
            </p:nvSpPr>
            <p:spPr bwMode="auto">
              <a:xfrm>
                <a:off x="444" y="2335"/>
                <a:ext cx="38" cy="59"/>
              </a:xfrm>
              <a:custGeom>
                <a:avLst/>
                <a:gdLst>
                  <a:gd name="T0" fmla="*/ 38 w 76"/>
                  <a:gd name="T1" fmla="*/ 14 h 119"/>
                  <a:gd name="T2" fmla="*/ 34 w 76"/>
                  <a:gd name="T3" fmla="*/ 15 h 119"/>
                  <a:gd name="T4" fmla="*/ 29 w 76"/>
                  <a:gd name="T5" fmla="*/ 16 h 119"/>
                  <a:gd name="T6" fmla="*/ 25 w 76"/>
                  <a:gd name="T7" fmla="*/ 18 h 119"/>
                  <a:gd name="T8" fmla="*/ 22 w 76"/>
                  <a:gd name="T9" fmla="*/ 22 h 119"/>
                  <a:gd name="T10" fmla="*/ 18 w 76"/>
                  <a:gd name="T11" fmla="*/ 30 h 119"/>
                  <a:gd name="T12" fmla="*/ 16 w 76"/>
                  <a:gd name="T13" fmla="*/ 43 h 119"/>
                  <a:gd name="T14" fmla="*/ 15 w 76"/>
                  <a:gd name="T15" fmla="*/ 60 h 119"/>
                  <a:gd name="T16" fmla="*/ 16 w 76"/>
                  <a:gd name="T17" fmla="*/ 76 h 119"/>
                  <a:gd name="T18" fmla="*/ 18 w 76"/>
                  <a:gd name="T19" fmla="*/ 89 h 119"/>
                  <a:gd name="T20" fmla="*/ 22 w 76"/>
                  <a:gd name="T21" fmla="*/ 96 h 119"/>
                  <a:gd name="T22" fmla="*/ 25 w 76"/>
                  <a:gd name="T23" fmla="*/ 101 h 119"/>
                  <a:gd name="T24" fmla="*/ 29 w 76"/>
                  <a:gd name="T25" fmla="*/ 103 h 119"/>
                  <a:gd name="T26" fmla="*/ 34 w 76"/>
                  <a:gd name="T27" fmla="*/ 105 h 119"/>
                  <a:gd name="T28" fmla="*/ 38 w 76"/>
                  <a:gd name="T29" fmla="*/ 105 h 119"/>
                  <a:gd name="T30" fmla="*/ 43 w 76"/>
                  <a:gd name="T31" fmla="*/ 105 h 119"/>
                  <a:gd name="T32" fmla="*/ 47 w 76"/>
                  <a:gd name="T33" fmla="*/ 103 h 119"/>
                  <a:gd name="T34" fmla="*/ 51 w 76"/>
                  <a:gd name="T35" fmla="*/ 101 h 119"/>
                  <a:gd name="T36" fmla="*/ 54 w 76"/>
                  <a:gd name="T37" fmla="*/ 96 h 119"/>
                  <a:gd name="T38" fmla="*/ 59 w 76"/>
                  <a:gd name="T39" fmla="*/ 89 h 119"/>
                  <a:gd name="T40" fmla="*/ 61 w 76"/>
                  <a:gd name="T41" fmla="*/ 76 h 119"/>
                  <a:gd name="T42" fmla="*/ 61 w 76"/>
                  <a:gd name="T43" fmla="*/ 60 h 119"/>
                  <a:gd name="T44" fmla="*/ 61 w 76"/>
                  <a:gd name="T45" fmla="*/ 44 h 119"/>
                  <a:gd name="T46" fmla="*/ 59 w 76"/>
                  <a:gd name="T47" fmla="*/ 32 h 119"/>
                  <a:gd name="T48" fmla="*/ 55 w 76"/>
                  <a:gd name="T49" fmla="*/ 23 h 119"/>
                  <a:gd name="T50" fmla="*/ 52 w 76"/>
                  <a:gd name="T51" fmla="*/ 19 h 119"/>
                  <a:gd name="T52" fmla="*/ 47 w 76"/>
                  <a:gd name="T53" fmla="*/ 16 h 119"/>
                  <a:gd name="T54" fmla="*/ 43 w 76"/>
                  <a:gd name="T55" fmla="*/ 15 h 119"/>
                  <a:gd name="T56" fmla="*/ 38 w 76"/>
                  <a:gd name="T57" fmla="*/ 14 h 119"/>
                  <a:gd name="T58" fmla="*/ 38 w 76"/>
                  <a:gd name="T59" fmla="*/ 0 h 119"/>
                  <a:gd name="T60" fmla="*/ 44 w 76"/>
                  <a:gd name="T61" fmla="*/ 0 h 119"/>
                  <a:gd name="T62" fmla="*/ 50 w 76"/>
                  <a:gd name="T63" fmla="*/ 3 h 119"/>
                  <a:gd name="T64" fmla="*/ 55 w 76"/>
                  <a:gd name="T65" fmla="*/ 4 h 119"/>
                  <a:gd name="T66" fmla="*/ 60 w 76"/>
                  <a:gd name="T67" fmla="*/ 7 h 119"/>
                  <a:gd name="T68" fmla="*/ 64 w 76"/>
                  <a:gd name="T69" fmla="*/ 10 h 119"/>
                  <a:gd name="T70" fmla="*/ 67 w 76"/>
                  <a:gd name="T71" fmla="*/ 15 h 119"/>
                  <a:gd name="T72" fmla="*/ 70 w 76"/>
                  <a:gd name="T73" fmla="*/ 20 h 119"/>
                  <a:gd name="T74" fmla="*/ 72 w 76"/>
                  <a:gd name="T75" fmla="*/ 26 h 119"/>
                  <a:gd name="T76" fmla="*/ 74 w 76"/>
                  <a:gd name="T77" fmla="*/ 33 h 119"/>
                  <a:gd name="T78" fmla="*/ 75 w 76"/>
                  <a:gd name="T79" fmla="*/ 44 h 119"/>
                  <a:gd name="T80" fmla="*/ 76 w 76"/>
                  <a:gd name="T81" fmla="*/ 60 h 119"/>
                  <a:gd name="T82" fmla="*/ 75 w 76"/>
                  <a:gd name="T83" fmla="*/ 78 h 119"/>
                  <a:gd name="T84" fmla="*/ 72 w 76"/>
                  <a:gd name="T85" fmla="*/ 93 h 119"/>
                  <a:gd name="T86" fmla="*/ 66 w 76"/>
                  <a:gd name="T87" fmla="*/ 104 h 119"/>
                  <a:gd name="T88" fmla="*/ 60 w 76"/>
                  <a:gd name="T89" fmla="*/ 113 h 119"/>
                  <a:gd name="T90" fmla="*/ 50 w 76"/>
                  <a:gd name="T91" fmla="*/ 118 h 119"/>
                  <a:gd name="T92" fmla="*/ 38 w 76"/>
                  <a:gd name="T93" fmla="*/ 119 h 119"/>
                  <a:gd name="T94" fmla="*/ 27 w 76"/>
                  <a:gd name="T95" fmla="*/ 118 h 119"/>
                  <a:gd name="T96" fmla="*/ 19 w 76"/>
                  <a:gd name="T97" fmla="*/ 114 h 119"/>
                  <a:gd name="T98" fmla="*/ 12 w 76"/>
                  <a:gd name="T99" fmla="*/ 107 h 119"/>
                  <a:gd name="T100" fmla="*/ 5 w 76"/>
                  <a:gd name="T101" fmla="*/ 95 h 119"/>
                  <a:gd name="T102" fmla="*/ 2 w 76"/>
                  <a:gd name="T103" fmla="*/ 80 h 119"/>
                  <a:gd name="T104" fmla="*/ 0 w 76"/>
                  <a:gd name="T105" fmla="*/ 60 h 119"/>
                  <a:gd name="T106" fmla="*/ 2 w 76"/>
                  <a:gd name="T107" fmla="*/ 41 h 119"/>
                  <a:gd name="T108" fmla="*/ 4 w 76"/>
                  <a:gd name="T109" fmla="*/ 26 h 119"/>
                  <a:gd name="T110" fmla="*/ 9 w 76"/>
                  <a:gd name="T111" fmla="*/ 15 h 119"/>
                  <a:gd name="T112" fmla="*/ 17 w 76"/>
                  <a:gd name="T113" fmla="*/ 7 h 119"/>
                  <a:gd name="T114" fmla="*/ 26 w 76"/>
                  <a:gd name="T115" fmla="*/ 1 h 119"/>
                  <a:gd name="T116" fmla="*/ 38 w 76"/>
                  <a:gd name="T1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 h="119">
                    <a:moveTo>
                      <a:pt x="38" y="14"/>
                    </a:moveTo>
                    <a:lnTo>
                      <a:pt x="34" y="15"/>
                    </a:lnTo>
                    <a:lnTo>
                      <a:pt x="29" y="16"/>
                    </a:lnTo>
                    <a:lnTo>
                      <a:pt x="25" y="18"/>
                    </a:lnTo>
                    <a:lnTo>
                      <a:pt x="22" y="22"/>
                    </a:lnTo>
                    <a:lnTo>
                      <a:pt x="18" y="30"/>
                    </a:lnTo>
                    <a:lnTo>
                      <a:pt x="16" y="43"/>
                    </a:lnTo>
                    <a:lnTo>
                      <a:pt x="15" y="60"/>
                    </a:lnTo>
                    <a:lnTo>
                      <a:pt x="16" y="76"/>
                    </a:lnTo>
                    <a:lnTo>
                      <a:pt x="18" y="89"/>
                    </a:lnTo>
                    <a:lnTo>
                      <a:pt x="22" y="96"/>
                    </a:lnTo>
                    <a:lnTo>
                      <a:pt x="25" y="101"/>
                    </a:lnTo>
                    <a:lnTo>
                      <a:pt x="29" y="103"/>
                    </a:lnTo>
                    <a:lnTo>
                      <a:pt x="34" y="105"/>
                    </a:lnTo>
                    <a:lnTo>
                      <a:pt x="38" y="105"/>
                    </a:lnTo>
                    <a:lnTo>
                      <a:pt x="43" y="105"/>
                    </a:lnTo>
                    <a:lnTo>
                      <a:pt x="47" y="103"/>
                    </a:lnTo>
                    <a:lnTo>
                      <a:pt x="51" y="101"/>
                    </a:lnTo>
                    <a:lnTo>
                      <a:pt x="54" y="96"/>
                    </a:lnTo>
                    <a:lnTo>
                      <a:pt x="59" y="89"/>
                    </a:lnTo>
                    <a:lnTo>
                      <a:pt x="61" y="76"/>
                    </a:lnTo>
                    <a:lnTo>
                      <a:pt x="61" y="60"/>
                    </a:lnTo>
                    <a:lnTo>
                      <a:pt x="61" y="44"/>
                    </a:lnTo>
                    <a:lnTo>
                      <a:pt x="59" y="32"/>
                    </a:lnTo>
                    <a:lnTo>
                      <a:pt x="55" y="23"/>
                    </a:lnTo>
                    <a:lnTo>
                      <a:pt x="52" y="19"/>
                    </a:lnTo>
                    <a:lnTo>
                      <a:pt x="47" y="16"/>
                    </a:lnTo>
                    <a:lnTo>
                      <a:pt x="43" y="15"/>
                    </a:lnTo>
                    <a:lnTo>
                      <a:pt x="38" y="14"/>
                    </a:lnTo>
                    <a:close/>
                    <a:moveTo>
                      <a:pt x="38" y="0"/>
                    </a:moveTo>
                    <a:lnTo>
                      <a:pt x="44" y="0"/>
                    </a:lnTo>
                    <a:lnTo>
                      <a:pt x="50" y="3"/>
                    </a:lnTo>
                    <a:lnTo>
                      <a:pt x="55" y="4"/>
                    </a:lnTo>
                    <a:lnTo>
                      <a:pt x="60" y="7"/>
                    </a:lnTo>
                    <a:lnTo>
                      <a:pt x="64" y="10"/>
                    </a:lnTo>
                    <a:lnTo>
                      <a:pt x="67" y="15"/>
                    </a:lnTo>
                    <a:lnTo>
                      <a:pt x="70" y="20"/>
                    </a:lnTo>
                    <a:lnTo>
                      <a:pt x="72" y="26"/>
                    </a:lnTo>
                    <a:lnTo>
                      <a:pt x="74" y="33"/>
                    </a:lnTo>
                    <a:lnTo>
                      <a:pt x="75" y="44"/>
                    </a:lnTo>
                    <a:lnTo>
                      <a:pt x="76" y="60"/>
                    </a:lnTo>
                    <a:lnTo>
                      <a:pt x="75" y="78"/>
                    </a:lnTo>
                    <a:lnTo>
                      <a:pt x="72" y="93"/>
                    </a:lnTo>
                    <a:lnTo>
                      <a:pt x="66" y="104"/>
                    </a:lnTo>
                    <a:lnTo>
                      <a:pt x="60" y="113"/>
                    </a:lnTo>
                    <a:lnTo>
                      <a:pt x="50" y="118"/>
                    </a:lnTo>
                    <a:lnTo>
                      <a:pt x="38" y="119"/>
                    </a:lnTo>
                    <a:lnTo>
                      <a:pt x="27" y="118"/>
                    </a:lnTo>
                    <a:lnTo>
                      <a:pt x="19" y="114"/>
                    </a:lnTo>
                    <a:lnTo>
                      <a:pt x="12" y="107"/>
                    </a:lnTo>
                    <a:lnTo>
                      <a:pt x="5" y="95"/>
                    </a:lnTo>
                    <a:lnTo>
                      <a:pt x="2" y="80"/>
                    </a:lnTo>
                    <a:lnTo>
                      <a:pt x="0" y="60"/>
                    </a:lnTo>
                    <a:lnTo>
                      <a:pt x="2" y="41"/>
                    </a:lnTo>
                    <a:lnTo>
                      <a:pt x="4" y="26"/>
                    </a:lnTo>
                    <a:lnTo>
                      <a:pt x="9" y="15"/>
                    </a:lnTo>
                    <a:lnTo>
                      <a:pt x="17" y="7"/>
                    </a:lnTo>
                    <a:lnTo>
                      <a:pt x="26" y="1"/>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Line 3088"/>
              <p:cNvSpPr>
                <a:spLocks noChangeShapeType="1"/>
              </p:cNvSpPr>
              <p:nvPr/>
            </p:nvSpPr>
            <p:spPr bwMode="auto">
              <a:xfrm>
                <a:off x="496" y="3539"/>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Line 3089"/>
              <p:cNvSpPr>
                <a:spLocks noChangeShapeType="1"/>
              </p:cNvSpPr>
              <p:nvPr/>
            </p:nvSpPr>
            <p:spPr bwMode="auto">
              <a:xfrm>
                <a:off x="496" y="2363"/>
                <a:ext cx="15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Line 3090"/>
              <p:cNvSpPr>
                <a:spLocks noChangeShapeType="1"/>
              </p:cNvSpPr>
              <p:nvPr/>
            </p:nvSpPr>
            <p:spPr bwMode="auto">
              <a:xfrm flipV="1">
                <a:off x="496"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Line 3091"/>
              <p:cNvSpPr>
                <a:spLocks noChangeShapeType="1"/>
              </p:cNvSpPr>
              <p:nvPr/>
            </p:nvSpPr>
            <p:spPr bwMode="auto">
              <a:xfrm flipV="1">
                <a:off x="2009" y="2363"/>
                <a:ext cx="0" cy="1176"/>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3092"/>
              <p:cNvSpPr>
                <a:spLocks noEditPoints="1"/>
              </p:cNvSpPr>
              <p:nvPr/>
            </p:nvSpPr>
            <p:spPr bwMode="auto">
              <a:xfrm>
                <a:off x="1629" y="3310"/>
                <a:ext cx="380" cy="126"/>
              </a:xfrm>
              <a:custGeom>
                <a:avLst/>
                <a:gdLst>
                  <a:gd name="T0" fmla="*/ 614 w 761"/>
                  <a:gd name="T1" fmla="*/ 178 h 252"/>
                  <a:gd name="T2" fmla="*/ 194 w 761"/>
                  <a:gd name="T3" fmla="*/ 0 h 252"/>
                  <a:gd name="T4" fmla="*/ 221 w 761"/>
                  <a:gd name="T5" fmla="*/ 2 h 252"/>
                  <a:gd name="T6" fmla="*/ 248 w 761"/>
                  <a:gd name="T7" fmla="*/ 70 h 252"/>
                  <a:gd name="T8" fmla="*/ 267 w 761"/>
                  <a:gd name="T9" fmla="*/ 65 h 252"/>
                  <a:gd name="T10" fmla="*/ 293 w 761"/>
                  <a:gd name="T11" fmla="*/ 88 h 252"/>
                  <a:gd name="T12" fmla="*/ 322 w 761"/>
                  <a:gd name="T13" fmla="*/ 52 h 252"/>
                  <a:gd name="T14" fmla="*/ 336 w 761"/>
                  <a:gd name="T15" fmla="*/ 155 h 252"/>
                  <a:gd name="T16" fmla="*/ 352 w 761"/>
                  <a:gd name="T17" fmla="*/ 83 h 252"/>
                  <a:gd name="T18" fmla="*/ 396 w 761"/>
                  <a:gd name="T19" fmla="*/ 117 h 252"/>
                  <a:gd name="T20" fmla="*/ 421 w 761"/>
                  <a:gd name="T21" fmla="*/ 165 h 252"/>
                  <a:gd name="T22" fmla="*/ 438 w 761"/>
                  <a:gd name="T23" fmla="*/ 83 h 252"/>
                  <a:gd name="T24" fmla="*/ 465 w 761"/>
                  <a:gd name="T25" fmla="*/ 94 h 252"/>
                  <a:gd name="T26" fmla="*/ 484 w 761"/>
                  <a:gd name="T27" fmla="*/ 116 h 252"/>
                  <a:gd name="T28" fmla="*/ 512 w 761"/>
                  <a:gd name="T29" fmla="*/ 129 h 252"/>
                  <a:gd name="T30" fmla="*/ 532 w 761"/>
                  <a:gd name="T31" fmla="*/ 97 h 252"/>
                  <a:gd name="T32" fmla="*/ 555 w 761"/>
                  <a:gd name="T33" fmla="*/ 80 h 252"/>
                  <a:gd name="T34" fmla="*/ 579 w 761"/>
                  <a:gd name="T35" fmla="*/ 208 h 252"/>
                  <a:gd name="T36" fmla="*/ 601 w 761"/>
                  <a:gd name="T37" fmla="*/ 166 h 252"/>
                  <a:gd name="T38" fmla="*/ 622 w 761"/>
                  <a:gd name="T39" fmla="*/ 173 h 252"/>
                  <a:gd name="T40" fmla="*/ 640 w 761"/>
                  <a:gd name="T41" fmla="*/ 119 h 252"/>
                  <a:gd name="T42" fmla="*/ 668 w 761"/>
                  <a:gd name="T43" fmla="*/ 139 h 252"/>
                  <a:gd name="T44" fmla="*/ 691 w 761"/>
                  <a:gd name="T45" fmla="*/ 129 h 252"/>
                  <a:gd name="T46" fmla="*/ 717 w 761"/>
                  <a:gd name="T47" fmla="*/ 135 h 252"/>
                  <a:gd name="T48" fmla="*/ 739 w 761"/>
                  <a:gd name="T49" fmla="*/ 167 h 252"/>
                  <a:gd name="T50" fmla="*/ 761 w 761"/>
                  <a:gd name="T51" fmla="*/ 175 h 252"/>
                  <a:gd name="T52" fmla="*/ 737 w 761"/>
                  <a:gd name="T53" fmla="*/ 216 h 252"/>
                  <a:gd name="T54" fmla="*/ 718 w 761"/>
                  <a:gd name="T55" fmla="*/ 242 h 252"/>
                  <a:gd name="T56" fmla="*/ 686 w 761"/>
                  <a:gd name="T57" fmla="*/ 146 h 252"/>
                  <a:gd name="T58" fmla="*/ 667 w 761"/>
                  <a:gd name="T59" fmla="*/ 252 h 252"/>
                  <a:gd name="T60" fmla="*/ 640 w 761"/>
                  <a:gd name="T61" fmla="*/ 187 h 252"/>
                  <a:gd name="T62" fmla="*/ 620 w 761"/>
                  <a:gd name="T63" fmla="*/ 201 h 252"/>
                  <a:gd name="T64" fmla="*/ 595 w 761"/>
                  <a:gd name="T65" fmla="*/ 183 h 252"/>
                  <a:gd name="T66" fmla="*/ 568 w 761"/>
                  <a:gd name="T67" fmla="*/ 231 h 252"/>
                  <a:gd name="T68" fmla="*/ 541 w 761"/>
                  <a:gd name="T69" fmla="*/ 106 h 252"/>
                  <a:gd name="T70" fmla="*/ 520 w 761"/>
                  <a:gd name="T71" fmla="*/ 189 h 252"/>
                  <a:gd name="T72" fmla="*/ 507 w 761"/>
                  <a:gd name="T73" fmla="*/ 143 h 252"/>
                  <a:gd name="T74" fmla="*/ 485 w 761"/>
                  <a:gd name="T75" fmla="*/ 164 h 252"/>
                  <a:gd name="T76" fmla="*/ 457 w 761"/>
                  <a:gd name="T77" fmla="*/ 107 h 252"/>
                  <a:gd name="T78" fmla="*/ 433 w 761"/>
                  <a:gd name="T79" fmla="*/ 174 h 252"/>
                  <a:gd name="T80" fmla="*/ 404 w 761"/>
                  <a:gd name="T81" fmla="*/ 202 h 252"/>
                  <a:gd name="T82" fmla="*/ 367 w 761"/>
                  <a:gd name="T83" fmla="*/ 125 h 252"/>
                  <a:gd name="T84" fmla="*/ 340 w 761"/>
                  <a:gd name="T85" fmla="*/ 185 h 252"/>
                  <a:gd name="T86" fmla="*/ 327 w 761"/>
                  <a:gd name="T87" fmla="*/ 183 h 252"/>
                  <a:gd name="T88" fmla="*/ 308 w 761"/>
                  <a:gd name="T89" fmla="*/ 191 h 252"/>
                  <a:gd name="T90" fmla="*/ 281 w 761"/>
                  <a:gd name="T91" fmla="*/ 89 h 252"/>
                  <a:gd name="T92" fmla="*/ 252 w 761"/>
                  <a:gd name="T93" fmla="*/ 117 h 252"/>
                  <a:gd name="T94" fmla="*/ 229 w 761"/>
                  <a:gd name="T95" fmla="*/ 30 h 252"/>
                  <a:gd name="T96" fmla="*/ 203 w 761"/>
                  <a:gd name="T97" fmla="*/ 94 h 252"/>
                  <a:gd name="T98" fmla="*/ 177 w 761"/>
                  <a:gd name="T99" fmla="*/ 101 h 252"/>
                  <a:gd name="T100" fmla="*/ 133 w 761"/>
                  <a:gd name="T101" fmla="*/ 47 h 252"/>
                  <a:gd name="T102" fmla="*/ 89 w 761"/>
                  <a:gd name="T103" fmla="*/ 42 h 252"/>
                  <a:gd name="T104" fmla="*/ 62 w 761"/>
                  <a:gd name="T105" fmla="*/ 72 h 252"/>
                  <a:gd name="T106" fmla="*/ 39 w 761"/>
                  <a:gd name="T107" fmla="*/ 83 h 252"/>
                  <a:gd name="T108" fmla="*/ 12 w 761"/>
                  <a:gd name="T109" fmla="*/ 175 h 252"/>
                  <a:gd name="T110" fmla="*/ 11 w 761"/>
                  <a:gd name="T111" fmla="*/ 41 h 252"/>
                  <a:gd name="T112" fmla="*/ 41 w 761"/>
                  <a:gd name="T113" fmla="*/ 10 h 252"/>
                  <a:gd name="T114" fmla="*/ 61 w 761"/>
                  <a:gd name="T115" fmla="*/ 9 h 252"/>
                  <a:gd name="T116" fmla="*/ 85 w 761"/>
                  <a:gd name="T117" fmla="*/ 15 h 252"/>
                  <a:gd name="T118" fmla="*/ 120 w 761"/>
                  <a:gd name="T119" fmla="*/ 9 h 252"/>
                  <a:gd name="T120" fmla="*/ 152 w 761"/>
                  <a:gd name="T121" fmla="*/ 94 h 252"/>
                  <a:gd name="T122" fmla="*/ 181 w 761"/>
                  <a:gd name="T123" fmla="*/ 2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 h="252">
                    <a:moveTo>
                      <a:pt x="607" y="198"/>
                    </a:moveTo>
                    <a:lnTo>
                      <a:pt x="607" y="198"/>
                    </a:lnTo>
                    <a:lnTo>
                      <a:pt x="607" y="198"/>
                    </a:lnTo>
                    <a:close/>
                    <a:moveTo>
                      <a:pt x="615" y="176"/>
                    </a:moveTo>
                    <a:lnTo>
                      <a:pt x="615" y="176"/>
                    </a:lnTo>
                    <a:lnTo>
                      <a:pt x="614" y="178"/>
                    </a:lnTo>
                    <a:lnTo>
                      <a:pt x="615" y="176"/>
                    </a:lnTo>
                    <a:close/>
                    <a:moveTo>
                      <a:pt x="119" y="11"/>
                    </a:moveTo>
                    <a:lnTo>
                      <a:pt x="119" y="11"/>
                    </a:lnTo>
                    <a:lnTo>
                      <a:pt x="118" y="13"/>
                    </a:lnTo>
                    <a:lnTo>
                      <a:pt x="119" y="11"/>
                    </a:lnTo>
                    <a:close/>
                    <a:moveTo>
                      <a:pt x="194" y="0"/>
                    </a:moveTo>
                    <a:lnTo>
                      <a:pt x="202" y="0"/>
                    </a:lnTo>
                    <a:lnTo>
                      <a:pt x="206" y="2"/>
                    </a:lnTo>
                    <a:lnTo>
                      <a:pt x="208" y="7"/>
                    </a:lnTo>
                    <a:lnTo>
                      <a:pt x="214" y="61"/>
                    </a:lnTo>
                    <a:lnTo>
                      <a:pt x="218" y="7"/>
                    </a:lnTo>
                    <a:lnTo>
                      <a:pt x="221" y="2"/>
                    </a:lnTo>
                    <a:lnTo>
                      <a:pt x="225" y="0"/>
                    </a:lnTo>
                    <a:lnTo>
                      <a:pt x="233" y="0"/>
                    </a:lnTo>
                    <a:lnTo>
                      <a:pt x="237" y="2"/>
                    </a:lnTo>
                    <a:lnTo>
                      <a:pt x="240" y="7"/>
                    </a:lnTo>
                    <a:lnTo>
                      <a:pt x="246" y="70"/>
                    </a:lnTo>
                    <a:lnTo>
                      <a:pt x="248" y="70"/>
                    </a:lnTo>
                    <a:lnTo>
                      <a:pt x="253" y="72"/>
                    </a:lnTo>
                    <a:lnTo>
                      <a:pt x="255" y="76"/>
                    </a:lnTo>
                    <a:lnTo>
                      <a:pt x="261" y="100"/>
                    </a:lnTo>
                    <a:lnTo>
                      <a:pt x="266" y="68"/>
                    </a:lnTo>
                    <a:lnTo>
                      <a:pt x="265" y="69"/>
                    </a:lnTo>
                    <a:lnTo>
                      <a:pt x="267" y="65"/>
                    </a:lnTo>
                    <a:lnTo>
                      <a:pt x="272" y="62"/>
                    </a:lnTo>
                    <a:lnTo>
                      <a:pt x="280" y="62"/>
                    </a:lnTo>
                    <a:lnTo>
                      <a:pt x="284" y="65"/>
                    </a:lnTo>
                    <a:lnTo>
                      <a:pt x="285" y="67"/>
                    </a:lnTo>
                    <a:lnTo>
                      <a:pt x="292" y="86"/>
                    </a:lnTo>
                    <a:lnTo>
                      <a:pt x="293" y="88"/>
                    </a:lnTo>
                    <a:lnTo>
                      <a:pt x="299" y="149"/>
                    </a:lnTo>
                    <a:lnTo>
                      <a:pt x="304" y="57"/>
                    </a:lnTo>
                    <a:lnTo>
                      <a:pt x="307" y="52"/>
                    </a:lnTo>
                    <a:lnTo>
                      <a:pt x="311" y="50"/>
                    </a:lnTo>
                    <a:lnTo>
                      <a:pt x="318" y="50"/>
                    </a:lnTo>
                    <a:lnTo>
                      <a:pt x="322" y="52"/>
                    </a:lnTo>
                    <a:lnTo>
                      <a:pt x="324" y="57"/>
                    </a:lnTo>
                    <a:lnTo>
                      <a:pt x="332" y="150"/>
                    </a:lnTo>
                    <a:lnTo>
                      <a:pt x="332" y="150"/>
                    </a:lnTo>
                    <a:lnTo>
                      <a:pt x="334" y="160"/>
                    </a:lnTo>
                    <a:lnTo>
                      <a:pt x="337" y="154"/>
                    </a:lnTo>
                    <a:lnTo>
                      <a:pt x="336" y="155"/>
                    </a:lnTo>
                    <a:lnTo>
                      <a:pt x="338" y="150"/>
                    </a:lnTo>
                    <a:lnTo>
                      <a:pt x="342" y="148"/>
                    </a:lnTo>
                    <a:lnTo>
                      <a:pt x="344" y="148"/>
                    </a:lnTo>
                    <a:lnTo>
                      <a:pt x="351" y="88"/>
                    </a:lnTo>
                    <a:lnTo>
                      <a:pt x="350" y="88"/>
                    </a:lnTo>
                    <a:lnTo>
                      <a:pt x="352" y="83"/>
                    </a:lnTo>
                    <a:lnTo>
                      <a:pt x="357" y="81"/>
                    </a:lnTo>
                    <a:lnTo>
                      <a:pt x="365" y="81"/>
                    </a:lnTo>
                    <a:lnTo>
                      <a:pt x="369" y="83"/>
                    </a:lnTo>
                    <a:lnTo>
                      <a:pt x="371" y="87"/>
                    </a:lnTo>
                    <a:lnTo>
                      <a:pt x="378" y="117"/>
                    </a:lnTo>
                    <a:lnTo>
                      <a:pt x="396" y="117"/>
                    </a:lnTo>
                    <a:lnTo>
                      <a:pt x="400" y="119"/>
                    </a:lnTo>
                    <a:lnTo>
                      <a:pt x="403" y="124"/>
                    </a:lnTo>
                    <a:lnTo>
                      <a:pt x="409" y="188"/>
                    </a:lnTo>
                    <a:lnTo>
                      <a:pt x="410" y="188"/>
                    </a:lnTo>
                    <a:lnTo>
                      <a:pt x="415" y="186"/>
                    </a:lnTo>
                    <a:lnTo>
                      <a:pt x="421" y="165"/>
                    </a:lnTo>
                    <a:lnTo>
                      <a:pt x="420" y="167"/>
                    </a:lnTo>
                    <a:lnTo>
                      <a:pt x="423" y="163"/>
                    </a:lnTo>
                    <a:lnTo>
                      <a:pt x="427" y="160"/>
                    </a:lnTo>
                    <a:lnTo>
                      <a:pt x="429" y="160"/>
                    </a:lnTo>
                    <a:lnTo>
                      <a:pt x="436" y="88"/>
                    </a:lnTo>
                    <a:lnTo>
                      <a:pt x="438" y="83"/>
                    </a:lnTo>
                    <a:lnTo>
                      <a:pt x="443" y="81"/>
                    </a:lnTo>
                    <a:lnTo>
                      <a:pt x="451" y="81"/>
                    </a:lnTo>
                    <a:lnTo>
                      <a:pt x="455" y="83"/>
                    </a:lnTo>
                    <a:lnTo>
                      <a:pt x="456" y="85"/>
                    </a:lnTo>
                    <a:lnTo>
                      <a:pt x="461" y="94"/>
                    </a:lnTo>
                    <a:lnTo>
                      <a:pt x="465" y="94"/>
                    </a:lnTo>
                    <a:lnTo>
                      <a:pt x="470" y="96"/>
                    </a:lnTo>
                    <a:lnTo>
                      <a:pt x="472" y="99"/>
                    </a:lnTo>
                    <a:lnTo>
                      <a:pt x="478" y="143"/>
                    </a:lnTo>
                    <a:lnTo>
                      <a:pt x="483" y="119"/>
                    </a:lnTo>
                    <a:lnTo>
                      <a:pt x="482" y="120"/>
                    </a:lnTo>
                    <a:lnTo>
                      <a:pt x="484" y="116"/>
                    </a:lnTo>
                    <a:lnTo>
                      <a:pt x="488" y="114"/>
                    </a:lnTo>
                    <a:lnTo>
                      <a:pt x="496" y="114"/>
                    </a:lnTo>
                    <a:lnTo>
                      <a:pt x="501" y="116"/>
                    </a:lnTo>
                    <a:lnTo>
                      <a:pt x="502" y="117"/>
                    </a:lnTo>
                    <a:lnTo>
                      <a:pt x="509" y="129"/>
                    </a:lnTo>
                    <a:lnTo>
                      <a:pt x="512" y="129"/>
                    </a:lnTo>
                    <a:lnTo>
                      <a:pt x="516" y="131"/>
                    </a:lnTo>
                    <a:lnTo>
                      <a:pt x="518" y="134"/>
                    </a:lnTo>
                    <a:lnTo>
                      <a:pt x="521" y="104"/>
                    </a:lnTo>
                    <a:lnTo>
                      <a:pt x="523" y="99"/>
                    </a:lnTo>
                    <a:lnTo>
                      <a:pt x="528" y="97"/>
                    </a:lnTo>
                    <a:lnTo>
                      <a:pt x="532" y="97"/>
                    </a:lnTo>
                    <a:lnTo>
                      <a:pt x="538" y="82"/>
                    </a:lnTo>
                    <a:lnTo>
                      <a:pt x="536" y="85"/>
                    </a:lnTo>
                    <a:lnTo>
                      <a:pt x="539" y="80"/>
                    </a:lnTo>
                    <a:lnTo>
                      <a:pt x="543" y="78"/>
                    </a:lnTo>
                    <a:lnTo>
                      <a:pt x="551" y="78"/>
                    </a:lnTo>
                    <a:lnTo>
                      <a:pt x="555" y="80"/>
                    </a:lnTo>
                    <a:lnTo>
                      <a:pt x="558" y="85"/>
                    </a:lnTo>
                    <a:lnTo>
                      <a:pt x="564" y="140"/>
                    </a:lnTo>
                    <a:lnTo>
                      <a:pt x="567" y="140"/>
                    </a:lnTo>
                    <a:lnTo>
                      <a:pt x="571" y="143"/>
                    </a:lnTo>
                    <a:lnTo>
                      <a:pt x="573" y="147"/>
                    </a:lnTo>
                    <a:lnTo>
                      <a:pt x="579" y="208"/>
                    </a:lnTo>
                    <a:lnTo>
                      <a:pt x="583" y="171"/>
                    </a:lnTo>
                    <a:lnTo>
                      <a:pt x="582" y="171"/>
                    </a:lnTo>
                    <a:lnTo>
                      <a:pt x="584" y="166"/>
                    </a:lnTo>
                    <a:lnTo>
                      <a:pt x="589" y="164"/>
                    </a:lnTo>
                    <a:lnTo>
                      <a:pt x="597" y="164"/>
                    </a:lnTo>
                    <a:lnTo>
                      <a:pt x="601" y="166"/>
                    </a:lnTo>
                    <a:lnTo>
                      <a:pt x="603" y="169"/>
                    </a:lnTo>
                    <a:lnTo>
                      <a:pt x="610" y="189"/>
                    </a:lnTo>
                    <a:lnTo>
                      <a:pt x="615" y="176"/>
                    </a:lnTo>
                    <a:lnTo>
                      <a:pt x="616" y="174"/>
                    </a:lnTo>
                    <a:lnTo>
                      <a:pt x="620" y="172"/>
                    </a:lnTo>
                    <a:lnTo>
                      <a:pt x="622" y="173"/>
                    </a:lnTo>
                    <a:lnTo>
                      <a:pt x="624" y="173"/>
                    </a:lnTo>
                    <a:lnTo>
                      <a:pt x="629" y="176"/>
                    </a:lnTo>
                    <a:lnTo>
                      <a:pt x="631" y="176"/>
                    </a:lnTo>
                    <a:lnTo>
                      <a:pt x="639" y="123"/>
                    </a:lnTo>
                    <a:lnTo>
                      <a:pt x="638" y="124"/>
                    </a:lnTo>
                    <a:lnTo>
                      <a:pt x="640" y="119"/>
                    </a:lnTo>
                    <a:lnTo>
                      <a:pt x="645" y="117"/>
                    </a:lnTo>
                    <a:lnTo>
                      <a:pt x="651" y="117"/>
                    </a:lnTo>
                    <a:lnTo>
                      <a:pt x="656" y="119"/>
                    </a:lnTo>
                    <a:lnTo>
                      <a:pt x="658" y="124"/>
                    </a:lnTo>
                    <a:lnTo>
                      <a:pt x="664" y="205"/>
                    </a:lnTo>
                    <a:lnTo>
                      <a:pt x="668" y="139"/>
                    </a:lnTo>
                    <a:lnTo>
                      <a:pt x="670" y="135"/>
                    </a:lnTo>
                    <a:lnTo>
                      <a:pt x="675" y="133"/>
                    </a:lnTo>
                    <a:lnTo>
                      <a:pt x="683" y="133"/>
                    </a:lnTo>
                    <a:lnTo>
                      <a:pt x="683" y="133"/>
                    </a:lnTo>
                    <a:lnTo>
                      <a:pt x="688" y="130"/>
                    </a:lnTo>
                    <a:lnTo>
                      <a:pt x="691" y="129"/>
                    </a:lnTo>
                    <a:lnTo>
                      <a:pt x="698" y="129"/>
                    </a:lnTo>
                    <a:lnTo>
                      <a:pt x="703" y="131"/>
                    </a:lnTo>
                    <a:lnTo>
                      <a:pt x="705" y="136"/>
                    </a:lnTo>
                    <a:lnTo>
                      <a:pt x="711" y="202"/>
                    </a:lnTo>
                    <a:lnTo>
                      <a:pt x="715" y="139"/>
                    </a:lnTo>
                    <a:lnTo>
                      <a:pt x="717" y="135"/>
                    </a:lnTo>
                    <a:lnTo>
                      <a:pt x="722" y="133"/>
                    </a:lnTo>
                    <a:lnTo>
                      <a:pt x="726" y="135"/>
                    </a:lnTo>
                    <a:lnTo>
                      <a:pt x="728" y="139"/>
                    </a:lnTo>
                    <a:lnTo>
                      <a:pt x="734" y="194"/>
                    </a:lnTo>
                    <a:lnTo>
                      <a:pt x="740" y="166"/>
                    </a:lnTo>
                    <a:lnTo>
                      <a:pt x="739" y="167"/>
                    </a:lnTo>
                    <a:lnTo>
                      <a:pt x="741" y="163"/>
                    </a:lnTo>
                    <a:lnTo>
                      <a:pt x="745" y="160"/>
                    </a:lnTo>
                    <a:lnTo>
                      <a:pt x="753" y="160"/>
                    </a:lnTo>
                    <a:lnTo>
                      <a:pt x="758" y="163"/>
                    </a:lnTo>
                    <a:lnTo>
                      <a:pt x="760" y="166"/>
                    </a:lnTo>
                    <a:lnTo>
                      <a:pt x="761" y="175"/>
                    </a:lnTo>
                    <a:lnTo>
                      <a:pt x="761" y="214"/>
                    </a:lnTo>
                    <a:lnTo>
                      <a:pt x="755" y="215"/>
                    </a:lnTo>
                    <a:lnTo>
                      <a:pt x="750" y="181"/>
                    </a:lnTo>
                    <a:lnTo>
                      <a:pt x="744" y="211"/>
                    </a:lnTo>
                    <a:lnTo>
                      <a:pt x="742" y="214"/>
                    </a:lnTo>
                    <a:lnTo>
                      <a:pt x="737" y="216"/>
                    </a:lnTo>
                    <a:lnTo>
                      <a:pt x="730" y="216"/>
                    </a:lnTo>
                    <a:lnTo>
                      <a:pt x="725" y="214"/>
                    </a:lnTo>
                    <a:lnTo>
                      <a:pt x="724" y="211"/>
                    </a:lnTo>
                    <a:lnTo>
                      <a:pt x="723" y="205"/>
                    </a:lnTo>
                    <a:lnTo>
                      <a:pt x="721" y="239"/>
                    </a:lnTo>
                    <a:lnTo>
                      <a:pt x="718" y="242"/>
                    </a:lnTo>
                    <a:lnTo>
                      <a:pt x="714" y="244"/>
                    </a:lnTo>
                    <a:lnTo>
                      <a:pt x="706" y="244"/>
                    </a:lnTo>
                    <a:lnTo>
                      <a:pt x="702" y="242"/>
                    </a:lnTo>
                    <a:lnTo>
                      <a:pt x="699" y="239"/>
                    </a:lnTo>
                    <a:lnTo>
                      <a:pt x="692" y="144"/>
                    </a:lnTo>
                    <a:lnTo>
                      <a:pt x="686" y="146"/>
                    </a:lnTo>
                    <a:lnTo>
                      <a:pt x="685" y="145"/>
                    </a:lnTo>
                    <a:lnTo>
                      <a:pt x="683" y="146"/>
                    </a:lnTo>
                    <a:lnTo>
                      <a:pt x="682" y="146"/>
                    </a:lnTo>
                    <a:lnTo>
                      <a:pt x="674" y="246"/>
                    </a:lnTo>
                    <a:lnTo>
                      <a:pt x="672" y="250"/>
                    </a:lnTo>
                    <a:lnTo>
                      <a:pt x="667" y="252"/>
                    </a:lnTo>
                    <a:lnTo>
                      <a:pt x="659" y="252"/>
                    </a:lnTo>
                    <a:lnTo>
                      <a:pt x="655" y="250"/>
                    </a:lnTo>
                    <a:lnTo>
                      <a:pt x="653" y="246"/>
                    </a:lnTo>
                    <a:lnTo>
                      <a:pt x="647" y="156"/>
                    </a:lnTo>
                    <a:lnTo>
                      <a:pt x="643" y="184"/>
                    </a:lnTo>
                    <a:lnTo>
                      <a:pt x="640" y="187"/>
                    </a:lnTo>
                    <a:lnTo>
                      <a:pt x="636" y="189"/>
                    </a:lnTo>
                    <a:lnTo>
                      <a:pt x="628" y="189"/>
                    </a:lnTo>
                    <a:lnTo>
                      <a:pt x="626" y="188"/>
                    </a:lnTo>
                    <a:lnTo>
                      <a:pt x="625" y="188"/>
                    </a:lnTo>
                    <a:lnTo>
                      <a:pt x="625" y="188"/>
                    </a:lnTo>
                    <a:lnTo>
                      <a:pt x="620" y="201"/>
                    </a:lnTo>
                    <a:lnTo>
                      <a:pt x="618" y="203"/>
                    </a:lnTo>
                    <a:lnTo>
                      <a:pt x="614" y="205"/>
                    </a:lnTo>
                    <a:lnTo>
                      <a:pt x="606" y="205"/>
                    </a:lnTo>
                    <a:lnTo>
                      <a:pt x="601" y="203"/>
                    </a:lnTo>
                    <a:lnTo>
                      <a:pt x="600" y="201"/>
                    </a:lnTo>
                    <a:lnTo>
                      <a:pt x="595" y="183"/>
                    </a:lnTo>
                    <a:lnTo>
                      <a:pt x="589" y="231"/>
                    </a:lnTo>
                    <a:lnTo>
                      <a:pt x="587" y="234"/>
                    </a:lnTo>
                    <a:lnTo>
                      <a:pt x="582" y="236"/>
                    </a:lnTo>
                    <a:lnTo>
                      <a:pt x="574" y="236"/>
                    </a:lnTo>
                    <a:lnTo>
                      <a:pt x="570" y="234"/>
                    </a:lnTo>
                    <a:lnTo>
                      <a:pt x="568" y="231"/>
                    </a:lnTo>
                    <a:lnTo>
                      <a:pt x="560" y="154"/>
                    </a:lnTo>
                    <a:lnTo>
                      <a:pt x="559" y="154"/>
                    </a:lnTo>
                    <a:lnTo>
                      <a:pt x="554" y="152"/>
                    </a:lnTo>
                    <a:lnTo>
                      <a:pt x="553" y="148"/>
                    </a:lnTo>
                    <a:lnTo>
                      <a:pt x="547" y="92"/>
                    </a:lnTo>
                    <a:lnTo>
                      <a:pt x="541" y="106"/>
                    </a:lnTo>
                    <a:lnTo>
                      <a:pt x="540" y="108"/>
                    </a:lnTo>
                    <a:lnTo>
                      <a:pt x="535" y="110"/>
                    </a:lnTo>
                    <a:lnTo>
                      <a:pt x="534" y="110"/>
                    </a:lnTo>
                    <a:lnTo>
                      <a:pt x="526" y="184"/>
                    </a:lnTo>
                    <a:lnTo>
                      <a:pt x="524" y="187"/>
                    </a:lnTo>
                    <a:lnTo>
                      <a:pt x="520" y="189"/>
                    </a:lnTo>
                    <a:lnTo>
                      <a:pt x="515" y="187"/>
                    </a:lnTo>
                    <a:lnTo>
                      <a:pt x="514" y="184"/>
                    </a:lnTo>
                    <a:lnTo>
                      <a:pt x="514" y="183"/>
                    </a:lnTo>
                    <a:lnTo>
                      <a:pt x="513" y="183"/>
                    </a:lnTo>
                    <a:lnTo>
                      <a:pt x="513" y="179"/>
                    </a:lnTo>
                    <a:lnTo>
                      <a:pt x="507" y="143"/>
                    </a:lnTo>
                    <a:lnTo>
                      <a:pt x="504" y="143"/>
                    </a:lnTo>
                    <a:lnTo>
                      <a:pt x="500" y="140"/>
                    </a:lnTo>
                    <a:lnTo>
                      <a:pt x="500" y="139"/>
                    </a:lnTo>
                    <a:lnTo>
                      <a:pt x="494" y="128"/>
                    </a:lnTo>
                    <a:lnTo>
                      <a:pt x="487" y="160"/>
                    </a:lnTo>
                    <a:lnTo>
                      <a:pt x="485" y="164"/>
                    </a:lnTo>
                    <a:lnTo>
                      <a:pt x="481" y="166"/>
                    </a:lnTo>
                    <a:lnTo>
                      <a:pt x="474" y="166"/>
                    </a:lnTo>
                    <a:lnTo>
                      <a:pt x="470" y="164"/>
                    </a:lnTo>
                    <a:lnTo>
                      <a:pt x="468" y="160"/>
                    </a:lnTo>
                    <a:lnTo>
                      <a:pt x="461" y="107"/>
                    </a:lnTo>
                    <a:lnTo>
                      <a:pt x="457" y="107"/>
                    </a:lnTo>
                    <a:lnTo>
                      <a:pt x="453" y="105"/>
                    </a:lnTo>
                    <a:lnTo>
                      <a:pt x="448" y="97"/>
                    </a:lnTo>
                    <a:lnTo>
                      <a:pt x="442" y="168"/>
                    </a:lnTo>
                    <a:lnTo>
                      <a:pt x="439" y="172"/>
                    </a:lnTo>
                    <a:lnTo>
                      <a:pt x="435" y="174"/>
                    </a:lnTo>
                    <a:lnTo>
                      <a:pt x="433" y="174"/>
                    </a:lnTo>
                    <a:lnTo>
                      <a:pt x="426" y="193"/>
                    </a:lnTo>
                    <a:lnTo>
                      <a:pt x="423" y="196"/>
                    </a:lnTo>
                    <a:lnTo>
                      <a:pt x="415" y="201"/>
                    </a:lnTo>
                    <a:lnTo>
                      <a:pt x="414" y="201"/>
                    </a:lnTo>
                    <a:lnTo>
                      <a:pt x="411" y="202"/>
                    </a:lnTo>
                    <a:lnTo>
                      <a:pt x="404" y="202"/>
                    </a:lnTo>
                    <a:lnTo>
                      <a:pt x="399" y="200"/>
                    </a:lnTo>
                    <a:lnTo>
                      <a:pt x="398" y="196"/>
                    </a:lnTo>
                    <a:lnTo>
                      <a:pt x="391" y="130"/>
                    </a:lnTo>
                    <a:lnTo>
                      <a:pt x="372" y="130"/>
                    </a:lnTo>
                    <a:lnTo>
                      <a:pt x="368" y="128"/>
                    </a:lnTo>
                    <a:lnTo>
                      <a:pt x="367" y="125"/>
                    </a:lnTo>
                    <a:lnTo>
                      <a:pt x="362" y="102"/>
                    </a:lnTo>
                    <a:lnTo>
                      <a:pt x="356" y="156"/>
                    </a:lnTo>
                    <a:lnTo>
                      <a:pt x="353" y="159"/>
                    </a:lnTo>
                    <a:lnTo>
                      <a:pt x="349" y="162"/>
                    </a:lnTo>
                    <a:lnTo>
                      <a:pt x="348" y="162"/>
                    </a:lnTo>
                    <a:lnTo>
                      <a:pt x="340" y="185"/>
                    </a:lnTo>
                    <a:lnTo>
                      <a:pt x="338" y="187"/>
                    </a:lnTo>
                    <a:lnTo>
                      <a:pt x="333" y="189"/>
                    </a:lnTo>
                    <a:lnTo>
                      <a:pt x="329" y="187"/>
                    </a:lnTo>
                    <a:lnTo>
                      <a:pt x="328" y="185"/>
                    </a:lnTo>
                    <a:lnTo>
                      <a:pt x="327" y="183"/>
                    </a:lnTo>
                    <a:lnTo>
                      <a:pt x="327" y="183"/>
                    </a:lnTo>
                    <a:lnTo>
                      <a:pt x="327" y="182"/>
                    </a:lnTo>
                    <a:lnTo>
                      <a:pt x="320" y="154"/>
                    </a:lnTo>
                    <a:lnTo>
                      <a:pt x="319" y="153"/>
                    </a:lnTo>
                    <a:lnTo>
                      <a:pt x="314" y="105"/>
                    </a:lnTo>
                    <a:lnTo>
                      <a:pt x="310" y="187"/>
                    </a:lnTo>
                    <a:lnTo>
                      <a:pt x="308" y="191"/>
                    </a:lnTo>
                    <a:lnTo>
                      <a:pt x="303" y="193"/>
                    </a:lnTo>
                    <a:lnTo>
                      <a:pt x="295" y="193"/>
                    </a:lnTo>
                    <a:lnTo>
                      <a:pt x="291" y="191"/>
                    </a:lnTo>
                    <a:lnTo>
                      <a:pt x="289" y="187"/>
                    </a:lnTo>
                    <a:lnTo>
                      <a:pt x="280" y="89"/>
                    </a:lnTo>
                    <a:lnTo>
                      <a:pt x="281" y="89"/>
                    </a:lnTo>
                    <a:lnTo>
                      <a:pt x="277" y="79"/>
                    </a:lnTo>
                    <a:lnTo>
                      <a:pt x="271" y="114"/>
                    </a:lnTo>
                    <a:lnTo>
                      <a:pt x="269" y="117"/>
                    </a:lnTo>
                    <a:lnTo>
                      <a:pt x="264" y="119"/>
                    </a:lnTo>
                    <a:lnTo>
                      <a:pt x="256" y="119"/>
                    </a:lnTo>
                    <a:lnTo>
                      <a:pt x="252" y="117"/>
                    </a:lnTo>
                    <a:lnTo>
                      <a:pt x="251" y="114"/>
                    </a:lnTo>
                    <a:lnTo>
                      <a:pt x="244" y="83"/>
                    </a:lnTo>
                    <a:lnTo>
                      <a:pt x="241" y="83"/>
                    </a:lnTo>
                    <a:lnTo>
                      <a:pt x="236" y="81"/>
                    </a:lnTo>
                    <a:lnTo>
                      <a:pt x="235" y="78"/>
                    </a:lnTo>
                    <a:lnTo>
                      <a:pt x="229" y="30"/>
                    </a:lnTo>
                    <a:lnTo>
                      <a:pt x="224" y="94"/>
                    </a:lnTo>
                    <a:lnTo>
                      <a:pt x="222" y="97"/>
                    </a:lnTo>
                    <a:lnTo>
                      <a:pt x="217" y="99"/>
                    </a:lnTo>
                    <a:lnTo>
                      <a:pt x="209" y="99"/>
                    </a:lnTo>
                    <a:lnTo>
                      <a:pt x="205" y="97"/>
                    </a:lnTo>
                    <a:lnTo>
                      <a:pt x="203" y="94"/>
                    </a:lnTo>
                    <a:lnTo>
                      <a:pt x="196" y="23"/>
                    </a:lnTo>
                    <a:lnTo>
                      <a:pt x="193" y="36"/>
                    </a:lnTo>
                    <a:lnTo>
                      <a:pt x="190" y="38"/>
                    </a:lnTo>
                    <a:lnTo>
                      <a:pt x="186" y="40"/>
                    </a:lnTo>
                    <a:lnTo>
                      <a:pt x="184" y="40"/>
                    </a:lnTo>
                    <a:lnTo>
                      <a:pt x="177" y="101"/>
                    </a:lnTo>
                    <a:lnTo>
                      <a:pt x="175" y="105"/>
                    </a:lnTo>
                    <a:lnTo>
                      <a:pt x="170" y="107"/>
                    </a:lnTo>
                    <a:lnTo>
                      <a:pt x="147" y="107"/>
                    </a:lnTo>
                    <a:lnTo>
                      <a:pt x="142" y="105"/>
                    </a:lnTo>
                    <a:lnTo>
                      <a:pt x="141" y="101"/>
                    </a:lnTo>
                    <a:lnTo>
                      <a:pt x="133" y="47"/>
                    </a:lnTo>
                    <a:lnTo>
                      <a:pt x="128" y="21"/>
                    </a:lnTo>
                    <a:lnTo>
                      <a:pt x="121" y="40"/>
                    </a:lnTo>
                    <a:lnTo>
                      <a:pt x="120" y="42"/>
                    </a:lnTo>
                    <a:lnTo>
                      <a:pt x="116" y="44"/>
                    </a:lnTo>
                    <a:lnTo>
                      <a:pt x="93" y="44"/>
                    </a:lnTo>
                    <a:lnTo>
                      <a:pt x="89" y="42"/>
                    </a:lnTo>
                    <a:lnTo>
                      <a:pt x="89" y="41"/>
                    </a:lnTo>
                    <a:lnTo>
                      <a:pt x="83" y="30"/>
                    </a:lnTo>
                    <a:lnTo>
                      <a:pt x="77" y="67"/>
                    </a:lnTo>
                    <a:lnTo>
                      <a:pt x="74" y="70"/>
                    </a:lnTo>
                    <a:lnTo>
                      <a:pt x="70" y="72"/>
                    </a:lnTo>
                    <a:lnTo>
                      <a:pt x="62" y="72"/>
                    </a:lnTo>
                    <a:lnTo>
                      <a:pt x="58" y="70"/>
                    </a:lnTo>
                    <a:lnTo>
                      <a:pt x="56" y="67"/>
                    </a:lnTo>
                    <a:lnTo>
                      <a:pt x="51" y="29"/>
                    </a:lnTo>
                    <a:lnTo>
                      <a:pt x="45" y="78"/>
                    </a:lnTo>
                    <a:lnTo>
                      <a:pt x="43" y="81"/>
                    </a:lnTo>
                    <a:lnTo>
                      <a:pt x="39" y="83"/>
                    </a:lnTo>
                    <a:lnTo>
                      <a:pt x="31" y="83"/>
                    </a:lnTo>
                    <a:lnTo>
                      <a:pt x="26" y="81"/>
                    </a:lnTo>
                    <a:lnTo>
                      <a:pt x="25" y="79"/>
                    </a:lnTo>
                    <a:lnTo>
                      <a:pt x="21" y="62"/>
                    </a:lnTo>
                    <a:lnTo>
                      <a:pt x="14" y="172"/>
                    </a:lnTo>
                    <a:lnTo>
                      <a:pt x="12" y="175"/>
                    </a:lnTo>
                    <a:lnTo>
                      <a:pt x="7" y="177"/>
                    </a:lnTo>
                    <a:lnTo>
                      <a:pt x="0" y="177"/>
                    </a:lnTo>
                    <a:lnTo>
                      <a:pt x="0" y="164"/>
                    </a:lnTo>
                    <a:lnTo>
                      <a:pt x="1" y="164"/>
                    </a:lnTo>
                    <a:lnTo>
                      <a:pt x="8" y="46"/>
                    </a:lnTo>
                    <a:lnTo>
                      <a:pt x="11" y="41"/>
                    </a:lnTo>
                    <a:lnTo>
                      <a:pt x="15" y="39"/>
                    </a:lnTo>
                    <a:lnTo>
                      <a:pt x="23" y="39"/>
                    </a:lnTo>
                    <a:lnTo>
                      <a:pt x="27" y="41"/>
                    </a:lnTo>
                    <a:lnTo>
                      <a:pt x="30" y="44"/>
                    </a:lnTo>
                    <a:lnTo>
                      <a:pt x="34" y="63"/>
                    </a:lnTo>
                    <a:lnTo>
                      <a:pt x="41" y="10"/>
                    </a:lnTo>
                    <a:lnTo>
                      <a:pt x="40" y="10"/>
                    </a:lnTo>
                    <a:lnTo>
                      <a:pt x="42" y="5"/>
                    </a:lnTo>
                    <a:lnTo>
                      <a:pt x="46" y="3"/>
                    </a:lnTo>
                    <a:lnTo>
                      <a:pt x="54" y="3"/>
                    </a:lnTo>
                    <a:lnTo>
                      <a:pt x="59" y="5"/>
                    </a:lnTo>
                    <a:lnTo>
                      <a:pt x="61" y="9"/>
                    </a:lnTo>
                    <a:lnTo>
                      <a:pt x="66" y="50"/>
                    </a:lnTo>
                    <a:lnTo>
                      <a:pt x="72" y="21"/>
                    </a:lnTo>
                    <a:lnTo>
                      <a:pt x="71" y="22"/>
                    </a:lnTo>
                    <a:lnTo>
                      <a:pt x="73" y="18"/>
                    </a:lnTo>
                    <a:lnTo>
                      <a:pt x="78" y="15"/>
                    </a:lnTo>
                    <a:lnTo>
                      <a:pt x="85" y="15"/>
                    </a:lnTo>
                    <a:lnTo>
                      <a:pt x="90" y="18"/>
                    </a:lnTo>
                    <a:lnTo>
                      <a:pt x="91" y="19"/>
                    </a:lnTo>
                    <a:lnTo>
                      <a:pt x="98" y="31"/>
                    </a:lnTo>
                    <a:lnTo>
                      <a:pt x="111" y="31"/>
                    </a:lnTo>
                    <a:lnTo>
                      <a:pt x="119" y="11"/>
                    </a:lnTo>
                    <a:lnTo>
                      <a:pt x="120" y="9"/>
                    </a:lnTo>
                    <a:lnTo>
                      <a:pt x="125" y="7"/>
                    </a:lnTo>
                    <a:lnTo>
                      <a:pt x="132" y="7"/>
                    </a:lnTo>
                    <a:lnTo>
                      <a:pt x="137" y="9"/>
                    </a:lnTo>
                    <a:lnTo>
                      <a:pt x="139" y="12"/>
                    </a:lnTo>
                    <a:lnTo>
                      <a:pt x="146" y="44"/>
                    </a:lnTo>
                    <a:lnTo>
                      <a:pt x="152" y="94"/>
                    </a:lnTo>
                    <a:lnTo>
                      <a:pt x="166" y="94"/>
                    </a:lnTo>
                    <a:lnTo>
                      <a:pt x="173" y="33"/>
                    </a:lnTo>
                    <a:lnTo>
                      <a:pt x="171" y="33"/>
                    </a:lnTo>
                    <a:lnTo>
                      <a:pt x="174" y="29"/>
                    </a:lnTo>
                    <a:lnTo>
                      <a:pt x="178" y="27"/>
                    </a:lnTo>
                    <a:lnTo>
                      <a:pt x="181" y="27"/>
                    </a:lnTo>
                    <a:lnTo>
                      <a:pt x="188" y="5"/>
                    </a:lnTo>
                    <a:lnTo>
                      <a:pt x="187" y="7"/>
                    </a:lnTo>
                    <a:lnTo>
                      <a:pt x="189" y="2"/>
                    </a:lnTo>
                    <a:lnTo>
                      <a:pt x="19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Freeform 3093"/>
              <p:cNvSpPr>
                <a:spLocks/>
              </p:cNvSpPr>
              <p:nvPr/>
            </p:nvSpPr>
            <p:spPr bwMode="auto">
              <a:xfrm>
                <a:off x="1242" y="3206"/>
                <a:ext cx="390" cy="190"/>
              </a:xfrm>
              <a:custGeom>
                <a:avLst/>
                <a:gdLst>
                  <a:gd name="T0" fmla="*/ 398 w 780"/>
                  <a:gd name="T1" fmla="*/ 160 h 381"/>
                  <a:gd name="T2" fmla="*/ 432 w 780"/>
                  <a:gd name="T3" fmla="*/ 248 h 381"/>
                  <a:gd name="T4" fmla="*/ 463 w 780"/>
                  <a:gd name="T5" fmla="*/ 185 h 381"/>
                  <a:gd name="T6" fmla="*/ 487 w 780"/>
                  <a:gd name="T7" fmla="*/ 236 h 381"/>
                  <a:gd name="T8" fmla="*/ 513 w 780"/>
                  <a:gd name="T9" fmla="*/ 242 h 381"/>
                  <a:gd name="T10" fmla="*/ 547 w 780"/>
                  <a:gd name="T11" fmla="*/ 268 h 381"/>
                  <a:gd name="T12" fmla="*/ 571 w 780"/>
                  <a:gd name="T13" fmla="*/ 308 h 381"/>
                  <a:gd name="T14" fmla="*/ 598 w 780"/>
                  <a:gd name="T15" fmla="*/ 241 h 381"/>
                  <a:gd name="T16" fmla="*/ 627 w 780"/>
                  <a:gd name="T17" fmla="*/ 200 h 381"/>
                  <a:gd name="T18" fmla="*/ 638 w 780"/>
                  <a:gd name="T19" fmla="*/ 191 h 381"/>
                  <a:gd name="T20" fmla="*/ 667 w 780"/>
                  <a:gd name="T21" fmla="*/ 299 h 381"/>
                  <a:gd name="T22" fmla="*/ 689 w 780"/>
                  <a:gd name="T23" fmla="*/ 228 h 381"/>
                  <a:gd name="T24" fmla="*/ 723 w 780"/>
                  <a:gd name="T25" fmla="*/ 318 h 381"/>
                  <a:gd name="T26" fmla="*/ 750 w 780"/>
                  <a:gd name="T27" fmla="*/ 193 h 381"/>
                  <a:gd name="T28" fmla="*/ 760 w 780"/>
                  <a:gd name="T29" fmla="*/ 276 h 381"/>
                  <a:gd name="T30" fmla="*/ 731 w 780"/>
                  <a:gd name="T31" fmla="*/ 342 h 381"/>
                  <a:gd name="T32" fmla="*/ 700 w 780"/>
                  <a:gd name="T33" fmla="*/ 317 h 381"/>
                  <a:gd name="T34" fmla="*/ 671 w 780"/>
                  <a:gd name="T35" fmla="*/ 315 h 381"/>
                  <a:gd name="T36" fmla="*/ 642 w 780"/>
                  <a:gd name="T37" fmla="*/ 328 h 381"/>
                  <a:gd name="T38" fmla="*/ 614 w 780"/>
                  <a:gd name="T39" fmla="*/ 257 h 381"/>
                  <a:gd name="T40" fmla="*/ 586 w 780"/>
                  <a:gd name="T41" fmla="*/ 353 h 381"/>
                  <a:gd name="T42" fmla="*/ 557 w 780"/>
                  <a:gd name="T43" fmla="*/ 316 h 381"/>
                  <a:gd name="T44" fmla="*/ 531 w 780"/>
                  <a:gd name="T45" fmla="*/ 251 h 381"/>
                  <a:gd name="T46" fmla="*/ 502 w 780"/>
                  <a:gd name="T47" fmla="*/ 281 h 381"/>
                  <a:gd name="T48" fmla="*/ 471 w 780"/>
                  <a:gd name="T49" fmla="*/ 316 h 381"/>
                  <a:gd name="T50" fmla="*/ 440 w 780"/>
                  <a:gd name="T51" fmla="*/ 367 h 381"/>
                  <a:gd name="T52" fmla="*/ 414 w 780"/>
                  <a:gd name="T53" fmla="*/ 377 h 381"/>
                  <a:gd name="T54" fmla="*/ 391 w 780"/>
                  <a:gd name="T55" fmla="*/ 251 h 381"/>
                  <a:gd name="T56" fmla="*/ 363 w 780"/>
                  <a:gd name="T57" fmla="*/ 127 h 381"/>
                  <a:gd name="T58" fmla="*/ 334 w 780"/>
                  <a:gd name="T59" fmla="*/ 185 h 381"/>
                  <a:gd name="T60" fmla="*/ 301 w 780"/>
                  <a:gd name="T61" fmla="*/ 259 h 381"/>
                  <a:gd name="T62" fmla="*/ 273 w 780"/>
                  <a:gd name="T63" fmla="*/ 337 h 381"/>
                  <a:gd name="T64" fmla="*/ 242 w 780"/>
                  <a:gd name="T65" fmla="*/ 314 h 381"/>
                  <a:gd name="T66" fmla="*/ 211 w 780"/>
                  <a:gd name="T67" fmla="*/ 202 h 381"/>
                  <a:gd name="T68" fmla="*/ 180 w 780"/>
                  <a:gd name="T69" fmla="*/ 139 h 381"/>
                  <a:gd name="T70" fmla="*/ 149 w 780"/>
                  <a:gd name="T71" fmla="*/ 145 h 381"/>
                  <a:gd name="T72" fmla="*/ 122 w 780"/>
                  <a:gd name="T73" fmla="*/ 285 h 381"/>
                  <a:gd name="T74" fmla="*/ 91 w 780"/>
                  <a:gd name="T75" fmla="*/ 276 h 381"/>
                  <a:gd name="T76" fmla="*/ 64 w 780"/>
                  <a:gd name="T77" fmla="*/ 161 h 381"/>
                  <a:gd name="T78" fmla="*/ 37 w 780"/>
                  <a:gd name="T79" fmla="*/ 281 h 381"/>
                  <a:gd name="T80" fmla="*/ 7 w 780"/>
                  <a:gd name="T81" fmla="*/ 194 h 381"/>
                  <a:gd name="T82" fmla="*/ 33 w 780"/>
                  <a:gd name="T83" fmla="*/ 257 h 381"/>
                  <a:gd name="T84" fmla="*/ 56 w 780"/>
                  <a:gd name="T85" fmla="*/ 116 h 381"/>
                  <a:gd name="T86" fmla="*/ 84 w 780"/>
                  <a:gd name="T87" fmla="*/ 181 h 381"/>
                  <a:gd name="T88" fmla="*/ 97 w 780"/>
                  <a:gd name="T89" fmla="*/ 180 h 381"/>
                  <a:gd name="T90" fmla="*/ 124 w 780"/>
                  <a:gd name="T91" fmla="*/ 203 h 381"/>
                  <a:gd name="T92" fmla="*/ 145 w 780"/>
                  <a:gd name="T93" fmla="*/ 118 h 381"/>
                  <a:gd name="T94" fmla="*/ 176 w 780"/>
                  <a:gd name="T95" fmla="*/ 91 h 381"/>
                  <a:gd name="T96" fmla="*/ 208 w 780"/>
                  <a:gd name="T97" fmla="*/ 161 h 381"/>
                  <a:gd name="T98" fmla="*/ 237 w 780"/>
                  <a:gd name="T99" fmla="*/ 249 h 381"/>
                  <a:gd name="T100" fmla="*/ 264 w 780"/>
                  <a:gd name="T101" fmla="*/ 322 h 381"/>
                  <a:gd name="T102" fmla="*/ 288 w 780"/>
                  <a:gd name="T103" fmla="*/ 160 h 381"/>
                  <a:gd name="T104" fmla="*/ 319 w 780"/>
                  <a:gd name="T105" fmla="*/ 141 h 381"/>
                  <a:gd name="T106" fmla="*/ 348 w 780"/>
                  <a:gd name="T107" fmla="*/ 12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381">
                    <a:moveTo>
                      <a:pt x="371" y="0"/>
                    </a:moveTo>
                    <a:lnTo>
                      <a:pt x="378" y="0"/>
                    </a:lnTo>
                    <a:lnTo>
                      <a:pt x="383" y="2"/>
                    </a:lnTo>
                    <a:lnTo>
                      <a:pt x="385" y="7"/>
                    </a:lnTo>
                    <a:lnTo>
                      <a:pt x="389" y="160"/>
                    </a:lnTo>
                    <a:lnTo>
                      <a:pt x="394" y="157"/>
                    </a:lnTo>
                    <a:lnTo>
                      <a:pt x="398" y="160"/>
                    </a:lnTo>
                    <a:lnTo>
                      <a:pt x="401" y="164"/>
                    </a:lnTo>
                    <a:lnTo>
                      <a:pt x="407" y="231"/>
                    </a:lnTo>
                    <a:lnTo>
                      <a:pt x="413" y="326"/>
                    </a:lnTo>
                    <a:lnTo>
                      <a:pt x="419" y="255"/>
                    </a:lnTo>
                    <a:lnTo>
                      <a:pt x="421" y="250"/>
                    </a:lnTo>
                    <a:lnTo>
                      <a:pt x="425" y="248"/>
                    </a:lnTo>
                    <a:lnTo>
                      <a:pt x="432" y="248"/>
                    </a:lnTo>
                    <a:lnTo>
                      <a:pt x="436" y="250"/>
                    </a:lnTo>
                    <a:lnTo>
                      <a:pt x="439" y="255"/>
                    </a:lnTo>
                    <a:lnTo>
                      <a:pt x="443" y="317"/>
                    </a:lnTo>
                    <a:lnTo>
                      <a:pt x="450" y="192"/>
                    </a:lnTo>
                    <a:lnTo>
                      <a:pt x="452" y="188"/>
                    </a:lnTo>
                    <a:lnTo>
                      <a:pt x="456" y="185"/>
                    </a:lnTo>
                    <a:lnTo>
                      <a:pt x="463" y="185"/>
                    </a:lnTo>
                    <a:lnTo>
                      <a:pt x="468" y="188"/>
                    </a:lnTo>
                    <a:lnTo>
                      <a:pt x="470" y="192"/>
                    </a:lnTo>
                    <a:lnTo>
                      <a:pt x="477" y="285"/>
                    </a:lnTo>
                    <a:lnTo>
                      <a:pt x="481" y="242"/>
                    </a:lnTo>
                    <a:lnTo>
                      <a:pt x="480" y="242"/>
                    </a:lnTo>
                    <a:lnTo>
                      <a:pt x="482" y="238"/>
                    </a:lnTo>
                    <a:lnTo>
                      <a:pt x="487" y="236"/>
                    </a:lnTo>
                    <a:lnTo>
                      <a:pt x="494" y="236"/>
                    </a:lnTo>
                    <a:lnTo>
                      <a:pt x="499" y="238"/>
                    </a:lnTo>
                    <a:lnTo>
                      <a:pt x="501" y="241"/>
                    </a:lnTo>
                    <a:lnTo>
                      <a:pt x="507" y="265"/>
                    </a:lnTo>
                    <a:lnTo>
                      <a:pt x="512" y="246"/>
                    </a:lnTo>
                    <a:lnTo>
                      <a:pt x="511" y="247"/>
                    </a:lnTo>
                    <a:lnTo>
                      <a:pt x="513" y="242"/>
                    </a:lnTo>
                    <a:lnTo>
                      <a:pt x="518" y="240"/>
                    </a:lnTo>
                    <a:lnTo>
                      <a:pt x="522" y="240"/>
                    </a:lnTo>
                    <a:lnTo>
                      <a:pt x="529" y="230"/>
                    </a:lnTo>
                    <a:lnTo>
                      <a:pt x="533" y="228"/>
                    </a:lnTo>
                    <a:lnTo>
                      <a:pt x="538" y="230"/>
                    </a:lnTo>
                    <a:lnTo>
                      <a:pt x="540" y="233"/>
                    </a:lnTo>
                    <a:lnTo>
                      <a:pt x="547" y="268"/>
                    </a:lnTo>
                    <a:lnTo>
                      <a:pt x="549" y="268"/>
                    </a:lnTo>
                    <a:lnTo>
                      <a:pt x="554" y="270"/>
                    </a:lnTo>
                    <a:lnTo>
                      <a:pt x="556" y="274"/>
                    </a:lnTo>
                    <a:lnTo>
                      <a:pt x="563" y="303"/>
                    </a:lnTo>
                    <a:lnTo>
                      <a:pt x="565" y="303"/>
                    </a:lnTo>
                    <a:lnTo>
                      <a:pt x="569" y="305"/>
                    </a:lnTo>
                    <a:lnTo>
                      <a:pt x="571" y="308"/>
                    </a:lnTo>
                    <a:lnTo>
                      <a:pt x="575" y="328"/>
                    </a:lnTo>
                    <a:lnTo>
                      <a:pt x="581" y="247"/>
                    </a:lnTo>
                    <a:lnTo>
                      <a:pt x="584" y="242"/>
                    </a:lnTo>
                    <a:lnTo>
                      <a:pt x="588" y="240"/>
                    </a:lnTo>
                    <a:lnTo>
                      <a:pt x="595" y="240"/>
                    </a:lnTo>
                    <a:lnTo>
                      <a:pt x="597" y="241"/>
                    </a:lnTo>
                    <a:lnTo>
                      <a:pt x="598" y="241"/>
                    </a:lnTo>
                    <a:lnTo>
                      <a:pt x="604" y="243"/>
                    </a:lnTo>
                    <a:lnTo>
                      <a:pt x="611" y="243"/>
                    </a:lnTo>
                    <a:lnTo>
                      <a:pt x="611" y="243"/>
                    </a:lnTo>
                    <a:lnTo>
                      <a:pt x="616" y="241"/>
                    </a:lnTo>
                    <a:lnTo>
                      <a:pt x="618" y="240"/>
                    </a:lnTo>
                    <a:lnTo>
                      <a:pt x="622" y="240"/>
                    </a:lnTo>
                    <a:lnTo>
                      <a:pt x="627" y="200"/>
                    </a:lnTo>
                    <a:lnTo>
                      <a:pt x="627" y="197"/>
                    </a:lnTo>
                    <a:lnTo>
                      <a:pt x="628" y="197"/>
                    </a:lnTo>
                    <a:lnTo>
                      <a:pt x="628" y="194"/>
                    </a:lnTo>
                    <a:lnTo>
                      <a:pt x="627" y="195"/>
                    </a:lnTo>
                    <a:lnTo>
                      <a:pt x="630" y="191"/>
                    </a:lnTo>
                    <a:lnTo>
                      <a:pt x="634" y="189"/>
                    </a:lnTo>
                    <a:lnTo>
                      <a:pt x="638" y="191"/>
                    </a:lnTo>
                    <a:lnTo>
                      <a:pt x="641" y="195"/>
                    </a:lnTo>
                    <a:lnTo>
                      <a:pt x="647" y="310"/>
                    </a:lnTo>
                    <a:lnTo>
                      <a:pt x="652" y="301"/>
                    </a:lnTo>
                    <a:lnTo>
                      <a:pt x="653" y="300"/>
                    </a:lnTo>
                    <a:lnTo>
                      <a:pt x="657" y="298"/>
                    </a:lnTo>
                    <a:lnTo>
                      <a:pt x="665" y="298"/>
                    </a:lnTo>
                    <a:lnTo>
                      <a:pt x="667" y="299"/>
                    </a:lnTo>
                    <a:lnTo>
                      <a:pt x="669" y="299"/>
                    </a:lnTo>
                    <a:lnTo>
                      <a:pt x="674" y="303"/>
                    </a:lnTo>
                    <a:lnTo>
                      <a:pt x="676" y="303"/>
                    </a:lnTo>
                    <a:lnTo>
                      <a:pt x="683" y="234"/>
                    </a:lnTo>
                    <a:lnTo>
                      <a:pt x="682" y="234"/>
                    </a:lnTo>
                    <a:lnTo>
                      <a:pt x="684" y="230"/>
                    </a:lnTo>
                    <a:lnTo>
                      <a:pt x="689" y="228"/>
                    </a:lnTo>
                    <a:lnTo>
                      <a:pt x="696" y="228"/>
                    </a:lnTo>
                    <a:lnTo>
                      <a:pt x="701" y="230"/>
                    </a:lnTo>
                    <a:lnTo>
                      <a:pt x="703" y="234"/>
                    </a:lnTo>
                    <a:lnTo>
                      <a:pt x="710" y="306"/>
                    </a:lnTo>
                    <a:lnTo>
                      <a:pt x="711" y="306"/>
                    </a:lnTo>
                    <a:lnTo>
                      <a:pt x="715" y="308"/>
                    </a:lnTo>
                    <a:lnTo>
                      <a:pt x="723" y="318"/>
                    </a:lnTo>
                    <a:lnTo>
                      <a:pt x="728" y="318"/>
                    </a:lnTo>
                    <a:lnTo>
                      <a:pt x="732" y="320"/>
                    </a:lnTo>
                    <a:lnTo>
                      <a:pt x="733" y="320"/>
                    </a:lnTo>
                    <a:lnTo>
                      <a:pt x="737" y="325"/>
                    </a:lnTo>
                    <a:lnTo>
                      <a:pt x="743" y="200"/>
                    </a:lnTo>
                    <a:lnTo>
                      <a:pt x="746" y="195"/>
                    </a:lnTo>
                    <a:lnTo>
                      <a:pt x="750" y="193"/>
                    </a:lnTo>
                    <a:lnTo>
                      <a:pt x="759" y="193"/>
                    </a:lnTo>
                    <a:lnTo>
                      <a:pt x="763" y="195"/>
                    </a:lnTo>
                    <a:lnTo>
                      <a:pt x="766" y="200"/>
                    </a:lnTo>
                    <a:lnTo>
                      <a:pt x="774" y="275"/>
                    </a:lnTo>
                    <a:lnTo>
                      <a:pt x="780" y="380"/>
                    </a:lnTo>
                    <a:lnTo>
                      <a:pt x="767" y="381"/>
                    </a:lnTo>
                    <a:lnTo>
                      <a:pt x="760" y="276"/>
                    </a:lnTo>
                    <a:lnTo>
                      <a:pt x="761" y="276"/>
                    </a:lnTo>
                    <a:lnTo>
                      <a:pt x="756" y="222"/>
                    </a:lnTo>
                    <a:lnTo>
                      <a:pt x="749" y="338"/>
                    </a:lnTo>
                    <a:lnTo>
                      <a:pt x="747" y="342"/>
                    </a:lnTo>
                    <a:lnTo>
                      <a:pt x="742" y="344"/>
                    </a:lnTo>
                    <a:lnTo>
                      <a:pt x="736" y="344"/>
                    </a:lnTo>
                    <a:lnTo>
                      <a:pt x="731" y="342"/>
                    </a:lnTo>
                    <a:lnTo>
                      <a:pt x="724" y="332"/>
                    </a:lnTo>
                    <a:lnTo>
                      <a:pt x="720" y="332"/>
                    </a:lnTo>
                    <a:lnTo>
                      <a:pt x="718" y="330"/>
                    </a:lnTo>
                    <a:lnTo>
                      <a:pt x="715" y="330"/>
                    </a:lnTo>
                    <a:lnTo>
                      <a:pt x="708" y="319"/>
                    </a:lnTo>
                    <a:lnTo>
                      <a:pt x="704" y="319"/>
                    </a:lnTo>
                    <a:lnTo>
                      <a:pt x="700" y="317"/>
                    </a:lnTo>
                    <a:lnTo>
                      <a:pt x="698" y="314"/>
                    </a:lnTo>
                    <a:lnTo>
                      <a:pt x="692" y="262"/>
                    </a:lnTo>
                    <a:lnTo>
                      <a:pt x="688" y="310"/>
                    </a:lnTo>
                    <a:lnTo>
                      <a:pt x="685" y="314"/>
                    </a:lnTo>
                    <a:lnTo>
                      <a:pt x="681" y="316"/>
                    </a:lnTo>
                    <a:lnTo>
                      <a:pt x="673" y="316"/>
                    </a:lnTo>
                    <a:lnTo>
                      <a:pt x="671" y="315"/>
                    </a:lnTo>
                    <a:lnTo>
                      <a:pt x="670" y="315"/>
                    </a:lnTo>
                    <a:lnTo>
                      <a:pt x="664" y="311"/>
                    </a:lnTo>
                    <a:lnTo>
                      <a:pt x="662" y="311"/>
                    </a:lnTo>
                    <a:lnTo>
                      <a:pt x="655" y="325"/>
                    </a:lnTo>
                    <a:lnTo>
                      <a:pt x="654" y="326"/>
                    </a:lnTo>
                    <a:lnTo>
                      <a:pt x="650" y="328"/>
                    </a:lnTo>
                    <a:lnTo>
                      <a:pt x="642" y="328"/>
                    </a:lnTo>
                    <a:lnTo>
                      <a:pt x="637" y="326"/>
                    </a:lnTo>
                    <a:lnTo>
                      <a:pt x="635" y="323"/>
                    </a:lnTo>
                    <a:lnTo>
                      <a:pt x="631" y="251"/>
                    </a:lnTo>
                    <a:lnTo>
                      <a:pt x="631" y="251"/>
                    </a:lnTo>
                    <a:lnTo>
                      <a:pt x="626" y="253"/>
                    </a:lnTo>
                    <a:lnTo>
                      <a:pt x="622" y="253"/>
                    </a:lnTo>
                    <a:lnTo>
                      <a:pt x="614" y="257"/>
                    </a:lnTo>
                    <a:lnTo>
                      <a:pt x="613" y="256"/>
                    </a:lnTo>
                    <a:lnTo>
                      <a:pt x="611" y="257"/>
                    </a:lnTo>
                    <a:lnTo>
                      <a:pt x="603" y="257"/>
                    </a:lnTo>
                    <a:lnTo>
                      <a:pt x="600" y="256"/>
                    </a:lnTo>
                    <a:lnTo>
                      <a:pt x="600" y="257"/>
                    </a:lnTo>
                    <a:lnTo>
                      <a:pt x="595" y="255"/>
                    </a:lnTo>
                    <a:lnTo>
                      <a:pt x="586" y="353"/>
                    </a:lnTo>
                    <a:lnTo>
                      <a:pt x="584" y="356"/>
                    </a:lnTo>
                    <a:lnTo>
                      <a:pt x="579" y="358"/>
                    </a:lnTo>
                    <a:lnTo>
                      <a:pt x="571" y="358"/>
                    </a:lnTo>
                    <a:lnTo>
                      <a:pt x="567" y="356"/>
                    </a:lnTo>
                    <a:lnTo>
                      <a:pt x="566" y="353"/>
                    </a:lnTo>
                    <a:lnTo>
                      <a:pt x="560" y="316"/>
                    </a:lnTo>
                    <a:lnTo>
                      <a:pt x="557" y="316"/>
                    </a:lnTo>
                    <a:lnTo>
                      <a:pt x="552" y="314"/>
                    </a:lnTo>
                    <a:lnTo>
                      <a:pt x="551" y="310"/>
                    </a:lnTo>
                    <a:lnTo>
                      <a:pt x="545" y="281"/>
                    </a:lnTo>
                    <a:lnTo>
                      <a:pt x="541" y="281"/>
                    </a:lnTo>
                    <a:lnTo>
                      <a:pt x="537" y="279"/>
                    </a:lnTo>
                    <a:lnTo>
                      <a:pt x="536" y="276"/>
                    </a:lnTo>
                    <a:lnTo>
                      <a:pt x="531" y="251"/>
                    </a:lnTo>
                    <a:lnTo>
                      <a:pt x="530" y="251"/>
                    </a:lnTo>
                    <a:lnTo>
                      <a:pt x="526" y="253"/>
                    </a:lnTo>
                    <a:lnTo>
                      <a:pt x="523" y="253"/>
                    </a:lnTo>
                    <a:lnTo>
                      <a:pt x="517" y="277"/>
                    </a:lnTo>
                    <a:lnTo>
                      <a:pt x="515" y="279"/>
                    </a:lnTo>
                    <a:lnTo>
                      <a:pt x="510" y="281"/>
                    </a:lnTo>
                    <a:lnTo>
                      <a:pt x="502" y="281"/>
                    </a:lnTo>
                    <a:lnTo>
                      <a:pt x="498" y="279"/>
                    </a:lnTo>
                    <a:lnTo>
                      <a:pt x="497" y="277"/>
                    </a:lnTo>
                    <a:lnTo>
                      <a:pt x="492" y="257"/>
                    </a:lnTo>
                    <a:lnTo>
                      <a:pt x="485" y="310"/>
                    </a:lnTo>
                    <a:lnTo>
                      <a:pt x="483" y="314"/>
                    </a:lnTo>
                    <a:lnTo>
                      <a:pt x="479" y="316"/>
                    </a:lnTo>
                    <a:lnTo>
                      <a:pt x="471" y="316"/>
                    </a:lnTo>
                    <a:lnTo>
                      <a:pt x="467" y="314"/>
                    </a:lnTo>
                    <a:lnTo>
                      <a:pt x="464" y="310"/>
                    </a:lnTo>
                    <a:lnTo>
                      <a:pt x="460" y="249"/>
                    </a:lnTo>
                    <a:lnTo>
                      <a:pt x="454" y="362"/>
                    </a:lnTo>
                    <a:lnTo>
                      <a:pt x="452" y="365"/>
                    </a:lnTo>
                    <a:lnTo>
                      <a:pt x="448" y="367"/>
                    </a:lnTo>
                    <a:lnTo>
                      <a:pt x="440" y="367"/>
                    </a:lnTo>
                    <a:lnTo>
                      <a:pt x="435" y="365"/>
                    </a:lnTo>
                    <a:lnTo>
                      <a:pt x="433" y="362"/>
                    </a:lnTo>
                    <a:lnTo>
                      <a:pt x="429" y="301"/>
                    </a:lnTo>
                    <a:lnTo>
                      <a:pt x="424" y="365"/>
                    </a:lnTo>
                    <a:lnTo>
                      <a:pt x="422" y="368"/>
                    </a:lnTo>
                    <a:lnTo>
                      <a:pt x="422" y="369"/>
                    </a:lnTo>
                    <a:lnTo>
                      <a:pt x="414" y="377"/>
                    </a:lnTo>
                    <a:lnTo>
                      <a:pt x="412" y="377"/>
                    </a:lnTo>
                    <a:lnTo>
                      <a:pt x="410" y="378"/>
                    </a:lnTo>
                    <a:lnTo>
                      <a:pt x="405" y="376"/>
                    </a:lnTo>
                    <a:lnTo>
                      <a:pt x="403" y="373"/>
                    </a:lnTo>
                    <a:lnTo>
                      <a:pt x="394" y="234"/>
                    </a:lnTo>
                    <a:lnTo>
                      <a:pt x="393" y="248"/>
                    </a:lnTo>
                    <a:lnTo>
                      <a:pt x="391" y="251"/>
                    </a:lnTo>
                    <a:lnTo>
                      <a:pt x="386" y="253"/>
                    </a:lnTo>
                    <a:lnTo>
                      <a:pt x="382" y="251"/>
                    </a:lnTo>
                    <a:lnTo>
                      <a:pt x="379" y="247"/>
                    </a:lnTo>
                    <a:lnTo>
                      <a:pt x="374" y="63"/>
                    </a:lnTo>
                    <a:lnTo>
                      <a:pt x="369" y="122"/>
                    </a:lnTo>
                    <a:lnTo>
                      <a:pt x="367" y="125"/>
                    </a:lnTo>
                    <a:lnTo>
                      <a:pt x="363" y="127"/>
                    </a:lnTo>
                    <a:lnTo>
                      <a:pt x="360" y="127"/>
                    </a:lnTo>
                    <a:lnTo>
                      <a:pt x="354" y="185"/>
                    </a:lnTo>
                    <a:lnTo>
                      <a:pt x="352" y="189"/>
                    </a:lnTo>
                    <a:lnTo>
                      <a:pt x="347" y="191"/>
                    </a:lnTo>
                    <a:lnTo>
                      <a:pt x="339" y="191"/>
                    </a:lnTo>
                    <a:lnTo>
                      <a:pt x="335" y="189"/>
                    </a:lnTo>
                    <a:lnTo>
                      <a:pt x="334" y="185"/>
                    </a:lnTo>
                    <a:lnTo>
                      <a:pt x="329" y="163"/>
                    </a:lnTo>
                    <a:lnTo>
                      <a:pt x="323" y="259"/>
                    </a:lnTo>
                    <a:lnTo>
                      <a:pt x="320" y="262"/>
                    </a:lnTo>
                    <a:lnTo>
                      <a:pt x="316" y="265"/>
                    </a:lnTo>
                    <a:lnTo>
                      <a:pt x="308" y="265"/>
                    </a:lnTo>
                    <a:lnTo>
                      <a:pt x="304" y="262"/>
                    </a:lnTo>
                    <a:lnTo>
                      <a:pt x="301" y="259"/>
                    </a:lnTo>
                    <a:lnTo>
                      <a:pt x="296" y="198"/>
                    </a:lnTo>
                    <a:lnTo>
                      <a:pt x="291" y="256"/>
                    </a:lnTo>
                    <a:lnTo>
                      <a:pt x="289" y="259"/>
                    </a:lnTo>
                    <a:lnTo>
                      <a:pt x="285" y="261"/>
                    </a:lnTo>
                    <a:lnTo>
                      <a:pt x="283" y="261"/>
                    </a:lnTo>
                    <a:lnTo>
                      <a:pt x="276" y="334"/>
                    </a:lnTo>
                    <a:lnTo>
                      <a:pt x="273" y="337"/>
                    </a:lnTo>
                    <a:lnTo>
                      <a:pt x="269" y="339"/>
                    </a:lnTo>
                    <a:lnTo>
                      <a:pt x="261" y="339"/>
                    </a:lnTo>
                    <a:lnTo>
                      <a:pt x="257" y="337"/>
                    </a:lnTo>
                    <a:lnTo>
                      <a:pt x="256" y="335"/>
                    </a:lnTo>
                    <a:lnTo>
                      <a:pt x="249" y="316"/>
                    </a:lnTo>
                    <a:lnTo>
                      <a:pt x="247" y="316"/>
                    </a:lnTo>
                    <a:lnTo>
                      <a:pt x="242" y="314"/>
                    </a:lnTo>
                    <a:lnTo>
                      <a:pt x="241" y="311"/>
                    </a:lnTo>
                    <a:lnTo>
                      <a:pt x="233" y="288"/>
                    </a:lnTo>
                    <a:lnTo>
                      <a:pt x="225" y="257"/>
                    </a:lnTo>
                    <a:lnTo>
                      <a:pt x="222" y="257"/>
                    </a:lnTo>
                    <a:lnTo>
                      <a:pt x="218" y="255"/>
                    </a:lnTo>
                    <a:lnTo>
                      <a:pt x="215" y="251"/>
                    </a:lnTo>
                    <a:lnTo>
                      <a:pt x="211" y="202"/>
                    </a:lnTo>
                    <a:lnTo>
                      <a:pt x="206" y="259"/>
                    </a:lnTo>
                    <a:lnTo>
                      <a:pt x="204" y="262"/>
                    </a:lnTo>
                    <a:lnTo>
                      <a:pt x="200" y="265"/>
                    </a:lnTo>
                    <a:lnTo>
                      <a:pt x="192" y="265"/>
                    </a:lnTo>
                    <a:lnTo>
                      <a:pt x="187" y="262"/>
                    </a:lnTo>
                    <a:lnTo>
                      <a:pt x="185" y="259"/>
                    </a:lnTo>
                    <a:lnTo>
                      <a:pt x="180" y="139"/>
                    </a:lnTo>
                    <a:lnTo>
                      <a:pt x="175" y="185"/>
                    </a:lnTo>
                    <a:lnTo>
                      <a:pt x="173" y="189"/>
                    </a:lnTo>
                    <a:lnTo>
                      <a:pt x="168" y="191"/>
                    </a:lnTo>
                    <a:lnTo>
                      <a:pt x="161" y="191"/>
                    </a:lnTo>
                    <a:lnTo>
                      <a:pt x="156" y="189"/>
                    </a:lnTo>
                    <a:lnTo>
                      <a:pt x="155" y="185"/>
                    </a:lnTo>
                    <a:lnTo>
                      <a:pt x="149" y="145"/>
                    </a:lnTo>
                    <a:lnTo>
                      <a:pt x="144" y="204"/>
                    </a:lnTo>
                    <a:lnTo>
                      <a:pt x="142" y="208"/>
                    </a:lnTo>
                    <a:lnTo>
                      <a:pt x="137" y="210"/>
                    </a:lnTo>
                    <a:lnTo>
                      <a:pt x="135" y="210"/>
                    </a:lnTo>
                    <a:lnTo>
                      <a:pt x="128" y="279"/>
                    </a:lnTo>
                    <a:lnTo>
                      <a:pt x="126" y="282"/>
                    </a:lnTo>
                    <a:lnTo>
                      <a:pt x="122" y="285"/>
                    </a:lnTo>
                    <a:lnTo>
                      <a:pt x="114" y="285"/>
                    </a:lnTo>
                    <a:lnTo>
                      <a:pt x="112" y="284"/>
                    </a:lnTo>
                    <a:lnTo>
                      <a:pt x="112" y="285"/>
                    </a:lnTo>
                    <a:lnTo>
                      <a:pt x="104" y="281"/>
                    </a:lnTo>
                    <a:lnTo>
                      <a:pt x="98" y="281"/>
                    </a:lnTo>
                    <a:lnTo>
                      <a:pt x="94" y="279"/>
                    </a:lnTo>
                    <a:lnTo>
                      <a:pt x="91" y="276"/>
                    </a:lnTo>
                    <a:lnTo>
                      <a:pt x="88" y="234"/>
                    </a:lnTo>
                    <a:lnTo>
                      <a:pt x="87" y="236"/>
                    </a:lnTo>
                    <a:lnTo>
                      <a:pt x="82" y="238"/>
                    </a:lnTo>
                    <a:lnTo>
                      <a:pt x="75" y="238"/>
                    </a:lnTo>
                    <a:lnTo>
                      <a:pt x="70" y="236"/>
                    </a:lnTo>
                    <a:lnTo>
                      <a:pt x="68" y="232"/>
                    </a:lnTo>
                    <a:lnTo>
                      <a:pt x="64" y="161"/>
                    </a:lnTo>
                    <a:lnTo>
                      <a:pt x="58" y="232"/>
                    </a:lnTo>
                    <a:lnTo>
                      <a:pt x="56" y="236"/>
                    </a:lnTo>
                    <a:lnTo>
                      <a:pt x="51" y="238"/>
                    </a:lnTo>
                    <a:lnTo>
                      <a:pt x="49" y="238"/>
                    </a:lnTo>
                    <a:lnTo>
                      <a:pt x="43" y="276"/>
                    </a:lnTo>
                    <a:lnTo>
                      <a:pt x="41" y="279"/>
                    </a:lnTo>
                    <a:lnTo>
                      <a:pt x="37" y="281"/>
                    </a:lnTo>
                    <a:lnTo>
                      <a:pt x="29" y="281"/>
                    </a:lnTo>
                    <a:lnTo>
                      <a:pt x="24" y="279"/>
                    </a:lnTo>
                    <a:lnTo>
                      <a:pt x="22" y="276"/>
                    </a:lnTo>
                    <a:lnTo>
                      <a:pt x="16" y="212"/>
                    </a:lnTo>
                    <a:lnTo>
                      <a:pt x="12" y="232"/>
                    </a:lnTo>
                    <a:lnTo>
                      <a:pt x="0" y="230"/>
                    </a:lnTo>
                    <a:lnTo>
                      <a:pt x="7" y="194"/>
                    </a:lnTo>
                    <a:lnTo>
                      <a:pt x="5" y="195"/>
                    </a:lnTo>
                    <a:lnTo>
                      <a:pt x="8" y="191"/>
                    </a:lnTo>
                    <a:lnTo>
                      <a:pt x="12" y="189"/>
                    </a:lnTo>
                    <a:lnTo>
                      <a:pt x="21" y="189"/>
                    </a:lnTo>
                    <a:lnTo>
                      <a:pt x="26" y="191"/>
                    </a:lnTo>
                    <a:lnTo>
                      <a:pt x="28" y="195"/>
                    </a:lnTo>
                    <a:lnTo>
                      <a:pt x="33" y="257"/>
                    </a:lnTo>
                    <a:lnTo>
                      <a:pt x="38" y="230"/>
                    </a:lnTo>
                    <a:lnTo>
                      <a:pt x="37" y="231"/>
                    </a:lnTo>
                    <a:lnTo>
                      <a:pt x="39" y="227"/>
                    </a:lnTo>
                    <a:lnTo>
                      <a:pt x="43" y="224"/>
                    </a:lnTo>
                    <a:lnTo>
                      <a:pt x="45" y="224"/>
                    </a:lnTo>
                    <a:lnTo>
                      <a:pt x="53" y="121"/>
                    </a:lnTo>
                    <a:lnTo>
                      <a:pt x="56" y="116"/>
                    </a:lnTo>
                    <a:lnTo>
                      <a:pt x="60" y="114"/>
                    </a:lnTo>
                    <a:lnTo>
                      <a:pt x="68" y="114"/>
                    </a:lnTo>
                    <a:lnTo>
                      <a:pt x="72" y="116"/>
                    </a:lnTo>
                    <a:lnTo>
                      <a:pt x="75" y="121"/>
                    </a:lnTo>
                    <a:lnTo>
                      <a:pt x="80" y="209"/>
                    </a:lnTo>
                    <a:lnTo>
                      <a:pt x="84" y="184"/>
                    </a:lnTo>
                    <a:lnTo>
                      <a:pt x="84" y="181"/>
                    </a:lnTo>
                    <a:lnTo>
                      <a:pt x="85" y="181"/>
                    </a:lnTo>
                    <a:lnTo>
                      <a:pt x="85" y="179"/>
                    </a:lnTo>
                    <a:lnTo>
                      <a:pt x="84" y="180"/>
                    </a:lnTo>
                    <a:lnTo>
                      <a:pt x="86" y="175"/>
                    </a:lnTo>
                    <a:lnTo>
                      <a:pt x="90" y="173"/>
                    </a:lnTo>
                    <a:lnTo>
                      <a:pt x="95" y="175"/>
                    </a:lnTo>
                    <a:lnTo>
                      <a:pt x="97" y="180"/>
                    </a:lnTo>
                    <a:lnTo>
                      <a:pt x="105" y="268"/>
                    </a:lnTo>
                    <a:lnTo>
                      <a:pt x="106" y="268"/>
                    </a:lnTo>
                    <a:lnTo>
                      <a:pt x="108" y="269"/>
                    </a:lnTo>
                    <a:lnTo>
                      <a:pt x="109" y="269"/>
                    </a:lnTo>
                    <a:lnTo>
                      <a:pt x="115" y="271"/>
                    </a:lnTo>
                    <a:lnTo>
                      <a:pt x="117" y="271"/>
                    </a:lnTo>
                    <a:lnTo>
                      <a:pt x="124" y="203"/>
                    </a:lnTo>
                    <a:lnTo>
                      <a:pt x="123" y="203"/>
                    </a:lnTo>
                    <a:lnTo>
                      <a:pt x="125" y="199"/>
                    </a:lnTo>
                    <a:lnTo>
                      <a:pt x="129" y="197"/>
                    </a:lnTo>
                    <a:lnTo>
                      <a:pt x="132" y="197"/>
                    </a:lnTo>
                    <a:lnTo>
                      <a:pt x="138" y="125"/>
                    </a:lnTo>
                    <a:lnTo>
                      <a:pt x="141" y="121"/>
                    </a:lnTo>
                    <a:lnTo>
                      <a:pt x="145" y="118"/>
                    </a:lnTo>
                    <a:lnTo>
                      <a:pt x="153" y="118"/>
                    </a:lnTo>
                    <a:lnTo>
                      <a:pt x="157" y="121"/>
                    </a:lnTo>
                    <a:lnTo>
                      <a:pt x="160" y="125"/>
                    </a:lnTo>
                    <a:lnTo>
                      <a:pt x="164" y="159"/>
                    </a:lnTo>
                    <a:lnTo>
                      <a:pt x="170" y="97"/>
                    </a:lnTo>
                    <a:lnTo>
                      <a:pt x="172" y="93"/>
                    </a:lnTo>
                    <a:lnTo>
                      <a:pt x="176" y="91"/>
                    </a:lnTo>
                    <a:lnTo>
                      <a:pt x="184" y="91"/>
                    </a:lnTo>
                    <a:lnTo>
                      <a:pt x="189" y="93"/>
                    </a:lnTo>
                    <a:lnTo>
                      <a:pt x="191" y="97"/>
                    </a:lnTo>
                    <a:lnTo>
                      <a:pt x="196" y="217"/>
                    </a:lnTo>
                    <a:lnTo>
                      <a:pt x="201" y="168"/>
                    </a:lnTo>
                    <a:lnTo>
                      <a:pt x="203" y="163"/>
                    </a:lnTo>
                    <a:lnTo>
                      <a:pt x="208" y="161"/>
                    </a:lnTo>
                    <a:lnTo>
                      <a:pt x="215" y="161"/>
                    </a:lnTo>
                    <a:lnTo>
                      <a:pt x="220" y="163"/>
                    </a:lnTo>
                    <a:lnTo>
                      <a:pt x="222" y="168"/>
                    </a:lnTo>
                    <a:lnTo>
                      <a:pt x="229" y="243"/>
                    </a:lnTo>
                    <a:lnTo>
                      <a:pt x="230" y="243"/>
                    </a:lnTo>
                    <a:lnTo>
                      <a:pt x="234" y="246"/>
                    </a:lnTo>
                    <a:lnTo>
                      <a:pt x="237" y="249"/>
                    </a:lnTo>
                    <a:lnTo>
                      <a:pt x="245" y="284"/>
                    </a:lnTo>
                    <a:lnTo>
                      <a:pt x="245" y="284"/>
                    </a:lnTo>
                    <a:lnTo>
                      <a:pt x="252" y="303"/>
                    </a:lnTo>
                    <a:lnTo>
                      <a:pt x="253" y="303"/>
                    </a:lnTo>
                    <a:lnTo>
                      <a:pt x="258" y="305"/>
                    </a:lnTo>
                    <a:lnTo>
                      <a:pt x="260" y="307"/>
                    </a:lnTo>
                    <a:lnTo>
                      <a:pt x="264" y="322"/>
                    </a:lnTo>
                    <a:lnTo>
                      <a:pt x="272" y="255"/>
                    </a:lnTo>
                    <a:lnTo>
                      <a:pt x="271" y="255"/>
                    </a:lnTo>
                    <a:lnTo>
                      <a:pt x="273" y="250"/>
                    </a:lnTo>
                    <a:lnTo>
                      <a:pt x="278" y="248"/>
                    </a:lnTo>
                    <a:lnTo>
                      <a:pt x="279" y="248"/>
                    </a:lnTo>
                    <a:lnTo>
                      <a:pt x="286" y="164"/>
                    </a:lnTo>
                    <a:lnTo>
                      <a:pt x="288" y="160"/>
                    </a:lnTo>
                    <a:lnTo>
                      <a:pt x="292" y="157"/>
                    </a:lnTo>
                    <a:lnTo>
                      <a:pt x="300" y="157"/>
                    </a:lnTo>
                    <a:lnTo>
                      <a:pt x="305" y="160"/>
                    </a:lnTo>
                    <a:lnTo>
                      <a:pt x="307" y="164"/>
                    </a:lnTo>
                    <a:lnTo>
                      <a:pt x="311" y="221"/>
                    </a:lnTo>
                    <a:lnTo>
                      <a:pt x="317" y="145"/>
                    </a:lnTo>
                    <a:lnTo>
                      <a:pt x="319" y="141"/>
                    </a:lnTo>
                    <a:lnTo>
                      <a:pt x="324" y="139"/>
                    </a:lnTo>
                    <a:lnTo>
                      <a:pt x="331" y="139"/>
                    </a:lnTo>
                    <a:lnTo>
                      <a:pt x="336" y="141"/>
                    </a:lnTo>
                    <a:lnTo>
                      <a:pt x="338" y="144"/>
                    </a:lnTo>
                    <a:lnTo>
                      <a:pt x="344" y="170"/>
                    </a:lnTo>
                    <a:lnTo>
                      <a:pt x="349" y="121"/>
                    </a:lnTo>
                    <a:lnTo>
                      <a:pt x="348" y="121"/>
                    </a:lnTo>
                    <a:lnTo>
                      <a:pt x="350" y="116"/>
                    </a:lnTo>
                    <a:lnTo>
                      <a:pt x="355" y="114"/>
                    </a:lnTo>
                    <a:lnTo>
                      <a:pt x="356" y="114"/>
                    </a:lnTo>
                    <a:lnTo>
                      <a:pt x="364" y="7"/>
                    </a:lnTo>
                    <a:lnTo>
                      <a:pt x="366" y="2"/>
                    </a:lnTo>
                    <a:lnTo>
                      <a:pt x="371"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Freeform 3094"/>
              <p:cNvSpPr>
                <a:spLocks/>
              </p:cNvSpPr>
              <p:nvPr/>
            </p:nvSpPr>
            <p:spPr bwMode="auto">
              <a:xfrm>
                <a:off x="858" y="3126"/>
                <a:ext cx="387" cy="234"/>
              </a:xfrm>
              <a:custGeom>
                <a:avLst/>
                <a:gdLst>
                  <a:gd name="T0" fmla="*/ 446 w 773"/>
                  <a:gd name="T1" fmla="*/ 89 h 469"/>
                  <a:gd name="T2" fmla="*/ 463 w 773"/>
                  <a:gd name="T3" fmla="*/ 122 h 469"/>
                  <a:gd name="T4" fmla="*/ 485 w 773"/>
                  <a:gd name="T5" fmla="*/ 188 h 469"/>
                  <a:gd name="T6" fmla="*/ 513 w 773"/>
                  <a:gd name="T7" fmla="*/ 129 h 469"/>
                  <a:gd name="T8" fmla="*/ 540 w 773"/>
                  <a:gd name="T9" fmla="*/ 75 h 469"/>
                  <a:gd name="T10" fmla="*/ 562 w 773"/>
                  <a:gd name="T11" fmla="*/ 278 h 469"/>
                  <a:gd name="T12" fmla="*/ 591 w 773"/>
                  <a:gd name="T13" fmla="*/ 238 h 469"/>
                  <a:gd name="T14" fmla="*/ 617 w 773"/>
                  <a:gd name="T15" fmla="*/ 392 h 469"/>
                  <a:gd name="T16" fmla="*/ 636 w 773"/>
                  <a:gd name="T17" fmla="*/ 417 h 469"/>
                  <a:gd name="T18" fmla="*/ 662 w 773"/>
                  <a:gd name="T19" fmla="*/ 368 h 469"/>
                  <a:gd name="T20" fmla="*/ 680 w 773"/>
                  <a:gd name="T21" fmla="*/ 362 h 469"/>
                  <a:gd name="T22" fmla="*/ 714 w 773"/>
                  <a:gd name="T23" fmla="*/ 183 h 469"/>
                  <a:gd name="T24" fmla="*/ 743 w 773"/>
                  <a:gd name="T25" fmla="*/ 353 h 469"/>
                  <a:gd name="T26" fmla="*/ 771 w 773"/>
                  <a:gd name="T27" fmla="*/ 385 h 469"/>
                  <a:gd name="T28" fmla="*/ 756 w 773"/>
                  <a:gd name="T29" fmla="*/ 371 h 469"/>
                  <a:gd name="T30" fmla="*/ 728 w 773"/>
                  <a:gd name="T31" fmla="*/ 462 h 469"/>
                  <a:gd name="T32" fmla="*/ 695 w 773"/>
                  <a:gd name="T33" fmla="*/ 387 h 469"/>
                  <a:gd name="T34" fmla="*/ 672 w 773"/>
                  <a:gd name="T35" fmla="*/ 402 h 469"/>
                  <a:gd name="T36" fmla="*/ 645 w 773"/>
                  <a:gd name="T37" fmla="*/ 428 h 469"/>
                  <a:gd name="T38" fmla="*/ 618 w 773"/>
                  <a:gd name="T39" fmla="*/ 469 h 469"/>
                  <a:gd name="T40" fmla="*/ 595 w 773"/>
                  <a:gd name="T41" fmla="*/ 438 h 469"/>
                  <a:gd name="T42" fmla="*/ 571 w 773"/>
                  <a:gd name="T43" fmla="*/ 371 h 469"/>
                  <a:gd name="T44" fmla="*/ 543 w 773"/>
                  <a:gd name="T45" fmla="*/ 283 h 469"/>
                  <a:gd name="T46" fmla="*/ 517 w 773"/>
                  <a:gd name="T47" fmla="*/ 206 h 469"/>
                  <a:gd name="T48" fmla="*/ 494 w 773"/>
                  <a:gd name="T49" fmla="*/ 273 h 469"/>
                  <a:gd name="T50" fmla="*/ 466 w 773"/>
                  <a:gd name="T51" fmla="*/ 192 h 469"/>
                  <a:gd name="T52" fmla="*/ 443 w 773"/>
                  <a:gd name="T53" fmla="*/ 291 h 469"/>
                  <a:gd name="T54" fmla="*/ 422 w 773"/>
                  <a:gd name="T55" fmla="*/ 34 h 469"/>
                  <a:gd name="T56" fmla="*/ 394 w 773"/>
                  <a:gd name="T57" fmla="*/ 248 h 469"/>
                  <a:gd name="T58" fmla="*/ 369 w 773"/>
                  <a:gd name="T59" fmla="*/ 136 h 469"/>
                  <a:gd name="T60" fmla="*/ 347 w 773"/>
                  <a:gd name="T61" fmla="*/ 167 h 469"/>
                  <a:gd name="T62" fmla="*/ 319 w 773"/>
                  <a:gd name="T63" fmla="*/ 278 h 469"/>
                  <a:gd name="T64" fmla="*/ 299 w 773"/>
                  <a:gd name="T65" fmla="*/ 82 h 469"/>
                  <a:gd name="T66" fmla="*/ 279 w 773"/>
                  <a:gd name="T67" fmla="*/ 196 h 469"/>
                  <a:gd name="T68" fmla="*/ 261 w 773"/>
                  <a:gd name="T69" fmla="*/ 191 h 469"/>
                  <a:gd name="T70" fmla="*/ 234 w 773"/>
                  <a:gd name="T71" fmla="*/ 99 h 469"/>
                  <a:gd name="T72" fmla="*/ 212 w 773"/>
                  <a:gd name="T73" fmla="*/ 226 h 469"/>
                  <a:gd name="T74" fmla="*/ 184 w 773"/>
                  <a:gd name="T75" fmla="*/ 250 h 469"/>
                  <a:gd name="T76" fmla="*/ 155 w 773"/>
                  <a:gd name="T77" fmla="*/ 244 h 469"/>
                  <a:gd name="T78" fmla="*/ 134 w 773"/>
                  <a:gd name="T79" fmla="*/ 190 h 469"/>
                  <a:gd name="T80" fmla="*/ 107 w 773"/>
                  <a:gd name="T81" fmla="*/ 220 h 469"/>
                  <a:gd name="T82" fmla="*/ 82 w 773"/>
                  <a:gd name="T83" fmla="*/ 167 h 469"/>
                  <a:gd name="T84" fmla="*/ 55 w 773"/>
                  <a:gd name="T85" fmla="*/ 231 h 469"/>
                  <a:gd name="T86" fmla="*/ 30 w 773"/>
                  <a:gd name="T87" fmla="*/ 114 h 469"/>
                  <a:gd name="T88" fmla="*/ 0 w 773"/>
                  <a:gd name="T89" fmla="*/ 140 h 469"/>
                  <a:gd name="T90" fmla="*/ 23 w 773"/>
                  <a:gd name="T91" fmla="*/ 101 h 469"/>
                  <a:gd name="T92" fmla="*/ 51 w 773"/>
                  <a:gd name="T93" fmla="*/ 192 h 469"/>
                  <a:gd name="T94" fmla="*/ 70 w 773"/>
                  <a:gd name="T95" fmla="*/ 156 h 469"/>
                  <a:gd name="T96" fmla="*/ 98 w 773"/>
                  <a:gd name="T97" fmla="*/ 71 h 469"/>
                  <a:gd name="T98" fmla="*/ 123 w 773"/>
                  <a:gd name="T99" fmla="*/ 180 h 469"/>
                  <a:gd name="T100" fmla="*/ 151 w 773"/>
                  <a:gd name="T101" fmla="*/ 197 h 469"/>
                  <a:gd name="T102" fmla="*/ 172 w 773"/>
                  <a:gd name="T103" fmla="*/ 54 h 469"/>
                  <a:gd name="T104" fmla="*/ 201 w 773"/>
                  <a:gd name="T105" fmla="*/ 218 h 469"/>
                  <a:gd name="T106" fmla="*/ 218 w 773"/>
                  <a:gd name="T107" fmla="*/ 90 h 469"/>
                  <a:gd name="T108" fmla="*/ 245 w 773"/>
                  <a:gd name="T109" fmla="*/ 71 h 469"/>
                  <a:gd name="T110" fmla="*/ 264 w 773"/>
                  <a:gd name="T111" fmla="*/ 121 h 469"/>
                  <a:gd name="T112" fmla="*/ 288 w 773"/>
                  <a:gd name="T113" fmla="*/ 70 h 469"/>
                  <a:gd name="T114" fmla="*/ 320 w 773"/>
                  <a:gd name="T115" fmla="*/ 77 h 469"/>
                  <a:gd name="T116" fmla="*/ 343 w 773"/>
                  <a:gd name="T117" fmla="*/ 153 h 469"/>
                  <a:gd name="T118" fmla="*/ 366 w 773"/>
                  <a:gd name="T119" fmla="*/ 101 h 469"/>
                  <a:gd name="T120" fmla="*/ 386 w 773"/>
                  <a:gd name="T121" fmla="*/ 127 h 469"/>
                  <a:gd name="T122" fmla="*/ 412 w 773"/>
                  <a:gd name="T123" fmla="*/ 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3" h="469">
                    <a:moveTo>
                      <a:pt x="416" y="0"/>
                    </a:moveTo>
                    <a:lnTo>
                      <a:pt x="424" y="0"/>
                    </a:lnTo>
                    <a:lnTo>
                      <a:pt x="428" y="3"/>
                    </a:lnTo>
                    <a:lnTo>
                      <a:pt x="431" y="6"/>
                    </a:lnTo>
                    <a:lnTo>
                      <a:pt x="439" y="62"/>
                    </a:lnTo>
                    <a:lnTo>
                      <a:pt x="446" y="89"/>
                    </a:lnTo>
                    <a:lnTo>
                      <a:pt x="446" y="90"/>
                    </a:lnTo>
                    <a:lnTo>
                      <a:pt x="449" y="137"/>
                    </a:lnTo>
                    <a:lnTo>
                      <a:pt x="449" y="129"/>
                    </a:lnTo>
                    <a:lnTo>
                      <a:pt x="451" y="124"/>
                    </a:lnTo>
                    <a:lnTo>
                      <a:pt x="455" y="122"/>
                    </a:lnTo>
                    <a:lnTo>
                      <a:pt x="463" y="122"/>
                    </a:lnTo>
                    <a:lnTo>
                      <a:pt x="468" y="124"/>
                    </a:lnTo>
                    <a:lnTo>
                      <a:pt x="470" y="129"/>
                    </a:lnTo>
                    <a:lnTo>
                      <a:pt x="477" y="181"/>
                    </a:lnTo>
                    <a:lnTo>
                      <a:pt x="479" y="181"/>
                    </a:lnTo>
                    <a:lnTo>
                      <a:pt x="483" y="183"/>
                    </a:lnTo>
                    <a:lnTo>
                      <a:pt x="485" y="188"/>
                    </a:lnTo>
                    <a:lnTo>
                      <a:pt x="490" y="231"/>
                    </a:lnTo>
                    <a:lnTo>
                      <a:pt x="495" y="133"/>
                    </a:lnTo>
                    <a:lnTo>
                      <a:pt x="498" y="129"/>
                    </a:lnTo>
                    <a:lnTo>
                      <a:pt x="502" y="127"/>
                    </a:lnTo>
                    <a:lnTo>
                      <a:pt x="509" y="127"/>
                    </a:lnTo>
                    <a:lnTo>
                      <a:pt x="513" y="129"/>
                    </a:lnTo>
                    <a:lnTo>
                      <a:pt x="516" y="133"/>
                    </a:lnTo>
                    <a:lnTo>
                      <a:pt x="520" y="173"/>
                    </a:lnTo>
                    <a:lnTo>
                      <a:pt x="526" y="82"/>
                    </a:lnTo>
                    <a:lnTo>
                      <a:pt x="528" y="77"/>
                    </a:lnTo>
                    <a:lnTo>
                      <a:pt x="532" y="75"/>
                    </a:lnTo>
                    <a:lnTo>
                      <a:pt x="540" y="75"/>
                    </a:lnTo>
                    <a:lnTo>
                      <a:pt x="545" y="77"/>
                    </a:lnTo>
                    <a:lnTo>
                      <a:pt x="547" y="82"/>
                    </a:lnTo>
                    <a:lnTo>
                      <a:pt x="555" y="272"/>
                    </a:lnTo>
                    <a:lnTo>
                      <a:pt x="556" y="272"/>
                    </a:lnTo>
                    <a:lnTo>
                      <a:pt x="560" y="274"/>
                    </a:lnTo>
                    <a:lnTo>
                      <a:pt x="562" y="278"/>
                    </a:lnTo>
                    <a:lnTo>
                      <a:pt x="567" y="329"/>
                    </a:lnTo>
                    <a:lnTo>
                      <a:pt x="573" y="243"/>
                    </a:lnTo>
                    <a:lnTo>
                      <a:pt x="575" y="238"/>
                    </a:lnTo>
                    <a:lnTo>
                      <a:pt x="579" y="236"/>
                    </a:lnTo>
                    <a:lnTo>
                      <a:pt x="587" y="236"/>
                    </a:lnTo>
                    <a:lnTo>
                      <a:pt x="591" y="238"/>
                    </a:lnTo>
                    <a:lnTo>
                      <a:pt x="594" y="243"/>
                    </a:lnTo>
                    <a:lnTo>
                      <a:pt x="599" y="387"/>
                    </a:lnTo>
                    <a:lnTo>
                      <a:pt x="603" y="385"/>
                    </a:lnTo>
                    <a:lnTo>
                      <a:pt x="610" y="385"/>
                    </a:lnTo>
                    <a:lnTo>
                      <a:pt x="615" y="388"/>
                    </a:lnTo>
                    <a:lnTo>
                      <a:pt x="617" y="392"/>
                    </a:lnTo>
                    <a:lnTo>
                      <a:pt x="624" y="448"/>
                    </a:lnTo>
                    <a:lnTo>
                      <a:pt x="628" y="422"/>
                    </a:lnTo>
                    <a:lnTo>
                      <a:pt x="627" y="423"/>
                    </a:lnTo>
                    <a:lnTo>
                      <a:pt x="629" y="419"/>
                    </a:lnTo>
                    <a:lnTo>
                      <a:pt x="634" y="417"/>
                    </a:lnTo>
                    <a:lnTo>
                      <a:pt x="636" y="417"/>
                    </a:lnTo>
                    <a:lnTo>
                      <a:pt x="643" y="371"/>
                    </a:lnTo>
                    <a:lnTo>
                      <a:pt x="642" y="372"/>
                    </a:lnTo>
                    <a:lnTo>
                      <a:pt x="644" y="368"/>
                    </a:lnTo>
                    <a:lnTo>
                      <a:pt x="648" y="365"/>
                    </a:lnTo>
                    <a:lnTo>
                      <a:pt x="657" y="365"/>
                    </a:lnTo>
                    <a:lnTo>
                      <a:pt x="662" y="368"/>
                    </a:lnTo>
                    <a:lnTo>
                      <a:pt x="664" y="370"/>
                    </a:lnTo>
                    <a:lnTo>
                      <a:pt x="669" y="384"/>
                    </a:lnTo>
                    <a:lnTo>
                      <a:pt x="674" y="368"/>
                    </a:lnTo>
                    <a:lnTo>
                      <a:pt x="673" y="369"/>
                    </a:lnTo>
                    <a:lnTo>
                      <a:pt x="675" y="364"/>
                    </a:lnTo>
                    <a:lnTo>
                      <a:pt x="680" y="362"/>
                    </a:lnTo>
                    <a:lnTo>
                      <a:pt x="687" y="362"/>
                    </a:lnTo>
                    <a:lnTo>
                      <a:pt x="692" y="364"/>
                    </a:lnTo>
                    <a:lnTo>
                      <a:pt x="698" y="372"/>
                    </a:lnTo>
                    <a:lnTo>
                      <a:pt x="704" y="297"/>
                    </a:lnTo>
                    <a:lnTo>
                      <a:pt x="712" y="188"/>
                    </a:lnTo>
                    <a:lnTo>
                      <a:pt x="714" y="183"/>
                    </a:lnTo>
                    <a:lnTo>
                      <a:pt x="719" y="181"/>
                    </a:lnTo>
                    <a:lnTo>
                      <a:pt x="727" y="181"/>
                    </a:lnTo>
                    <a:lnTo>
                      <a:pt x="731" y="183"/>
                    </a:lnTo>
                    <a:lnTo>
                      <a:pt x="733" y="188"/>
                    </a:lnTo>
                    <a:lnTo>
                      <a:pt x="740" y="407"/>
                    </a:lnTo>
                    <a:lnTo>
                      <a:pt x="743" y="353"/>
                    </a:lnTo>
                    <a:lnTo>
                      <a:pt x="746" y="349"/>
                    </a:lnTo>
                    <a:lnTo>
                      <a:pt x="750" y="346"/>
                    </a:lnTo>
                    <a:lnTo>
                      <a:pt x="758" y="346"/>
                    </a:lnTo>
                    <a:lnTo>
                      <a:pt x="762" y="349"/>
                    </a:lnTo>
                    <a:lnTo>
                      <a:pt x="765" y="352"/>
                    </a:lnTo>
                    <a:lnTo>
                      <a:pt x="771" y="385"/>
                    </a:lnTo>
                    <a:lnTo>
                      <a:pt x="773" y="385"/>
                    </a:lnTo>
                    <a:lnTo>
                      <a:pt x="773" y="399"/>
                    </a:lnTo>
                    <a:lnTo>
                      <a:pt x="766" y="399"/>
                    </a:lnTo>
                    <a:lnTo>
                      <a:pt x="761" y="397"/>
                    </a:lnTo>
                    <a:lnTo>
                      <a:pt x="760" y="393"/>
                    </a:lnTo>
                    <a:lnTo>
                      <a:pt x="756" y="371"/>
                    </a:lnTo>
                    <a:lnTo>
                      <a:pt x="749" y="464"/>
                    </a:lnTo>
                    <a:lnTo>
                      <a:pt x="747" y="467"/>
                    </a:lnTo>
                    <a:lnTo>
                      <a:pt x="742" y="469"/>
                    </a:lnTo>
                    <a:lnTo>
                      <a:pt x="734" y="469"/>
                    </a:lnTo>
                    <a:lnTo>
                      <a:pt x="730" y="467"/>
                    </a:lnTo>
                    <a:lnTo>
                      <a:pt x="728" y="462"/>
                    </a:lnTo>
                    <a:lnTo>
                      <a:pt x="721" y="245"/>
                    </a:lnTo>
                    <a:lnTo>
                      <a:pt x="718" y="298"/>
                    </a:lnTo>
                    <a:lnTo>
                      <a:pt x="710" y="381"/>
                    </a:lnTo>
                    <a:lnTo>
                      <a:pt x="708" y="384"/>
                    </a:lnTo>
                    <a:lnTo>
                      <a:pt x="703" y="387"/>
                    </a:lnTo>
                    <a:lnTo>
                      <a:pt x="695" y="387"/>
                    </a:lnTo>
                    <a:lnTo>
                      <a:pt x="693" y="385"/>
                    </a:lnTo>
                    <a:lnTo>
                      <a:pt x="691" y="385"/>
                    </a:lnTo>
                    <a:lnTo>
                      <a:pt x="685" y="377"/>
                    </a:lnTo>
                    <a:lnTo>
                      <a:pt x="679" y="398"/>
                    </a:lnTo>
                    <a:lnTo>
                      <a:pt x="676" y="400"/>
                    </a:lnTo>
                    <a:lnTo>
                      <a:pt x="672" y="402"/>
                    </a:lnTo>
                    <a:lnTo>
                      <a:pt x="665" y="402"/>
                    </a:lnTo>
                    <a:lnTo>
                      <a:pt x="661" y="400"/>
                    </a:lnTo>
                    <a:lnTo>
                      <a:pt x="660" y="398"/>
                    </a:lnTo>
                    <a:lnTo>
                      <a:pt x="654" y="381"/>
                    </a:lnTo>
                    <a:lnTo>
                      <a:pt x="647" y="424"/>
                    </a:lnTo>
                    <a:lnTo>
                      <a:pt x="645" y="428"/>
                    </a:lnTo>
                    <a:lnTo>
                      <a:pt x="641" y="430"/>
                    </a:lnTo>
                    <a:lnTo>
                      <a:pt x="639" y="430"/>
                    </a:lnTo>
                    <a:lnTo>
                      <a:pt x="633" y="464"/>
                    </a:lnTo>
                    <a:lnTo>
                      <a:pt x="631" y="467"/>
                    </a:lnTo>
                    <a:lnTo>
                      <a:pt x="626" y="469"/>
                    </a:lnTo>
                    <a:lnTo>
                      <a:pt x="618" y="469"/>
                    </a:lnTo>
                    <a:lnTo>
                      <a:pt x="614" y="467"/>
                    </a:lnTo>
                    <a:lnTo>
                      <a:pt x="613" y="464"/>
                    </a:lnTo>
                    <a:lnTo>
                      <a:pt x="606" y="408"/>
                    </a:lnTo>
                    <a:lnTo>
                      <a:pt x="602" y="432"/>
                    </a:lnTo>
                    <a:lnTo>
                      <a:pt x="599" y="436"/>
                    </a:lnTo>
                    <a:lnTo>
                      <a:pt x="595" y="438"/>
                    </a:lnTo>
                    <a:lnTo>
                      <a:pt x="590" y="436"/>
                    </a:lnTo>
                    <a:lnTo>
                      <a:pt x="588" y="431"/>
                    </a:lnTo>
                    <a:lnTo>
                      <a:pt x="583" y="296"/>
                    </a:lnTo>
                    <a:lnTo>
                      <a:pt x="578" y="365"/>
                    </a:lnTo>
                    <a:lnTo>
                      <a:pt x="576" y="369"/>
                    </a:lnTo>
                    <a:lnTo>
                      <a:pt x="571" y="371"/>
                    </a:lnTo>
                    <a:lnTo>
                      <a:pt x="564" y="371"/>
                    </a:lnTo>
                    <a:lnTo>
                      <a:pt x="559" y="369"/>
                    </a:lnTo>
                    <a:lnTo>
                      <a:pt x="557" y="365"/>
                    </a:lnTo>
                    <a:lnTo>
                      <a:pt x="549" y="285"/>
                    </a:lnTo>
                    <a:lnTo>
                      <a:pt x="548" y="285"/>
                    </a:lnTo>
                    <a:lnTo>
                      <a:pt x="543" y="283"/>
                    </a:lnTo>
                    <a:lnTo>
                      <a:pt x="541" y="278"/>
                    </a:lnTo>
                    <a:lnTo>
                      <a:pt x="536" y="140"/>
                    </a:lnTo>
                    <a:lnTo>
                      <a:pt x="532" y="200"/>
                    </a:lnTo>
                    <a:lnTo>
                      <a:pt x="530" y="204"/>
                    </a:lnTo>
                    <a:lnTo>
                      <a:pt x="526" y="206"/>
                    </a:lnTo>
                    <a:lnTo>
                      <a:pt x="517" y="206"/>
                    </a:lnTo>
                    <a:lnTo>
                      <a:pt x="512" y="204"/>
                    </a:lnTo>
                    <a:lnTo>
                      <a:pt x="511" y="200"/>
                    </a:lnTo>
                    <a:lnTo>
                      <a:pt x="507" y="166"/>
                    </a:lnTo>
                    <a:lnTo>
                      <a:pt x="501" y="267"/>
                    </a:lnTo>
                    <a:lnTo>
                      <a:pt x="499" y="271"/>
                    </a:lnTo>
                    <a:lnTo>
                      <a:pt x="494" y="273"/>
                    </a:lnTo>
                    <a:lnTo>
                      <a:pt x="487" y="273"/>
                    </a:lnTo>
                    <a:lnTo>
                      <a:pt x="482" y="271"/>
                    </a:lnTo>
                    <a:lnTo>
                      <a:pt x="480" y="267"/>
                    </a:lnTo>
                    <a:lnTo>
                      <a:pt x="472" y="195"/>
                    </a:lnTo>
                    <a:lnTo>
                      <a:pt x="471" y="195"/>
                    </a:lnTo>
                    <a:lnTo>
                      <a:pt x="466" y="192"/>
                    </a:lnTo>
                    <a:lnTo>
                      <a:pt x="465" y="189"/>
                    </a:lnTo>
                    <a:lnTo>
                      <a:pt x="461" y="154"/>
                    </a:lnTo>
                    <a:lnTo>
                      <a:pt x="454" y="287"/>
                    </a:lnTo>
                    <a:lnTo>
                      <a:pt x="452" y="291"/>
                    </a:lnTo>
                    <a:lnTo>
                      <a:pt x="447" y="293"/>
                    </a:lnTo>
                    <a:lnTo>
                      <a:pt x="443" y="291"/>
                    </a:lnTo>
                    <a:lnTo>
                      <a:pt x="441" y="286"/>
                    </a:lnTo>
                    <a:lnTo>
                      <a:pt x="433" y="90"/>
                    </a:lnTo>
                    <a:lnTo>
                      <a:pt x="433" y="90"/>
                    </a:lnTo>
                    <a:lnTo>
                      <a:pt x="426" y="65"/>
                    </a:lnTo>
                    <a:lnTo>
                      <a:pt x="426" y="64"/>
                    </a:lnTo>
                    <a:lnTo>
                      <a:pt x="422" y="34"/>
                    </a:lnTo>
                    <a:lnTo>
                      <a:pt x="415" y="247"/>
                    </a:lnTo>
                    <a:lnTo>
                      <a:pt x="413" y="252"/>
                    </a:lnTo>
                    <a:lnTo>
                      <a:pt x="408" y="254"/>
                    </a:lnTo>
                    <a:lnTo>
                      <a:pt x="401" y="254"/>
                    </a:lnTo>
                    <a:lnTo>
                      <a:pt x="396" y="252"/>
                    </a:lnTo>
                    <a:lnTo>
                      <a:pt x="394" y="248"/>
                    </a:lnTo>
                    <a:lnTo>
                      <a:pt x="386" y="140"/>
                    </a:lnTo>
                    <a:lnTo>
                      <a:pt x="385" y="140"/>
                    </a:lnTo>
                    <a:lnTo>
                      <a:pt x="383" y="139"/>
                    </a:lnTo>
                    <a:lnTo>
                      <a:pt x="382" y="139"/>
                    </a:lnTo>
                    <a:lnTo>
                      <a:pt x="376" y="136"/>
                    </a:lnTo>
                    <a:lnTo>
                      <a:pt x="369" y="136"/>
                    </a:lnTo>
                    <a:lnTo>
                      <a:pt x="365" y="133"/>
                    </a:lnTo>
                    <a:lnTo>
                      <a:pt x="364" y="131"/>
                    </a:lnTo>
                    <a:lnTo>
                      <a:pt x="359" y="119"/>
                    </a:lnTo>
                    <a:lnTo>
                      <a:pt x="354" y="161"/>
                    </a:lnTo>
                    <a:lnTo>
                      <a:pt x="351" y="165"/>
                    </a:lnTo>
                    <a:lnTo>
                      <a:pt x="347" y="167"/>
                    </a:lnTo>
                    <a:lnTo>
                      <a:pt x="345" y="167"/>
                    </a:lnTo>
                    <a:lnTo>
                      <a:pt x="337" y="275"/>
                    </a:lnTo>
                    <a:lnTo>
                      <a:pt x="335" y="278"/>
                    </a:lnTo>
                    <a:lnTo>
                      <a:pt x="330" y="281"/>
                    </a:lnTo>
                    <a:lnTo>
                      <a:pt x="324" y="281"/>
                    </a:lnTo>
                    <a:lnTo>
                      <a:pt x="319" y="278"/>
                    </a:lnTo>
                    <a:lnTo>
                      <a:pt x="317" y="274"/>
                    </a:lnTo>
                    <a:lnTo>
                      <a:pt x="309" y="89"/>
                    </a:lnTo>
                    <a:lnTo>
                      <a:pt x="308" y="89"/>
                    </a:lnTo>
                    <a:lnTo>
                      <a:pt x="306" y="88"/>
                    </a:lnTo>
                    <a:lnTo>
                      <a:pt x="305" y="88"/>
                    </a:lnTo>
                    <a:lnTo>
                      <a:pt x="299" y="82"/>
                    </a:lnTo>
                    <a:lnTo>
                      <a:pt x="291" y="197"/>
                    </a:lnTo>
                    <a:lnTo>
                      <a:pt x="289" y="200"/>
                    </a:lnTo>
                    <a:lnTo>
                      <a:pt x="284" y="202"/>
                    </a:lnTo>
                    <a:lnTo>
                      <a:pt x="280" y="200"/>
                    </a:lnTo>
                    <a:lnTo>
                      <a:pt x="279" y="197"/>
                    </a:lnTo>
                    <a:lnTo>
                      <a:pt x="279" y="196"/>
                    </a:lnTo>
                    <a:lnTo>
                      <a:pt x="278" y="196"/>
                    </a:lnTo>
                    <a:lnTo>
                      <a:pt x="278" y="190"/>
                    </a:lnTo>
                    <a:lnTo>
                      <a:pt x="273" y="144"/>
                    </a:lnTo>
                    <a:lnTo>
                      <a:pt x="268" y="186"/>
                    </a:lnTo>
                    <a:lnTo>
                      <a:pt x="266" y="189"/>
                    </a:lnTo>
                    <a:lnTo>
                      <a:pt x="261" y="191"/>
                    </a:lnTo>
                    <a:lnTo>
                      <a:pt x="253" y="191"/>
                    </a:lnTo>
                    <a:lnTo>
                      <a:pt x="249" y="189"/>
                    </a:lnTo>
                    <a:lnTo>
                      <a:pt x="247" y="186"/>
                    </a:lnTo>
                    <a:lnTo>
                      <a:pt x="240" y="89"/>
                    </a:lnTo>
                    <a:lnTo>
                      <a:pt x="235" y="98"/>
                    </a:lnTo>
                    <a:lnTo>
                      <a:pt x="234" y="99"/>
                    </a:lnTo>
                    <a:lnTo>
                      <a:pt x="230" y="101"/>
                    </a:lnTo>
                    <a:lnTo>
                      <a:pt x="229" y="101"/>
                    </a:lnTo>
                    <a:lnTo>
                      <a:pt x="221" y="220"/>
                    </a:lnTo>
                    <a:lnTo>
                      <a:pt x="219" y="224"/>
                    </a:lnTo>
                    <a:lnTo>
                      <a:pt x="214" y="226"/>
                    </a:lnTo>
                    <a:lnTo>
                      <a:pt x="212" y="226"/>
                    </a:lnTo>
                    <a:lnTo>
                      <a:pt x="205" y="253"/>
                    </a:lnTo>
                    <a:lnTo>
                      <a:pt x="203" y="255"/>
                    </a:lnTo>
                    <a:lnTo>
                      <a:pt x="199" y="257"/>
                    </a:lnTo>
                    <a:lnTo>
                      <a:pt x="191" y="257"/>
                    </a:lnTo>
                    <a:lnTo>
                      <a:pt x="186" y="255"/>
                    </a:lnTo>
                    <a:lnTo>
                      <a:pt x="184" y="250"/>
                    </a:lnTo>
                    <a:lnTo>
                      <a:pt x="180" y="139"/>
                    </a:lnTo>
                    <a:lnTo>
                      <a:pt x="175" y="240"/>
                    </a:lnTo>
                    <a:lnTo>
                      <a:pt x="173" y="244"/>
                    </a:lnTo>
                    <a:lnTo>
                      <a:pt x="168" y="246"/>
                    </a:lnTo>
                    <a:lnTo>
                      <a:pt x="159" y="246"/>
                    </a:lnTo>
                    <a:lnTo>
                      <a:pt x="155" y="244"/>
                    </a:lnTo>
                    <a:lnTo>
                      <a:pt x="154" y="240"/>
                    </a:lnTo>
                    <a:lnTo>
                      <a:pt x="148" y="210"/>
                    </a:lnTo>
                    <a:lnTo>
                      <a:pt x="145" y="210"/>
                    </a:lnTo>
                    <a:lnTo>
                      <a:pt x="140" y="208"/>
                    </a:lnTo>
                    <a:lnTo>
                      <a:pt x="139" y="206"/>
                    </a:lnTo>
                    <a:lnTo>
                      <a:pt x="134" y="190"/>
                    </a:lnTo>
                    <a:lnTo>
                      <a:pt x="128" y="220"/>
                    </a:lnTo>
                    <a:lnTo>
                      <a:pt x="126" y="224"/>
                    </a:lnTo>
                    <a:lnTo>
                      <a:pt x="121" y="226"/>
                    </a:lnTo>
                    <a:lnTo>
                      <a:pt x="114" y="226"/>
                    </a:lnTo>
                    <a:lnTo>
                      <a:pt x="109" y="224"/>
                    </a:lnTo>
                    <a:lnTo>
                      <a:pt x="107" y="220"/>
                    </a:lnTo>
                    <a:lnTo>
                      <a:pt x="99" y="138"/>
                    </a:lnTo>
                    <a:lnTo>
                      <a:pt x="100" y="138"/>
                    </a:lnTo>
                    <a:lnTo>
                      <a:pt x="95" y="99"/>
                    </a:lnTo>
                    <a:lnTo>
                      <a:pt x="89" y="161"/>
                    </a:lnTo>
                    <a:lnTo>
                      <a:pt x="87" y="165"/>
                    </a:lnTo>
                    <a:lnTo>
                      <a:pt x="82" y="167"/>
                    </a:lnTo>
                    <a:lnTo>
                      <a:pt x="80" y="167"/>
                    </a:lnTo>
                    <a:lnTo>
                      <a:pt x="73" y="228"/>
                    </a:lnTo>
                    <a:lnTo>
                      <a:pt x="71" y="231"/>
                    </a:lnTo>
                    <a:lnTo>
                      <a:pt x="67" y="234"/>
                    </a:lnTo>
                    <a:lnTo>
                      <a:pt x="59" y="234"/>
                    </a:lnTo>
                    <a:lnTo>
                      <a:pt x="55" y="231"/>
                    </a:lnTo>
                    <a:lnTo>
                      <a:pt x="53" y="229"/>
                    </a:lnTo>
                    <a:lnTo>
                      <a:pt x="47" y="206"/>
                    </a:lnTo>
                    <a:lnTo>
                      <a:pt x="43" y="206"/>
                    </a:lnTo>
                    <a:lnTo>
                      <a:pt x="39" y="204"/>
                    </a:lnTo>
                    <a:lnTo>
                      <a:pt x="37" y="200"/>
                    </a:lnTo>
                    <a:lnTo>
                      <a:pt x="30" y="114"/>
                    </a:lnTo>
                    <a:lnTo>
                      <a:pt x="25" y="122"/>
                    </a:lnTo>
                    <a:lnTo>
                      <a:pt x="24" y="122"/>
                    </a:lnTo>
                    <a:lnTo>
                      <a:pt x="20" y="124"/>
                    </a:lnTo>
                    <a:lnTo>
                      <a:pt x="18" y="124"/>
                    </a:lnTo>
                    <a:lnTo>
                      <a:pt x="12" y="143"/>
                    </a:lnTo>
                    <a:lnTo>
                      <a:pt x="0" y="140"/>
                    </a:lnTo>
                    <a:lnTo>
                      <a:pt x="7" y="117"/>
                    </a:lnTo>
                    <a:lnTo>
                      <a:pt x="5" y="118"/>
                    </a:lnTo>
                    <a:lnTo>
                      <a:pt x="8" y="113"/>
                    </a:lnTo>
                    <a:lnTo>
                      <a:pt x="12" y="111"/>
                    </a:lnTo>
                    <a:lnTo>
                      <a:pt x="17" y="111"/>
                    </a:lnTo>
                    <a:lnTo>
                      <a:pt x="23" y="101"/>
                    </a:lnTo>
                    <a:lnTo>
                      <a:pt x="28" y="99"/>
                    </a:lnTo>
                    <a:lnTo>
                      <a:pt x="37" y="99"/>
                    </a:lnTo>
                    <a:lnTo>
                      <a:pt x="41" y="101"/>
                    </a:lnTo>
                    <a:lnTo>
                      <a:pt x="43" y="105"/>
                    </a:lnTo>
                    <a:lnTo>
                      <a:pt x="50" y="192"/>
                    </a:lnTo>
                    <a:lnTo>
                      <a:pt x="51" y="192"/>
                    </a:lnTo>
                    <a:lnTo>
                      <a:pt x="56" y="195"/>
                    </a:lnTo>
                    <a:lnTo>
                      <a:pt x="58" y="198"/>
                    </a:lnTo>
                    <a:lnTo>
                      <a:pt x="62" y="215"/>
                    </a:lnTo>
                    <a:lnTo>
                      <a:pt x="69" y="160"/>
                    </a:lnTo>
                    <a:lnTo>
                      <a:pt x="68" y="160"/>
                    </a:lnTo>
                    <a:lnTo>
                      <a:pt x="70" y="156"/>
                    </a:lnTo>
                    <a:lnTo>
                      <a:pt x="75" y="153"/>
                    </a:lnTo>
                    <a:lnTo>
                      <a:pt x="77" y="153"/>
                    </a:lnTo>
                    <a:lnTo>
                      <a:pt x="84" y="77"/>
                    </a:lnTo>
                    <a:lnTo>
                      <a:pt x="86" y="73"/>
                    </a:lnTo>
                    <a:lnTo>
                      <a:pt x="90" y="71"/>
                    </a:lnTo>
                    <a:lnTo>
                      <a:pt x="98" y="71"/>
                    </a:lnTo>
                    <a:lnTo>
                      <a:pt x="103" y="73"/>
                    </a:lnTo>
                    <a:lnTo>
                      <a:pt x="105" y="77"/>
                    </a:lnTo>
                    <a:lnTo>
                      <a:pt x="113" y="137"/>
                    </a:lnTo>
                    <a:lnTo>
                      <a:pt x="119" y="204"/>
                    </a:lnTo>
                    <a:lnTo>
                      <a:pt x="124" y="179"/>
                    </a:lnTo>
                    <a:lnTo>
                      <a:pt x="123" y="180"/>
                    </a:lnTo>
                    <a:lnTo>
                      <a:pt x="125" y="176"/>
                    </a:lnTo>
                    <a:lnTo>
                      <a:pt x="129" y="173"/>
                    </a:lnTo>
                    <a:lnTo>
                      <a:pt x="137" y="173"/>
                    </a:lnTo>
                    <a:lnTo>
                      <a:pt x="142" y="176"/>
                    </a:lnTo>
                    <a:lnTo>
                      <a:pt x="144" y="178"/>
                    </a:lnTo>
                    <a:lnTo>
                      <a:pt x="151" y="197"/>
                    </a:lnTo>
                    <a:lnTo>
                      <a:pt x="153" y="197"/>
                    </a:lnTo>
                    <a:lnTo>
                      <a:pt x="157" y="199"/>
                    </a:lnTo>
                    <a:lnTo>
                      <a:pt x="159" y="202"/>
                    </a:lnTo>
                    <a:lnTo>
                      <a:pt x="163" y="219"/>
                    </a:lnTo>
                    <a:lnTo>
                      <a:pt x="170" y="59"/>
                    </a:lnTo>
                    <a:lnTo>
                      <a:pt x="172" y="54"/>
                    </a:lnTo>
                    <a:lnTo>
                      <a:pt x="176" y="52"/>
                    </a:lnTo>
                    <a:lnTo>
                      <a:pt x="183" y="52"/>
                    </a:lnTo>
                    <a:lnTo>
                      <a:pt x="187" y="54"/>
                    </a:lnTo>
                    <a:lnTo>
                      <a:pt x="190" y="59"/>
                    </a:lnTo>
                    <a:lnTo>
                      <a:pt x="196" y="234"/>
                    </a:lnTo>
                    <a:lnTo>
                      <a:pt x="201" y="218"/>
                    </a:lnTo>
                    <a:lnTo>
                      <a:pt x="200" y="219"/>
                    </a:lnTo>
                    <a:lnTo>
                      <a:pt x="202" y="215"/>
                    </a:lnTo>
                    <a:lnTo>
                      <a:pt x="206" y="212"/>
                    </a:lnTo>
                    <a:lnTo>
                      <a:pt x="207" y="212"/>
                    </a:lnTo>
                    <a:lnTo>
                      <a:pt x="215" y="94"/>
                    </a:lnTo>
                    <a:lnTo>
                      <a:pt x="218" y="90"/>
                    </a:lnTo>
                    <a:lnTo>
                      <a:pt x="222" y="88"/>
                    </a:lnTo>
                    <a:lnTo>
                      <a:pt x="225" y="88"/>
                    </a:lnTo>
                    <a:lnTo>
                      <a:pt x="232" y="74"/>
                    </a:lnTo>
                    <a:lnTo>
                      <a:pt x="233" y="73"/>
                    </a:lnTo>
                    <a:lnTo>
                      <a:pt x="238" y="71"/>
                    </a:lnTo>
                    <a:lnTo>
                      <a:pt x="245" y="71"/>
                    </a:lnTo>
                    <a:lnTo>
                      <a:pt x="250" y="73"/>
                    </a:lnTo>
                    <a:lnTo>
                      <a:pt x="252" y="77"/>
                    </a:lnTo>
                    <a:lnTo>
                      <a:pt x="259" y="162"/>
                    </a:lnTo>
                    <a:lnTo>
                      <a:pt x="263" y="125"/>
                    </a:lnTo>
                    <a:lnTo>
                      <a:pt x="262" y="125"/>
                    </a:lnTo>
                    <a:lnTo>
                      <a:pt x="264" y="121"/>
                    </a:lnTo>
                    <a:lnTo>
                      <a:pt x="269" y="119"/>
                    </a:lnTo>
                    <a:lnTo>
                      <a:pt x="277" y="119"/>
                    </a:lnTo>
                    <a:lnTo>
                      <a:pt x="281" y="121"/>
                    </a:lnTo>
                    <a:lnTo>
                      <a:pt x="282" y="123"/>
                    </a:lnTo>
                    <a:lnTo>
                      <a:pt x="286" y="74"/>
                    </a:lnTo>
                    <a:lnTo>
                      <a:pt x="288" y="70"/>
                    </a:lnTo>
                    <a:lnTo>
                      <a:pt x="292" y="67"/>
                    </a:lnTo>
                    <a:lnTo>
                      <a:pt x="300" y="67"/>
                    </a:lnTo>
                    <a:lnTo>
                      <a:pt x="305" y="70"/>
                    </a:lnTo>
                    <a:lnTo>
                      <a:pt x="310" y="75"/>
                    </a:lnTo>
                    <a:lnTo>
                      <a:pt x="316" y="75"/>
                    </a:lnTo>
                    <a:lnTo>
                      <a:pt x="320" y="77"/>
                    </a:lnTo>
                    <a:lnTo>
                      <a:pt x="322" y="82"/>
                    </a:lnTo>
                    <a:lnTo>
                      <a:pt x="328" y="212"/>
                    </a:lnTo>
                    <a:lnTo>
                      <a:pt x="331" y="160"/>
                    </a:lnTo>
                    <a:lnTo>
                      <a:pt x="334" y="156"/>
                    </a:lnTo>
                    <a:lnTo>
                      <a:pt x="338" y="153"/>
                    </a:lnTo>
                    <a:lnTo>
                      <a:pt x="343" y="153"/>
                    </a:lnTo>
                    <a:lnTo>
                      <a:pt x="349" y="104"/>
                    </a:lnTo>
                    <a:lnTo>
                      <a:pt x="348" y="105"/>
                    </a:lnTo>
                    <a:lnTo>
                      <a:pt x="350" y="101"/>
                    </a:lnTo>
                    <a:lnTo>
                      <a:pt x="355" y="99"/>
                    </a:lnTo>
                    <a:lnTo>
                      <a:pt x="362" y="99"/>
                    </a:lnTo>
                    <a:lnTo>
                      <a:pt x="366" y="101"/>
                    </a:lnTo>
                    <a:lnTo>
                      <a:pt x="368" y="103"/>
                    </a:lnTo>
                    <a:lnTo>
                      <a:pt x="375" y="122"/>
                    </a:lnTo>
                    <a:lnTo>
                      <a:pt x="377" y="122"/>
                    </a:lnTo>
                    <a:lnTo>
                      <a:pt x="379" y="123"/>
                    </a:lnTo>
                    <a:lnTo>
                      <a:pt x="380" y="123"/>
                    </a:lnTo>
                    <a:lnTo>
                      <a:pt x="386" y="127"/>
                    </a:lnTo>
                    <a:lnTo>
                      <a:pt x="393" y="127"/>
                    </a:lnTo>
                    <a:lnTo>
                      <a:pt x="397" y="129"/>
                    </a:lnTo>
                    <a:lnTo>
                      <a:pt x="399" y="133"/>
                    </a:lnTo>
                    <a:lnTo>
                      <a:pt x="404" y="192"/>
                    </a:lnTo>
                    <a:lnTo>
                      <a:pt x="410" y="7"/>
                    </a:lnTo>
                    <a:lnTo>
                      <a:pt x="412" y="3"/>
                    </a:lnTo>
                    <a:lnTo>
                      <a:pt x="416"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Freeform 3095"/>
              <p:cNvSpPr>
                <a:spLocks/>
              </p:cNvSpPr>
              <p:nvPr/>
            </p:nvSpPr>
            <p:spPr bwMode="auto">
              <a:xfrm>
                <a:off x="496" y="2391"/>
                <a:ext cx="365" cy="861"/>
              </a:xfrm>
              <a:custGeom>
                <a:avLst/>
                <a:gdLst>
                  <a:gd name="T0" fmla="*/ 288 w 730"/>
                  <a:gd name="T1" fmla="*/ 143 h 1723"/>
                  <a:gd name="T2" fmla="*/ 311 w 730"/>
                  <a:gd name="T3" fmla="*/ 16 h 1723"/>
                  <a:gd name="T4" fmla="*/ 343 w 730"/>
                  <a:gd name="T5" fmla="*/ 93 h 1723"/>
                  <a:gd name="T6" fmla="*/ 371 w 730"/>
                  <a:gd name="T7" fmla="*/ 220 h 1723"/>
                  <a:gd name="T8" fmla="*/ 391 w 730"/>
                  <a:gd name="T9" fmla="*/ 177 h 1723"/>
                  <a:gd name="T10" fmla="*/ 417 w 730"/>
                  <a:gd name="T11" fmla="*/ 401 h 1723"/>
                  <a:gd name="T12" fmla="*/ 441 w 730"/>
                  <a:gd name="T13" fmla="*/ 269 h 1723"/>
                  <a:gd name="T14" fmla="*/ 470 w 730"/>
                  <a:gd name="T15" fmla="*/ 198 h 1723"/>
                  <a:gd name="T16" fmla="*/ 489 w 730"/>
                  <a:gd name="T17" fmla="*/ 427 h 1723"/>
                  <a:gd name="T18" fmla="*/ 519 w 730"/>
                  <a:gd name="T19" fmla="*/ 701 h 1723"/>
                  <a:gd name="T20" fmla="*/ 544 w 730"/>
                  <a:gd name="T21" fmla="*/ 976 h 1723"/>
                  <a:gd name="T22" fmla="*/ 572 w 730"/>
                  <a:gd name="T23" fmla="*/ 1231 h 1723"/>
                  <a:gd name="T24" fmla="*/ 577 w 730"/>
                  <a:gd name="T25" fmla="*/ 1217 h 1723"/>
                  <a:gd name="T26" fmla="*/ 605 w 730"/>
                  <a:gd name="T27" fmla="*/ 1591 h 1723"/>
                  <a:gd name="T28" fmla="*/ 632 w 730"/>
                  <a:gd name="T29" fmla="*/ 1593 h 1723"/>
                  <a:gd name="T30" fmla="*/ 660 w 730"/>
                  <a:gd name="T31" fmla="*/ 1678 h 1723"/>
                  <a:gd name="T32" fmla="*/ 691 w 730"/>
                  <a:gd name="T33" fmla="*/ 1521 h 1723"/>
                  <a:gd name="T34" fmla="*/ 717 w 730"/>
                  <a:gd name="T35" fmla="*/ 1610 h 1723"/>
                  <a:gd name="T36" fmla="*/ 728 w 730"/>
                  <a:gd name="T37" fmla="*/ 1617 h 1723"/>
                  <a:gd name="T38" fmla="*/ 704 w 730"/>
                  <a:gd name="T39" fmla="*/ 1721 h 1723"/>
                  <a:gd name="T40" fmla="*/ 680 w 730"/>
                  <a:gd name="T41" fmla="*/ 1700 h 1723"/>
                  <a:gd name="T42" fmla="*/ 652 w 730"/>
                  <a:gd name="T43" fmla="*/ 1692 h 1723"/>
                  <a:gd name="T44" fmla="*/ 630 w 730"/>
                  <a:gd name="T45" fmla="*/ 1707 h 1723"/>
                  <a:gd name="T46" fmla="*/ 603 w 730"/>
                  <a:gd name="T47" fmla="*/ 1650 h 1723"/>
                  <a:gd name="T48" fmla="*/ 576 w 730"/>
                  <a:gd name="T49" fmla="*/ 1246 h 1723"/>
                  <a:gd name="T50" fmla="*/ 553 w 730"/>
                  <a:gd name="T51" fmla="*/ 1215 h 1723"/>
                  <a:gd name="T52" fmla="*/ 522 w 730"/>
                  <a:gd name="T53" fmla="*/ 884 h 1723"/>
                  <a:gd name="T54" fmla="*/ 493 w 730"/>
                  <a:gd name="T55" fmla="*/ 705 h 1723"/>
                  <a:gd name="T56" fmla="*/ 475 w 730"/>
                  <a:gd name="T57" fmla="*/ 599 h 1723"/>
                  <a:gd name="T58" fmla="*/ 450 w 730"/>
                  <a:gd name="T59" fmla="*/ 444 h 1723"/>
                  <a:gd name="T60" fmla="*/ 425 w 730"/>
                  <a:gd name="T61" fmla="*/ 501 h 1723"/>
                  <a:gd name="T62" fmla="*/ 395 w 730"/>
                  <a:gd name="T63" fmla="*/ 193 h 1723"/>
                  <a:gd name="T64" fmla="*/ 373 w 730"/>
                  <a:gd name="T65" fmla="*/ 252 h 1723"/>
                  <a:gd name="T66" fmla="*/ 346 w 730"/>
                  <a:gd name="T67" fmla="*/ 247 h 1723"/>
                  <a:gd name="T68" fmla="*/ 322 w 730"/>
                  <a:gd name="T69" fmla="*/ 238 h 1723"/>
                  <a:gd name="T70" fmla="*/ 302 w 730"/>
                  <a:gd name="T71" fmla="*/ 150 h 1723"/>
                  <a:gd name="T72" fmla="*/ 273 w 730"/>
                  <a:gd name="T73" fmla="*/ 269 h 1723"/>
                  <a:gd name="T74" fmla="*/ 248 w 730"/>
                  <a:gd name="T75" fmla="*/ 251 h 1723"/>
                  <a:gd name="T76" fmla="*/ 221 w 730"/>
                  <a:gd name="T77" fmla="*/ 133 h 1723"/>
                  <a:gd name="T78" fmla="*/ 199 w 730"/>
                  <a:gd name="T79" fmla="*/ 395 h 1723"/>
                  <a:gd name="T80" fmla="*/ 176 w 730"/>
                  <a:gd name="T81" fmla="*/ 133 h 1723"/>
                  <a:gd name="T82" fmla="*/ 147 w 730"/>
                  <a:gd name="T83" fmla="*/ 461 h 1723"/>
                  <a:gd name="T84" fmla="*/ 119 w 730"/>
                  <a:gd name="T85" fmla="*/ 266 h 1723"/>
                  <a:gd name="T86" fmla="*/ 95 w 730"/>
                  <a:gd name="T87" fmla="*/ 286 h 1723"/>
                  <a:gd name="T88" fmla="*/ 72 w 730"/>
                  <a:gd name="T89" fmla="*/ 355 h 1723"/>
                  <a:gd name="T90" fmla="*/ 46 w 730"/>
                  <a:gd name="T91" fmla="*/ 270 h 1723"/>
                  <a:gd name="T92" fmla="*/ 19 w 730"/>
                  <a:gd name="T93" fmla="*/ 221 h 1723"/>
                  <a:gd name="T94" fmla="*/ 0 w 730"/>
                  <a:gd name="T95" fmla="*/ 145 h 1723"/>
                  <a:gd name="T96" fmla="*/ 28 w 730"/>
                  <a:gd name="T97" fmla="*/ 210 h 1723"/>
                  <a:gd name="T98" fmla="*/ 55 w 730"/>
                  <a:gd name="T99" fmla="*/ 125 h 1723"/>
                  <a:gd name="T100" fmla="*/ 77 w 730"/>
                  <a:gd name="T101" fmla="*/ 152 h 1723"/>
                  <a:gd name="T102" fmla="*/ 101 w 730"/>
                  <a:gd name="T103" fmla="*/ 57 h 1723"/>
                  <a:gd name="T104" fmla="*/ 124 w 730"/>
                  <a:gd name="T105" fmla="*/ 215 h 1723"/>
                  <a:gd name="T106" fmla="*/ 149 w 730"/>
                  <a:gd name="T107" fmla="*/ 55 h 1723"/>
                  <a:gd name="T108" fmla="*/ 172 w 730"/>
                  <a:gd name="T109" fmla="*/ 85 h 1723"/>
                  <a:gd name="T110" fmla="*/ 197 w 730"/>
                  <a:gd name="T111" fmla="*/ 227 h 1723"/>
                  <a:gd name="T112" fmla="*/ 218 w 730"/>
                  <a:gd name="T113" fmla="*/ 59 h 1723"/>
                  <a:gd name="T114" fmla="*/ 245 w 730"/>
                  <a:gd name="T115" fmla="*/ 131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1723">
                    <a:moveTo>
                      <a:pt x="264" y="0"/>
                    </a:moveTo>
                    <a:lnTo>
                      <a:pt x="272" y="0"/>
                    </a:lnTo>
                    <a:lnTo>
                      <a:pt x="276" y="2"/>
                    </a:lnTo>
                    <a:lnTo>
                      <a:pt x="278" y="7"/>
                    </a:lnTo>
                    <a:lnTo>
                      <a:pt x="284" y="208"/>
                    </a:lnTo>
                    <a:lnTo>
                      <a:pt x="288" y="143"/>
                    </a:lnTo>
                    <a:lnTo>
                      <a:pt x="291" y="138"/>
                    </a:lnTo>
                    <a:lnTo>
                      <a:pt x="295" y="136"/>
                    </a:lnTo>
                    <a:lnTo>
                      <a:pt x="296" y="136"/>
                    </a:lnTo>
                    <a:lnTo>
                      <a:pt x="304" y="22"/>
                    </a:lnTo>
                    <a:lnTo>
                      <a:pt x="306" y="18"/>
                    </a:lnTo>
                    <a:lnTo>
                      <a:pt x="311" y="16"/>
                    </a:lnTo>
                    <a:lnTo>
                      <a:pt x="318" y="16"/>
                    </a:lnTo>
                    <a:lnTo>
                      <a:pt x="323" y="18"/>
                    </a:lnTo>
                    <a:lnTo>
                      <a:pt x="325" y="22"/>
                    </a:lnTo>
                    <a:lnTo>
                      <a:pt x="333" y="231"/>
                    </a:lnTo>
                    <a:lnTo>
                      <a:pt x="335" y="234"/>
                    </a:lnTo>
                    <a:lnTo>
                      <a:pt x="343" y="93"/>
                    </a:lnTo>
                    <a:lnTo>
                      <a:pt x="345" y="88"/>
                    </a:lnTo>
                    <a:lnTo>
                      <a:pt x="350" y="86"/>
                    </a:lnTo>
                    <a:lnTo>
                      <a:pt x="358" y="86"/>
                    </a:lnTo>
                    <a:lnTo>
                      <a:pt x="362" y="88"/>
                    </a:lnTo>
                    <a:lnTo>
                      <a:pt x="364" y="93"/>
                    </a:lnTo>
                    <a:lnTo>
                      <a:pt x="371" y="220"/>
                    </a:lnTo>
                    <a:lnTo>
                      <a:pt x="375" y="183"/>
                    </a:lnTo>
                    <a:lnTo>
                      <a:pt x="374" y="183"/>
                    </a:lnTo>
                    <a:lnTo>
                      <a:pt x="377" y="179"/>
                    </a:lnTo>
                    <a:lnTo>
                      <a:pt x="381" y="176"/>
                    </a:lnTo>
                    <a:lnTo>
                      <a:pt x="389" y="176"/>
                    </a:lnTo>
                    <a:lnTo>
                      <a:pt x="391" y="177"/>
                    </a:lnTo>
                    <a:lnTo>
                      <a:pt x="392" y="177"/>
                    </a:lnTo>
                    <a:lnTo>
                      <a:pt x="397" y="180"/>
                    </a:lnTo>
                    <a:lnTo>
                      <a:pt x="403" y="180"/>
                    </a:lnTo>
                    <a:lnTo>
                      <a:pt x="408" y="182"/>
                    </a:lnTo>
                    <a:lnTo>
                      <a:pt x="410" y="186"/>
                    </a:lnTo>
                    <a:lnTo>
                      <a:pt x="417" y="401"/>
                    </a:lnTo>
                    <a:lnTo>
                      <a:pt x="420" y="269"/>
                    </a:lnTo>
                    <a:lnTo>
                      <a:pt x="422" y="264"/>
                    </a:lnTo>
                    <a:lnTo>
                      <a:pt x="427" y="262"/>
                    </a:lnTo>
                    <a:lnTo>
                      <a:pt x="435" y="262"/>
                    </a:lnTo>
                    <a:lnTo>
                      <a:pt x="439" y="264"/>
                    </a:lnTo>
                    <a:lnTo>
                      <a:pt x="441" y="269"/>
                    </a:lnTo>
                    <a:lnTo>
                      <a:pt x="446" y="367"/>
                    </a:lnTo>
                    <a:lnTo>
                      <a:pt x="451" y="202"/>
                    </a:lnTo>
                    <a:lnTo>
                      <a:pt x="454" y="198"/>
                    </a:lnTo>
                    <a:lnTo>
                      <a:pt x="458" y="195"/>
                    </a:lnTo>
                    <a:lnTo>
                      <a:pt x="466" y="195"/>
                    </a:lnTo>
                    <a:lnTo>
                      <a:pt x="470" y="198"/>
                    </a:lnTo>
                    <a:lnTo>
                      <a:pt x="473" y="202"/>
                    </a:lnTo>
                    <a:lnTo>
                      <a:pt x="480" y="461"/>
                    </a:lnTo>
                    <a:lnTo>
                      <a:pt x="480" y="470"/>
                    </a:lnTo>
                    <a:lnTo>
                      <a:pt x="483" y="434"/>
                    </a:lnTo>
                    <a:lnTo>
                      <a:pt x="485" y="430"/>
                    </a:lnTo>
                    <a:lnTo>
                      <a:pt x="489" y="427"/>
                    </a:lnTo>
                    <a:lnTo>
                      <a:pt x="494" y="430"/>
                    </a:lnTo>
                    <a:lnTo>
                      <a:pt x="496" y="434"/>
                    </a:lnTo>
                    <a:lnTo>
                      <a:pt x="504" y="694"/>
                    </a:lnTo>
                    <a:lnTo>
                      <a:pt x="513" y="694"/>
                    </a:lnTo>
                    <a:lnTo>
                      <a:pt x="517" y="696"/>
                    </a:lnTo>
                    <a:lnTo>
                      <a:pt x="519" y="701"/>
                    </a:lnTo>
                    <a:lnTo>
                      <a:pt x="527" y="870"/>
                    </a:lnTo>
                    <a:lnTo>
                      <a:pt x="528" y="870"/>
                    </a:lnTo>
                    <a:lnTo>
                      <a:pt x="533" y="873"/>
                    </a:lnTo>
                    <a:lnTo>
                      <a:pt x="535" y="877"/>
                    </a:lnTo>
                    <a:lnTo>
                      <a:pt x="543" y="976"/>
                    </a:lnTo>
                    <a:lnTo>
                      <a:pt x="544" y="976"/>
                    </a:lnTo>
                    <a:lnTo>
                      <a:pt x="548" y="979"/>
                    </a:lnTo>
                    <a:lnTo>
                      <a:pt x="551" y="983"/>
                    </a:lnTo>
                    <a:lnTo>
                      <a:pt x="558" y="1131"/>
                    </a:lnTo>
                    <a:lnTo>
                      <a:pt x="566" y="1213"/>
                    </a:lnTo>
                    <a:lnTo>
                      <a:pt x="566" y="1213"/>
                    </a:lnTo>
                    <a:lnTo>
                      <a:pt x="572" y="1231"/>
                    </a:lnTo>
                    <a:lnTo>
                      <a:pt x="575" y="1222"/>
                    </a:lnTo>
                    <a:lnTo>
                      <a:pt x="575" y="1222"/>
                    </a:lnTo>
                    <a:lnTo>
                      <a:pt x="575" y="1222"/>
                    </a:lnTo>
                    <a:lnTo>
                      <a:pt x="576" y="1220"/>
                    </a:lnTo>
                    <a:lnTo>
                      <a:pt x="575" y="1222"/>
                    </a:lnTo>
                    <a:lnTo>
                      <a:pt x="577" y="1217"/>
                    </a:lnTo>
                    <a:lnTo>
                      <a:pt x="582" y="1215"/>
                    </a:lnTo>
                    <a:lnTo>
                      <a:pt x="586" y="1217"/>
                    </a:lnTo>
                    <a:lnTo>
                      <a:pt x="589" y="1222"/>
                    </a:lnTo>
                    <a:lnTo>
                      <a:pt x="598" y="1516"/>
                    </a:lnTo>
                    <a:lnTo>
                      <a:pt x="602" y="1592"/>
                    </a:lnTo>
                    <a:lnTo>
                      <a:pt x="605" y="1591"/>
                    </a:lnTo>
                    <a:lnTo>
                      <a:pt x="613" y="1591"/>
                    </a:lnTo>
                    <a:lnTo>
                      <a:pt x="618" y="1593"/>
                    </a:lnTo>
                    <a:lnTo>
                      <a:pt x="620" y="1598"/>
                    </a:lnTo>
                    <a:lnTo>
                      <a:pt x="625" y="1669"/>
                    </a:lnTo>
                    <a:lnTo>
                      <a:pt x="630" y="1598"/>
                    </a:lnTo>
                    <a:lnTo>
                      <a:pt x="632" y="1593"/>
                    </a:lnTo>
                    <a:lnTo>
                      <a:pt x="637" y="1591"/>
                    </a:lnTo>
                    <a:lnTo>
                      <a:pt x="644" y="1591"/>
                    </a:lnTo>
                    <a:lnTo>
                      <a:pt x="649" y="1593"/>
                    </a:lnTo>
                    <a:lnTo>
                      <a:pt x="651" y="1598"/>
                    </a:lnTo>
                    <a:lnTo>
                      <a:pt x="658" y="1678"/>
                    </a:lnTo>
                    <a:lnTo>
                      <a:pt x="660" y="1678"/>
                    </a:lnTo>
                    <a:lnTo>
                      <a:pt x="665" y="1680"/>
                    </a:lnTo>
                    <a:lnTo>
                      <a:pt x="669" y="1687"/>
                    </a:lnTo>
                    <a:lnTo>
                      <a:pt x="677" y="1528"/>
                    </a:lnTo>
                    <a:lnTo>
                      <a:pt x="679" y="1523"/>
                    </a:lnTo>
                    <a:lnTo>
                      <a:pt x="684" y="1521"/>
                    </a:lnTo>
                    <a:lnTo>
                      <a:pt x="691" y="1521"/>
                    </a:lnTo>
                    <a:lnTo>
                      <a:pt x="696" y="1523"/>
                    </a:lnTo>
                    <a:lnTo>
                      <a:pt x="698" y="1528"/>
                    </a:lnTo>
                    <a:lnTo>
                      <a:pt x="704" y="1675"/>
                    </a:lnTo>
                    <a:lnTo>
                      <a:pt x="707" y="1674"/>
                    </a:lnTo>
                    <a:lnTo>
                      <a:pt x="709" y="1674"/>
                    </a:lnTo>
                    <a:lnTo>
                      <a:pt x="717" y="1610"/>
                    </a:lnTo>
                    <a:lnTo>
                      <a:pt x="716" y="1610"/>
                    </a:lnTo>
                    <a:lnTo>
                      <a:pt x="718" y="1606"/>
                    </a:lnTo>
                    <a:lnTo>
                      <a:pt x="723" y="1603"/>
                    </a:lnTo>
                    <a:lnTo>
                      <a:pt x="730" y="1603"/>
                    </a:lnTo>
                    <a:lnTo>
                      <a:pt x="730" y="1617"/>
                    </a:lnTo>
                    <a:lnTo>
                      <a:pt x="728" y="1617"/>
                    </a:lnTo>
                    <a:lnTo>
                      <a:pt x="720" y="1681"/>
                    </a:lnTo>
                    <a:lnTo>
                      <a:pt x="718" y="1685"/>
                    </a:lnTo>
                    <a:lnTo>
                      <a:pt x="714" y="1687"/>
                    </a:lnTo>
                    <a:lnTo>
                      <a:pt x="713" y="1687"/>
                    </a:lnTo>
                    <a:lnTo>
                      <a:pt x="706" y="1717"/>
                    </a:lnTo>
                    <a:lnTo>
                      <a:pt x="704" y="1721"/>
                    </a:lnTo>
                    <a:lnTo>
                      <a:pt x="699" y="1723"/>
                    </a:lnTo>
                    <a:lnTo>
                      <a:pt x="695" y="1721"/>
                    </a:lnTo>
                    <a:lnTo>
                      <a:pt x="692" y="1716"/>
                    </a:lnTo>
                    <a:lnTo>
                      <a:pt x="687" y="1591"/>
                    </a:lnTo>
                    <a:lnTo>
                      <a:pt x="682" y="1697"/>
                    </a:lnTo>
                    <a:lnTo>
                      <a:pt x="680" y="1700"/>
                    </a:lnTo>
                    <a:lnTo>
                      <a:pt x="676" y="1703"/>
                    </a:lnTo>
                    <a:lnTo>
                      <a:pt x="668" y="1703"/>
                    </a:lnTo>
                    <a:lnTo>
                      <a:pt x="666" y="1702"/>
                    </a:lnTo>
                    <a:lnTo>
                      <a:pt x="663" y="1702"/>
                    </a:lnTo>
                    <a:lnTo>
                      <a:pt x="657" y="1692"/>
                    </a:lnTo>
                    <a:lnTo>
                      <a:pt x="652" y="1692"/>
                    </a:lnTo>
                    <a:lnTo>
                      <a:pt x="648" y="1689"/>
                    </a:lnTo>
                    <a:lnTo>
                      <a:pt x="646" y="1686"/>
                    </a:lnTo>
                    <a:lnTo>
                      <a:pt x="641" y="1635"/>
                    </a:lnTo>
                    <a:lnTo>
                      <a:pt x="637" y="1702"/>
                    </a:lnTo>
                    <a:lnTo>
                      <a:pt x="634" y="1705"/>
                    </a:lnTo>
                    <a:lnTo>
                      <a:pt x="630" y="1707"/>
                    </a:lnTo>
                    <a:lnTo>
                      <a:pt x="621" y="1707"/>
                    </a:lnTo>
                    <a:lnTo>
                      <a:pt x="617" y="1705"/>
                    </a:lnTo>
                    <a:lnTo>
                      <a:pt x="614" y="1702"/>
                    </a:lnTo>
                    <a:lnTo>
                      <a:pt x="609" y="1625"/>
                    </a:lnTo>
                    <a:lnTo>
                      <a:pt x="605" y="1647"/>
                    </a:lnTo>
                    <a:lnTo>
                      <a:pt x="603" y="1650"/>
                    </a:lnTo>
                    <a:lnTo>
                      <a:pt x="599" y="1652"/>
                    </a:lnTo>
                    <a:lnTo>
                      <a:pt x="594" y="1650"/>
                    </a:lnTo>
                    <a:lnTo>
                      <a:pt x="592" y="1647"/>
                    </a:lnTo>
                    <a:lnTo>
                      <a:pt x="584" y="1517"/>
                    </a:lnTo>
                    <a:lnTo>
                      <a:pt x="584" y="1516"/>
                    </a:lnTo>
                    <a:lnTo>
                      <a:pt x="576" y="1246"/>
                    </a:lnTo>
                    <a:lnTo>
                      <a:pt x="574" y="1247"/>
                    </a:lnTo>
                    <a:lnTo>
                      <a:pt x="567" y="1247"/>
                    </a:lnTo>
                    <a:lnTo>
                      <a:pt x="563" y="1245"/>
                    </a:lnTo>
                    <a:lnTo>
                      <a:pt x="562" y="1243"/>
                    </a:lnTo>
                    <a:lnTo>
                      <a:pt x="554" y="1216"/>
                    </a:lnTo>
                    <a:lnTo>
                      <a:pt x="553" y="1215"/>
                    </a:lnTo>
                    <a:lnTo>
                      <a:pt x="545" y="1133"/>
                    </a:lnTo>
                    <a:lnTo>
                      <a:pt x="537" y="990"/>
                    </a:lnTo>
                    <a:lnTo>
                      <a:pt x="536" y="990"/>
                    </a:lnTo>
                    <a:lnTo>
                      <a:pt x="532" y="987"/>
                    </a:lnTo>
                    <a:lnTo>
                      <a:pt x="529" y="984"/>
                    </a:lnTo>
                    <a:lnTo>
                      <a:pt x="522" y="884"/>
                    </a:lnTo>
                    <a:lnTo>
                      <a:pt x="521" y="884"/>
                    </a:lnTo>
                    <a:lnTo>
                      <a:pt x="516" y="881"/>
                    </a:lnTo>
                    <a:lnTo>
                      <a:pt x="514" y="878"/>
                    </a:lnTo>
                    <a:lnTo>
                      <a:pt x="506" y="707"/>
                    </a:lnTo>
                    <a:lnTo>
                      <a:pt x="497" y="707"/>
                    </a:lnTo>
                    <a:lnTo>
                      <a:pt x="493" y="705"/>
                    </a:lnTo>
                    <a:lnTo>
                      <a:pt x="490" y="701"/>
                    </a:lnTo>
                    <a:lnTo>
                      <a:pt x="487" y="600"/>
                    </a:lnTo>
                    <a:lnTo>
                      <a:pt x="486" y="603"/>
                    </a:lnTo>
                    <a:lnTo>
                      <a:pt x="481" y="605"/>
                    </a:lnTo>
                    <a:lnTo>
                      <a:pt x="477" y="603"/>
                    </a:lnTo>
                    <a:lnTo>
                      <a:pt x="475" y="599"/>
                    </a:lnTo>
                    <a:lnTo>
                      <a:pt x="467" y="462"/>
                    </a:lnTo>
                    <a:lnTo>
                      <a:pt x="467" y="461"/>
                    </a:lnTo>
                    <a:lnTo>
                      <a:pt x="461" y="290"/>
                    </a:lnTo>
                    <a:lnTo>
                      <a:pt x="457" y="437"/>
                    </a:lnTo>
                    <a:lnTo>
                      <a:pt x="455" y="442"/>
                    </a:lnTo>
                    <a:lnTo>
                      <a:pt x="450" y="444"/>
                    </a:lnTo>
                    <a:lnTo>
                      <a:pt x="442" y="444"/>
                    </a:lnTo>
                    <a:lnTo>
                      <a:pt x="438" y="442"/>
                    </a:lnTo>
                    <a:lnTo>
                      <a:pt x="436" y="439"/>
                    </a:lnTo>
                    <a:lnTo>
                      <a:pt x="431" y="344"/>
                    </a:lnTo>
                    <a:lnTo>
                      <a:pt x="427" y="497"/>
                    </a:lnTo>
                    <a:lnTo>
                      <a:pt x="425" y="501"/>
                    </a:lnTo>
                    <a:lnTo>
                      <a:pt x="420" y="503"/>
                    </a:lnTo>
                    <a:lnTo>
                      <a:pt x="412" y="503"/>
                    </a:lnTo>
                    <a:lnTo>
                      <a:pt x="408" y="501"/>
                    </a:lnTo>
                    <a:lnTo>
                      <a:pt x="406" y="497"/>
                    </a:lnTo>
                    <a:lnTo>
                      <a:pt x="397" y="193"/>
                    </a:lnTo>
                    <a:lnTo>
                      <a:pt x="395" y="193"/>
                    </a:lnTo>
                    <a:lnTo>
                      <a:pt x="393" y="192"/>
                    </a:lnTo>
                    <a:lnTo>
                      <a:pt x="393" y="193"/>
                    </a:lnTo>
                    <a:lnTo>
                      <a:pt x="387" y="190"/>
                    </a:lnTo>
                    <a:lnTo>
                      <a:pt x="380" y="247"/>
                    </a:lnTo>
                    <a:lnTo>
                      <a:pt x="378" y="250"/>
                    </a:lnTo>
                    <a:lnTo>
                      <a:pt x="373" y="252"/>
                    </a:lnTo>
                    <a:lnTo>
                      <a:pt x="365" y="252"/>
                    </a:lnTo>
                    <a:lnTo>
                      <a:pt x="361" y="250"/>
                    </a:lnTo>
                    <a:lnTo>
                      <a:pt x="359" y="247"/>
                    </a:lnTo>
                    <a:lnTo>
                      <a:pt x="353" y="147"/>
                    </a:lnTo>
                    <a:lnTo>
                      <a:pt x="349" y="243"/>
                    </a:lnTo>
                    <a:lnTo>
                      <a:pt x="346" y="247"/>
                    </a:lnTo>
                    <a:lnTo>
                      <a:pt x="342" y="249"/>
                    </a:lnTo>
                    <a:lnTo>
                      <a:pt x="334" y="249"/>
                    </a:lnTo>
                    <a:lnTo>
                      <a:pt x="332" y="248"/>
                    </a:lnTo>
                    <a:lnTo>
                      <a:pt x="330" y="248"/>
                    </a:lnTo>
                    <a:lnTo>
                      <a:pt x="322" y="239"/>
                    </a:lnTo>
                    <a:lnTo>
                      <a:pt x="322" y="238"/>
                    </a:lnTo>
                    <a:lnTo>
                      <a:pt x="320" y="233"/>
                    </a:lnTo>
                    <a:lnTo>
                      <a:pt x="314" y="78"/>
                    </a:lnTo>
                    <a:lnTo>
                      <a:pt x="310" y="144"/>
                    </a:lnTo>
                    <a:lnTo>
                      <a:pt x="307" y="147"/>
                    </a:lnTo>
                    <a:lnTo>
                      <a:pt x="303" y="150"/>
                    </a:lnTo>
                    <a:lnTo>
                      <a:pt x="302" y="150"/>
                    </a:lnTo>
                    <a:lnTo>
                      <a:pt x="294" y="270"/>
                    </a:lnTo>
                    <a:lnTo>
                      <a:pt x="292" y="273"/>
                    </a:lnTo>
                    <a:lnTo>
                      <a:pt x="287" y="276"/>
                    </a:lnTo>
                    <a:lnTo>
                      <a:pt x="279" y="276"/>
                    </a:lnTo>
                    <a:lnTo>
                      <a:pt x="275" y="273"/>
                    </a:lnTo>
                    <a:lnTo>
                      <a:pt x="273" y="269"/>
                    </a:lnTo>
                    <a:lnTo>
                      <a:pt x="267" y="69"/>
                    </a:lnTo>
                    <a:lnTo>
                      <a:pt x="263" y="136"/>
                    </a:lnTo>
                    <a:lnTo>
                      <a:pt x="260" y="140"/>
                    </a:lnTo>
                    <a:lnTo>
                      <a:pt x="256" y="142"/>
                    </a:lnTo>
                    <a:lnTo>
                      <a:pt x="256" y="142"/>
                    </a:lnTo>
                    <a:lnTo>
                      <a:pt x="248" y="251"/>
                    </a:lnTo>
                    <a:lnTo>
                      <a:pt x="246" y="254"/>
                    </a:lnTo>
                    <a:lnTo>
                      <a:pt x="241" y="257"/>
                    </a:lnTo>
                    <a:lnTo>
                      <a:pt x="232" y="257"/>
                    </a:lnTo>
                    <a:lnTo>
                      <a:pt x="228" y="254"/>
                    </a:lnTo>
                    <a:lnTo>
                      <a:pt x="226" y="250"/>
                    </a:lnTo>
                    <a:lnTo>
                      <a:pt x="221" y="133"/>
                    </a:lnTo>
                    <a:lnTo>
                      <a:pt x="217" y="231"/>
                    </a:lnTo>
                    <a:lnTo>
                      <a:pt x="215" y="234"/>
                    </a:lnTo>
                    <a:lnTo>
                      <a:pt x="210" y="237"/>
                    </a:lnTo>
                    <a:lnTo>
                      <a:pt x="209" y="237"/>
                    </a:lnTo>
                    <a:lnTo>
                      <a:pt x="201" y="392"/>
                    </a:lnTo>
                    <a:lnTo>
                      <a:pt x="199" y="395"/>
                    </a:lnTo>
                    <a:lnTo>
                      <a:pt x="195" y="397"/>
                    </a:lnTo>
                    <a:lnTo>
                      <a:pt x="190" y="395"/>
                    </a:lnTo>
                    <a:lnTo>
                      <a:pt x="188" y="391"/>
                    </a:lnTo>
                    <a:lnTo>
                      <a:pt x="181" y="113"/>
                    </a:lnTo>
                    <a:lnTo>
                      <a:pt x="178" y="129"/>
                    </a:lnTo>
                    <a:lnTo>
                      <a:pt x="176" y="133"/>
                    </a:lnTo>
                    <a:lnTo>
                      <a:pt x="171" y="135"/>
                    </a:lnTo>
                    <a:lnTo>
                      <a:pt x="163" y="135"/>
                    </a:lnTo>
                    <a:lnTo>
                      <a:pt x="159" y="133"/>
                    </a:lnTo>
                    <a:lnTo>
                      <a:pt x="158" y="129"/>
                    </a:lnTo>
                    <a:lnTo>
                      <a:pt x="154" y="103"/>
                    </a:lnTo>
                    <a:lnTo>
                      <a:pt x="147" y="461"/>
                    </a:lnTo>
                    <a:lnTo>
                      <a:pt x="144" y="465"/>
                    </a:lnTo>
                    <a:lnTo>
                      <a:pt x="140" y="468"/>
                    </a:lnTo>
                    <a:lnTo>
                      <a:pt x="132" y="468"/>
                    </a:lnTo>
                    <a:lnTo>
                      <a:pt x="128" y="465"/>
                    </a:lnTo>
                    <a:lnTo>
                      <a:pt x="125" y="461"/>
                    </a:lnTo>
                    <a:lnTo>
                      <a:pt x="119" y="266"/>
                    </a:lnTo>
                    <a:lnTo>
                      <a:pt x="116" y="286"/>
                    </a:lnTo>
                    <a:lnTo>
                      <a:pt x="114" y="289"/>
                    </a:lnTo>
                    <a:lnTo>
                      <a:pt x="110" y="291"/>
                    </a:lnTo>
                    <a:lnTo>
                      <a:pt x="101" y="291"/>
                    </a:lnTo>
                    <a:lnTo>
                      <a:pt x="96" y="289"/>
                    </a:lnTo>
                    <a:lnTo>
                      <a:pt x="95" y="286"/>
                    </a:lnTo>
                    <a:lnTo>
                      <a:pt x="93" y="355"/>
                    </a:lnTo>
                    <a:lnTo>
                      <a:pt x="91" y="359"/>
                    </a:lnTo>
                    <a:lnTo>
                      <a:pt x="86" y="362"/>
                    </a:lnTo>
                    <a:lnTo>
                      <a:pt x="78" y="362"/>
                    </a:lnTo>
                    <a:lnTo>
                      <a:pt x="74" y="359"/>
                    </a:lnTo>
                    <a:lnTo>
                      <a:pt x="72" y="355"/>
                    </a:lnTo>
                    <a:lnTo>
                      <a:pt x="64" y="158"/>
                    </a:lnTo>
                    <a:lnTo>
                      <a:pt x="63" y="158"/>
                    </a:lnTo>
                    <a:lnTo>
                      <a:pt x="58" y="156"/>
                    </a:lnTo>
                    <a:lnTo>
                      <a:pt x="57" y="154"/>
                    </a:lnTo>
                    <a:lnTo>
                      <a:pt x="53" y="144"/>
                    </a:lnTo>
                    <a:lnTo>
                      <a:pt x="46" y="270"/>
                    </a:lnTo>
                    <a:lnTo>
                      <a:pt x="44" y="273"/>
                    </a:lnTo>
                    <a:lnTo>
                      <a:pt x="39" y="276"/>
                    </a:lnTo>
                    <a:lnTo>
                      <a:pt x="32" y="276"/>
                    </a:lnTo>
                    <a:lnTo>
                      <a:pt x="27" y="273"/>
                    </a:lnTo>
                    <a:lnTo>
                      <a:pt x="26" y="270"/>
                    </a:lnTo>
                    <a:lnTo>
                      <a:pt x="19" y="221"/>
                    </a:lnTo>
                    <a:lnTo>
                      <a:pt x="17" y="221"/>
                    </a:lnTo>
                    <a:lnTo>
                      <a:pt x="13" y="219"/>
                    </a:lnTo>
                    <a:lnTo>
                      <a:pt x="11" y="215"/>
                    </a:lnTo>
                    <a:lnTo>
                      <a:pt x="6" y="176"/>
                    </a:lnTo>
                    <a:lnTo>
                      <a:pt x="0" y="176"/>
                    </a:lnTo>
                    <a:lnTo>
                      <a:pt x="0" y="145"/>
                    </a:lnTo>
                    <a:lnTo>
                      <a:pt x="8" y="145"/>
                    </a:lnTo>
                    <a:lnTo>
                      <a:pt x="13" y="147"/>
                    </a:lnTo>
                    <a:lnTo>
                      <a:pt x="15" y="151"/>
                    </a:lnTo>
                    <a:lnTo>
                      <a:pt x="23" y="208"/>
                    </a:lnTo>
                    <a:lnTo>
                      <a:pt x="24" y="208"/>
                    </a:lnTo>
                    <a:lnTo>
                      <a:pt x="28" y="210"/>
                    </a:lnTo>
                    <a:lnTo>
                      <a:pt x="30" y="213"/>
                    </a:lnTo>
                    <a:lnTo>
                      <a:pt x="34" y="240"/>
                    </a:lnTo>
                    <a:lnTo>
                      <a:pt x="40" y="132"/>
                    </a:lnTo>
                    <a:lnTo>
                      <a:pt x="43" y="127"/>
                    </a:lnTo>
                    <a:lnTo>
                      <a:pt x="47" y="125"/>
                    </a:lnTo>
                    <a:lnTo>
                      <a:pt x="55" y="125"/>
                    </a:lnTo>
                    <a:lnTo>
                      <a:pt x="59" y="127"/>
                    </a:lnTo>
                    <a:lnTo>
                      <a:pt x="61" y="129"/>
                    </a:lnTo>
                    <a:lnTo>
                      <a:pt x="66" y="145"/>
                    </a:lnTo>
                    <a:lnTo>
                      <a:pt x="71" y="145"/>
                    </a:lnTo>
                    <a:lnTo>
                      <a:pt x="75" y="147"/>
                    </a:lnTo>
                    <a:lnTo>
                      <a:pt x="77" y="152"/>
                    </a:lnTo>
                    <a:lnTo>
                      <a:pt x="82" y="269"/>
                    </a:lnTo>
                    <a:lnTo>
                      <a:pt x="87" y="57"/>
                    </a:lnTo>
                    <a:lnTo>
                      <a:pt x="90" y="52"/>
                    </a:lnTo>
                    <a:lnTo>
                      <a:pt x="94" y="50"/>
                    </a:lnTo>
                    <a:lnTo>
                      <a:pt x="99" y="52"/>
                    </a:lnTo>
                    <a:lnTo>
                      <a:pt x="101" y="57"/>
                    </a:lnTo>
                    <a:lnTo>
                      <a:pt x="106" y="263"/>
                    </a:lnTo>
                    <a:lnTo>
                      <a:pt x="112" y="222"/>
                    </a:lnTo>
                    <a:lnTo>
                      <a:pt x="111" y="222"/>
                    </a:lnTo>
                    <a:lnTo>
                      <a:pt x="113" y="218"/>
                    </a:lnTo>
                    <a:lnTo>
                      <a:pt x="118" y="215"/>
                    </a:lnTo>
                    <a:lnTo>
                      <a:pt x="124" y="215"/>
                    </a:lnTo>
                    <a:lnTo>
                      <a:pt x="129" y="218"/>
                    </a:lnTo>
                    <a:lnTo>
                      <a:pt x="131" y="222"/>
                    </a:lnTo>
                    <a:lnTo>
                      <a:pt x="135" y="359"/>
                    </a:lnTo>
                    <a:lnTo>
                      <a:pt x="142" y="61"/>
                    </a:lnTo>
                    <a:lnTo>
                      <a:pt x="144" y="57"/>
                    </a:lnTo>
                    <a:lnTo>
                      <a:pt x="149" y="55"/>
                    </a:lnTo>
                    <a:lnTo>
                      <a:pt x="155" y="55"/>
                    </a:lnTo>
                    <a:lnTo>
                      <a:pt x="160" y="57"/>
                    </a:lnTo>
                    <a:lnTo>
                      <a:pt x="162" y="61"/>
                    </a:lnTo>
                    <a:lnTo>
                      <a:pt x="168" y="113"/>
                    </a:lnTo>
                    <a:lnTo>
                      <a:pt x="173" y="84"/>
                    </a:lnTo>
                    <a:lnTo>
                      <a:pt x="172" y="85"/>
                    </a:lnTo>
                    <a:lnTo>
                      <a:pt x="174" y="80"/>
                    </a:lnTo>
                    <a:lnTo>
                      <a:pt x="179" y="78"/>
                    </a:lnTo>
                    <a:lnTo>
                      <a:pt x="187" y="78"/>
                    </a:lnTo>
                    <a:lnTo>
                      <a:pt x="191" y="80"/>
                    </a:lnTo>
                    <a:lnTo>
                      <a:pt x="193" y="85"/>
                    </a:lnTo>
                    <a:lnTo>
                      <a:pt x="197" y="227"/>
                    </a:lnTo>
                    <a:lnTo>
                      <a:pt x="198" y="225"/>
                    </a:lnTo>
                    <a:lnTo>
                      <a:pt x="202" y="223"/>
                    </a:lnTo>
                    <a:lnTo>
                      <a:pt x="203" y="223"/>
                    </a:lnTo>
                    <a:lnTo>
                      <a:pt x="211" y="66"/>
                    </a:lnTo>
                    <a:lnTo>
                      <a:pt x="214" y="61"/>
                    </a:lnTo>
                    <a:lnTo>
                      <a:pt x="218" y="59"/>
                    </a:lnTo>
                    <a:lnTo>
                      <a:pt x="226" y="59"/>
                    </a:lnTo>
                    <a:lnTo>
                      <a:pt x="230" y="61"/>
                    </a:lnTo>
                    <a:lnTo>
                      <a:pt x="232" y="66"/>
                    </a:lnTo>
                    <a:lnTo>
                      <a:pt x="238" y="208"/>
                    </a:lnTo>
                    <a:lnTo>
                      <a:pt x="243" y="135"/>
                    </a:lnTo>
                    <a:lnTo>
                      <a:pt x="245" y="131"/>
                    </a:lnTo>
                    <a:lnTo>
                      <a:pt x="249" y="128"/>
                    </a:lnTo>
                    <a:lnTo>
                      <a:pt x="249" y="128"/>
                    </a:lnTo>
                    <a:lnTo>
                      <a:pt x="257" y="7"/>
                    </a:lnTo>
                    <a:lnTo>
                      <a:pt x="259" y="2"/>
                    </a:lnTo>
                    <a:lnTo>
                      <a:pt x="2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Freeform 3096"/>
              <p:cNvSpPr>
                <a:spLocks/>
              </p:cNvSpPr>
              <p:nvPr/>
            </p:nvSpPr>
            <p:spPr bwMode="auto">
              <a:xfrm>
                <a:off x="257" y="3344"/>
                <a:ext cx="61" cy="51"/>
              </a:xfrm>
              <a:custGeom>
                <a:avLst/>
                <a:gdLst>
                  <a:gd name="T0" fmla="*/ 81 w 120"/>
                  <a:gd name="T1" fmla="*/ 0 h 100"/>
                  <a:gd name="T2" fmla="*/ 98 w 120"/>
                  <a:gd name="T3" fmla="*/ 7 h 100"/>
                  <a:gd name="T4" fmla="*/ 110 w 120"/>
                  <a:gd name="T5" fmla="*/ 17 h 100"/>
                  <a:gd name="T6" fmla="*/ 118 w 120"/>
                  <a:gd name="T7" fmla="*/ 30 h 100"/>
                  <a:gd name="T8" fmla="*/ 120 w 120"/>
                  <a:gd name="T9" fmla="*/ 47 h 100"/>
                  <a:gd name="T10" fmla="*/ 118 w 120"/>
                  <a:gd name="T11" fmla="*/ 63 h 100"/>
                  <a:gd name="T12" fmla="*/ 112 w 120"/>
                  <a:gd name="T13" fmla="*/ 77 h 100"/>
                  <a:gd name="T14" fmla="*/ 103 w 120"/>
                  <a:gd name="T15" fmla="*/ 87 h 100"/>
                  <a:gd name="T16" fmla="*/ 90 w 120"/>
                  <a:gd name="T17" fmla="*/ 94 h 100"/>
                  <a:gd name="T18" fmla="*/ 76 w 120"/>
                  <a:gd name="T19" fmla="*/ 98 h 100"/>
                  <a:gd name="T20" fmla="*/ 59 w 120"/>
                  <a:gd name="T21" fmla="*/ 100 h 100"/>
                  <a:gd name="T22" fmla="*/ 42 w 120"/>
                  <a:gd name="T23" fmla="*/ 98 h 100"/>
                  <a:gd name="T24" fmla="*/ 28 w 120"/>
                  <a:gd name="T25" fmla="*/ 94 h 100"/>
                  <a:gd name="T26" fmla="*/ 15 w 120"/>
                  <a:gd name="T27" fmla="*/ 86 h 100"/>
                  <a:gd name="T28" fmla="*/ 6 w 120"/>
                  <a:gd name="T29" fmla="*/ 75 h 100"/>
                  <a:gd name="T30" fmla="*/ 1 w 120"/>
                  <a:gd name="T31" fmla="*/ 61 h 100"/>
                  <a:gd name="T32" fmla="*/ 0 w 120"/>
                  <a:gd name="T33" fmla="*/ 48 h 100"/>
                  <a:gd name="T34" fmla="*/ 2 w 120"/>
                  <a:gd name="T35" fmla="*/ 32 h 100"/>
                  <a:gd name="T36" fmla="*/ 9 w 120"/>
                  <a:gd name="T37" fmla="*/ 19 h 100"/>
                  <a:gd name="T38" fmla="*/ 20 w 120"/>
                  <a:gd name="T39" fmla="*/ 10 h 100"/>
                  <a:gd name="T40" fmla="*/ 33 w 120"/>
                  <a:gd name="T41" fmla="*/ 3 h 100"/>
                  <a:gd name="T42" fmla="*/ 38 w 120"/>
                  <a:gd name="T43" fmla="*/ 19 h 100"/>
                  <a:gd name="T44" fmla="*/ 26 w 120"/>
                  <a:gd name="T45" fmla="*/ 23 h 100"/>
                  <a:gd name="T46" fmla="*/ 19 w 120"/>
                  <a:gd name="T47" fmla="*/ 30 h 100"/>
                  <a:gd name="T48" fmla="*/ 14 w 120"/>
                  <a:gd name="T49" fmla="*/ 38 h 100"/>
                  <a:gd name="T50" fmla="*/ 13 w 120"/>
                  <a:gd name="T51" fmla="*/ 48 h 100"/>
                  <a:gd name="T52" fmla="*/ 14 w 120"/>
                  <a:gd name="T53" fmla="*/ 60 h 100"/>
                  <a:gd name="T54" fmla="*/ 20 w 120"/>
                  <a:gd name="T55" fmla="*/ 69 h 100"/>
                  <a:gd name="T56" fmla="*/ 24 w 120"/>
                  <a:gd name="T57" fmla="*/ 75 h 100"/>
                  <a:gd name="T58" fmla="*/ 30 w 120"/>
                  <a:gd name="T59" fmla="*/ 78 h 100"/>
                  <a:gd name="T60" fmla="*/ 36 w 120"/>
                  <a:gd name="T61" fmla="*/ 81 h 100"/>
                  <a:gd name="T62" fmla="*/ 59 w 120"/>
                  <a:gd name="T63" fmla="*/ 85 h 100"/>
                  <a:gd name="T64" fmla="*/ 72 w 120"/>
                  <a:gd name="T65" fmla="*/ 84 h 100"/>
                  <a:gd name="T66" fmla="*/ 84 w 120"/>
                  <a:gd name="T67" fmla="*/ 80 h 100"/>
                  <a:gd name="T68" fmla="*/ 90 w 120"/>
                  <a:gd name="T69" fmla="*/ 78 h 100"/>
                  <a:gd name="T70" fmla="*/ 94 w 120"/>
                  <a:gd name="T71" fmla="*/ 75 h 100"/>
                  <a:gd name="T72" fmla="*/ 98 w 120"/>
                  <a:gd name="T73" fmla="*/ 71 h 100"/>
                  <a:gd name="T74" fmla="*/ 101 w 120"/>
                  <a:gd name="T75" fmla="*/ 68 h 100"/>
                  <a:gd name="T76" fmla="*/ 105 w 120"/>
                  <a:gd name="T77" fmla="*/ 58 h 100"/>
                  <a:gd name="T78" fmla="*/ 107 w 120"/>
                  <a:gd name="T79" fmla="*/ 48 h 100"/>
                  <a:gd name="T80" fmla="*/ 105 w 120"/>
                  <a:gd name="T81" fmla="*/ 37 h 100"/>
                  <a:gd name="T82" fmla="*/ 99 w 120"/>
                  <a:gd name="T83" fmla="*/ 27 h 100"/>
                  <a:gd name="T84" fmla="*/ 90 w 120"/>
                  <a:gd name="T85" fmla="*/ 20 h 100"/>
                  <a:gd name="T86" fmla="*/ 77 w 120"/>
                  <a:gd name="T87" fmla="*/ 15 h 100"/>
                  <a:gd name="T88" fmla="*/ 81 w 120"/>
                  <a:gd name="T8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00">
                    <a:moveTo>
                      <a:pt x="81" y="0"/>
                    </a:moveTo>
                    <a:lnTo>
                      <a:pt x="98" y="7"/>
                    </a:lnTo>
                    <a:lnTo>
                      <a:pt x="110" y="17"/>
                    </a:lnTo>
                    <a:lnTo>
                      <a:pt x="118" y="30"/>
                    </a:lnTo>
                    <a:lnTo>
                      <a:pt x="120" y="47"/>
                    </a:lnTo>
                    <a:lnTo>
                      <a:pt x="118" y="63"/>
                    </a:lnTo>
                    <a:lnTo>
                      <a:pt x="112" y="77"/>
                    </a:lnTo>
                    <a:lnTo>
                      <a:pt x="103" y="87"/>
                    </a:lnTo>
                    <a:lnTo>
                      <a:pt x="90" y="94"/>
                    </a:lnTo>
                    <a:lnTo>
                      <a:pt x="76" y="98"/>
                    </a:lnTo>
                    <a:lnTo>
                      <a:pt x="59" y="100"/>
                    </a:lnTo>
                    <a:lnTo>
                      <a:pt x="42" y="98"/>
                    </a:lnTo>
                    <a:lnTo>
                      <a:pt x="28" y="94"/>
                    </a:lnTo>
                    <a:lnTo>
                      <a:pt x="15" y="86"/>
                    </a:lnTo>
                    <a:lnTo>
                      <a:pt x="6" y="75"/>
                    </a:lnTo>
                    <a:lnTo>
                      <a:pt x="1" y="61"/>
                    </a:lnTo>
                    <a:lnTo>
                      <a:pt x="0" y="48"/>
                    </a:lnTo>
                    <a:lnTo>
                      <a:pt x="2" y="32"/>
                    </a:lnTo>
                    <a:lnTo>
                      <a:pt x="9" y="19"/>
                    </a:lnTo>
                    <a:lnTo>
                      <a:pt x="20" y="10"/>
                    </a:lnTo>
                    <a:lnTo>
                      <a:pt x="33" y="3"/>
                    </a:lnTo>
                    <a:lnTo>
                      <a:pt x="38" y="19"/>
                    </a:lnTo>
                    <a:lnTo>
                      <a:pt x="26" y="23"/>
                    </a:lnTo>
                    <a:lnTo>
                      <a:pt x="19" y="30"/>
                    </a:lnTo>
                    <a:lnTo>
                      <a:pt x="14" y="38"/>
                    </a:lnTo>
                    <a:lnTo>
                      <a:pt x="13" y="48"/>
                    </a:lnTo>
                    <a:lnTo>
                      <a:pt x="14" y="60"/>
                    </a:lnTo>
                    <a:lnTo>
                      <a:pt x="20" y="69"/>
                    </a:lnTo>
                    <a:lnTo>
                      <a:pt x="24" y="75"/>
                    </a:lnTo>
                    <a:lnTo>
                      <a:pt x="30" y="78"/>
                    </a:lnTo>
                    <a:lnTo>
                      <a:pt x="36" y="81"/>
                    </a:lnTo>
                    <a:lnTo>
                      <a:pt x="59" y="85"/>
                    </a:lnTo>
                    <a:lnTo>
                      <a:pt x="72" y="84"/>
                    </a:lnTo>
                    <a:lnTo>
                      <a:pt x="84" y="80"/>
                    </a:lnTo>
                    <a:lnTo>
                      <a:pt x="90" y="78"/>
                    </a:lnTo>
                    <a:lnTo>
                      <a:pt x="94" y="75"/>
                    </a:lnTo>
                    <a:lnTo>
                      <a:pt x="98" y="71"/>
                    </a:lnTo>
                    <a:lnTo>
                      <a:pt x="101" y="68"/>
                    </a:lnTo>
                    <a:lnTo>
                      <a:pt x="105" y="58"/>
                    </a:lnTo>
                    <a:lnTo>
                      <a:pt x="107" y="48"/>
                    </a:lnTo>
                    <a:lnTo>
                      <a:pt x="105" y="37"/>
                    </a:lnTo>
                    <a:lnTo>
                      <a:pt x="99" y="27"/>
                    </a:lnTo>
                    <a:lnTo>
                      <a:pt x="90" y="20"/>
                    </a:lnTo>
                    <a:lnTo>
                      <a:pt x="77" y="15"/>
                    </a:lnTo>
                    <a:lnTo>
                      <a:pt x="8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3097"/>
              <p:cNvSpPr>
                <a:spLocks noEditPoints="1"/>
              </p:cNvSpPr>
              <p:nvPr/>
            </p:nvSpPr>
            <p:spPr bwMode="auto">
              <a:xfrm>
                <a:off x="273" y="3299"/>
                <a:ext cx="45" cy="38"/>
              </a:xfrm>
              <a:custGeom>
                <a:avLst/>
                <a:gdLst>
                  <a:gd name="T0" fmla="*/ 44 w 88"/>
                  <a:gd name="T1" fmla="*/ 16 h 76"/>
                  <a:gd name="T2" fmla="*/ 30 w 88"/>
                  <a:gd name="T3" fmla="*/ 17 h 76"/>
                  <a:gd name="T4" fmla="*/ 21 w 88"/>
                  <a:gd name="T5" fmla="*/ 23 h 76"/>
                  <a:gd name="T6" fmla="*/ 18 w 88"/>
                  <a:gd name="T7" fmla="*/ 26 h 76"/>
                  <a:gd name="T8" fmla="*/ 16 w 88"/>
                  <a:gd name="T9" fmla="*/ 29 h 76"/>
                  <a:gd name="T10" fmla="*/ 13 w 88"/>
                  <a:gd name="T11" fmla="*/ 34 h 76"/>
                  <a:gd name="T12" fmla="*/ 13 w 88"/>
                  <a:gd name="T13" fmla="*/ 38 h 76"/>
                  <a:gd name="T14" fmla="*/ 13 w 88"/>
                  <a:gd name="T15" fmla="*/ 43 h 76"/>
                  <a:gd name="T16" fmla="*/ 16 w 88"/>
                  <a:gd name="T17" fmla="*/ 47 h 76"/>
                  <a:gd name="T18" fmla="*/ 18 w 88"/>
                  <a:gd name="T19" fmla="*/ 52 h 76"/>
                  <a:gd name="T20" fmla="*/ 21 w 88"/>
                  <a:gd name="T21" fmla="*/ 55 h 76"/>
                  <a:gd name="T22" fmla="*/ 30 w 88"/>
                  <a:gd name="T23" fmla="*/ 60 h 76"/>
                  <a:gd name="T24" fmla="*/ 44 w 88"/>
                  <a:gd name="T25" fmla="*/ 62 h 76"/>
                  <a:gd name="T26" fmla="*/ 57 w 88"/>
                  <a:gd name="T27" fmla="*/ 60 h 76"/>
                  <a:gd name="T28" fmla="*/ 67 w 88"/>
                  <a:gd name="T29" fmla="*/ 55 h 76"/>
                  <a:gd name="T30" fmla="*/ 70 w 88"/>
                  <a:gd name="T31" fmla="*/ 52 h 76"/>
                  <a:gd name="T32" fmla="*/ 73 w 88"/>
                  <a:gd name="T33" fmla="*/ 47 h 76"/>
                  <a:gd name="T34" fmla="*/ 74 w 88"/>
                  <a:gd name="T35" fmla="*/ 43 h 76"/>
                  <a:gd name="T36" fmla="*/ 75 w 88"/>
                  <a:gd name="T37" fmla="*/ 38 h 76"/>
                  <a:gd name="T38" fmla="*/ 74 w 88"/>
                  <a:gd name="T39" fmla="*/ 34 h 76"/>
                  <a:gd name="T40" fmla="*/ 73 w 88"/>
                  <a:gd name="T41" fmla="*/ 29 h 76"/>
                  <a:gd name="T42" fmla="*/ 70 w 88"/>
                  <a:gd name="T43" fmla="*/ 26 h 76"/>
                  <a:gd name="T44" fmla="*/ 67 w 88"/>
                  <a:gd name="T45" fmla="*/ 23 h 76"/>
                  <a:gd name="T46" fmla="*/ 57 w 88"/>
                  <a:gd name="T47" fmla="*/ 17 h 76"/>
                  <a:gd name="T48" fmla="*/ 44 w 88"/>
                  <a:gd name="T49" fmla="*/ 16 h 76"/>
                  <a:gd name="T50" fmla="*/ 42 w 88"/>
                  <a:gd name="T51" fmla="*/ 0 h 76"/>
                  <a:gd name="T52" fmla="*/ 57 w 88"/>
                  <a:gd name="T53" fmla="*/ 1 h 76"/>
                  <a:gd name="T54" fmla="*/ 68 w 88"/>
                  <a:gd name="T55" fmla="*/ 5 h 76"/>
                  <a:gd name="T56" fmla="*/ 74 w 88"/>
                  <a:gd name="T57" fmla="*/ 8 h 76"/>
                  <a:gd name="T58" fmla="*/ 79 w 88"/>
                  <a:gd name="T59" fmla="*/ 14 h 76"/>
                  <a:gd name="T60" fmla="*/ 83 w 88"/>
                  <a:gd name="T61" fmla="*/ 19 h 76"/>
                  <a:gd name="T62" fmla="*/ 87 w 88"/>
                  <a:gd name="T63" fmla="*/ 28 h 76"/>
                  <a:gd name="T64" fmla="*/ 88 w 88"/>
                  <a:gd name="T65" fmla="*/ 38 h 76"/>
                  <a:gd name="T66" fmla="*/ 87 w 88"/>
                  <a:gd name="T67" fmla="*/ 49 h 76"/>
                  <a:gd name="T68" fmla="*/ 83 w 88"/>
                  <a:gd name="T69" fmla="*/ 58 h 76"/>
                  <a:gd name="T70" fmla="*/ 77 w 88"/>
                  <a:gd name="T71" fmla="*/ 66 h 76"/>
                  <a:gd name="T72" fmla="*/ 68 w 88"/>
                  <a:gd name="T73" fmla="*/ 72 h 76"/>
                  <a:gd name="T74" fmla="*/ 57 w 88"/>
                  <a:gd name="T75" fmla="*/ 75 h 76"/>
                  <a:gd name="T76" fmla="*/ 44 w 88"/>
                  <a:gd name="T77" fmla="*/ 76 h 76"/>
                  <a:gd name="T78" fmla="*/ 29 w 88"/>
                  <a:gd name="T79" fmla="*/ 75 h 76"/>
                  <a:gd name="T80" fmla="*/ 18 w 88"/>
                  <a:gd name="T81" fmla="*/ 71 h 76"/>
                  <a:gd name="T82" fmla="*/ 9 w 88"/>
                  <a:gd name="T83" fmla="*/ 64 h 76"/>
                  <a:gd name="T84" fmla="*/ 2 w 88"/>
                  <a:gd name="T85" fmla="*/ 53 h 76"/>
                  <a:gd name="T86" fmla="*/ 0 w 88"/>
                  <a:gd name="T87" fmla="*/ 38 h 76"/>
                  <a:gd name="T88" fmla="*/ 2 w 88"/>
                  <a:gd name="T89" fmla="*/ 24 h 76"/>
                  <a:gd name="T90" fmla="*/ 11 w 88"/>
                  <a:gd name="T91" fmla="*/ 12 h 76"/>
                  <a:gd name="T92" fmla="*/ 20 w 88"/>
                  <a:gd name="T93" fmla="*/ 5 h 76"/>
                  <a:gd name="T94" fmla="*/ 30 w 88"/>
                  <a:gd name="T95" fmla="*/ 1 h 76"/>
                  <a:gd name="T96" fmla="*/ 42 w 88"/>
                  <a:gd name="T9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76">
                    <a:moveTo>
                      <a:pt x="44" y="16"/>
                    </a:moveTo>
                    <a:lnTo>
                      <a:pt x="30" y="17"/>
                    </a:lnTo>
                    <a:lnTo>
                      <a:pt x="21" y="23"/>
                    </a:lnTo>
                    <a:lnTo>
                      <a:pt x="18" y="26"/>
                    </a:lnTo>
                    <a:lnTo>
                      <a:pt x="16" y="29"/>
                    </a:lnTo>
                    <a:lnTo>
                      <a:pt x="13" y="34"/>
                    </a:lnTo>
                    <a:lnTo>
                      <a:pt x="13" y="38"/>
                    </a:lnTo>
                    <a:lnTo>
                      <a:pt x="13" y="43"/>
                    </a:lnTo>
                    <a:lnTo>
                      <a:pt x="16" y="47"/>
                    </a:lnTo>
                    <a:lnTo>
                      <a:pt x="18" y="52"/>
                    </a:lnTo>
                    <a:lnTo>
                      <a:pt x="21" y="55"/>
                    </a:lnTo>
                    <a:lnTo>
                      <a:pt x="30" y="60"/>
                    </a:lnTo>
                    <a:lnTo>
                      <a:pt x="44" y="62"/>
                    </a:lnTo>
                    <a:lnTo>
                      <a:pt x="57" y="60"/>
                    </a:lnTo>
                    <a:lnTo>
                      <a:pt x="67" y="55"/>
                    </a:lnTo>
                    <a:lnTo>
                      <a:pt x="70" y="52"/>
                    </a:lnTo>
                    <a:lnTo>
                      <a:pt x="73" y="47"/>
                    </a:lnTo>
                    <a:lnTo>
                      <a:pt x="74" y="43"/>
                    </a:lnTo>
                    <a:lnTo>
                      <a:pt x="75" y="38"/>
                    </a:lnTo>
                    <a:lnTo>
                      <a:pt x="74" y="34"/>
                    </a:lnTo>
                    <a:lnTo>
                      <a:pt x="73" y="29"/>
                    </a:lnTo>
                    <a:lnTo>
                      <a:pt x="70" y="26"/>
                    </a:lnTo>
                    <a:lnTo>
                      <a:pt x="67" y="23"/>
                    </a:lnTo>
                    <a:lnTo>
                      <a:pt x="57" y="17"/>
                    </a:lnTo>
                    <a:lnTo>
                      <a:pt x="44" y="16"/>
                    </a:lnTo>
                    <a:close/>
                    <a:moveTo>
                      <a:pt x="42" y="0"/>
                    </a:moveTo>
                    <a:lnTo>
                      <a:pt x="57" y="1"/>
                    </a:lnTo>
                    <a:lnTo>
                      <a:pt x="68" y="5"/>
                    </a:lnTo>
                    <a:lnTo>
                      <a:pt x="74" y="8"/>
                    </a:lnTo>
                    <a:lnTo>
                      <a:pt x="79" y="14"/>
                    </a:lnTo>
                    <a:lnTo>
                      <a:pt x="83" y="19"/>
                    </a:lnTo>
                    <a:lnTo>
                      <a:pt x="87" y="28"/>
                    </a:lnTo>
                    <a:lnTo>
                      <a:pt x="88" y="38"/>
                    </a:lnTo>
                    <a:lnTo>
                      <a:pt x="87" y="49"/>
                    </a:lnTo>
                    <a:lnTo>
                      <a:pt x="83" y="58"/>
                    </a:lnTo>
                    <a:lnTo>
                      <a:pt x="77" y="66"/>
                    </a:lnTo>
                    <a:lnTo>
                      <a:pt x="68" y="72"/>
                    </a:lnTo>
                    <a:lnTo>
                      <a:pt x="57" y="75"/>
                    </a:lnTo>
                    <a:lnTo>
                      <a:pt x="44" y="76"/>
                    </a:lnTo>
                    <a:lnTo>
                      <a:pt x="29" y="75"/>
                    </a:lnTo>
                    <a:lnTo>
                      <a:pt x="18" y="71"/>
                    </a:lnTo>
                    <a:lnTo>
                      <a:pt x="9" y="64"/>
                    </a:lnTo>
                    <a:lnTo>
                      <a:pt x="2" y="53"/>
                    </a:lnTo>
                    <a:lnTo>
                      <a:pt x="0" y="38"/>
                    </a:lnTo>
                    <a:lnTo>
                      <a:pt x="2" y="24"/>
                    </a:lnTo>
                    <a:lnTo>
                      <a:pt x="11" y="12"/>
                    </a:lnTo>
                    <a:lnTo>
                      <a:pt x="20" y="5"/>
                    </a:lnTo>
                    <a:lnTo>
                      <a:pt x="30" y="1"/>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Freeform 3098"/>
              <p:cNvSpPr>
                <a:spLocks/>
              </p:cNvSpPr>
              <p:nvPr/>
            </p:nvSpPr>
            <p:spPr bwMode="auto">
              <a:xfrm>
                <a:off x="273" y="3256"/>
                <a:ext cx="43" cy="33"/>
              </a:xfrm>
              <a:custGeom>
                <a:avLst/>
                <a:gdLst>
                  <a:gd name="T0" fmla="*/ 35 w 86"/>
                  <a:gd name="T1" fmla="*/ 0 h 65"/>
                  <a:gd name="T2" fmla="*/ 86 w 86"/>
                  <a:gd name="T3" fmla="*/ 0 h 65"/>
                  <a:gd name="T4" fmla="*/ 86 w 86"/>
                  <a:gd name="T5" fmla="*/ 15 h 65"/>
                  <a:gd name="T6" fmla="*/ 36 w 86"/>
                  <a:gd name="T7" fmla="*/ 15 h 65"/>
                  <a:gd name="T8" fmla="*/ 30 w 86"/>
                  <a:gd name="T9" fmla="*/ 15 h 65"/>
                  <a:gd name="T10" fmla="*/ 26 w 86"/>
                  <a:gd name="T11" fmla="*/ 15 h 65"/>
                  <a:gd name="T12" fmla="*/ 22 w 86"/>
                  <a:gd name="T13" fmla="*/ 16 h 65"/>
                  <a:gd name="T14" fmla="*/ 19 w 86"/>
                  <a:gd name="T15" fmla="*/ 19 h 65"/>
                  <a:gd name="T16" fmla="*/ 16 w 86"/>
                  <a:gd name="T17" fmla="*/ 22 h 65"/>
                  <a:gd name="T18" fmla="*/ 13 w 86"/>
                  <a:gd name="T19" fmla="*/ 25 h 65"/>
                  <a:gd name="T20" fmla="*/ 13 w 86"/>
                  <a:gd name="T21" fmla="*/ 31 h 65"/>
                  <a:gd name="T22" fmla="*/ 13 w 86"/>
                  <a:gd name="T23" fmla="*/ 35 h 65"/>
                  <a:gd name="T24" fmla="*/ 16 w 86"/>
                  <a:gd name="T25" fmla="*/ 41 h 65"/>
                  <a:gd name="T26" fmla="*/ 19 w 86"/>
                  <a:gd name="T27" fmla="*/ 44 h 65"/>
                  <a:gd name="T28" fmla="*/ 27 w 86"/>
                  <a:gd name="T29" fmla="*/ 49 h 65"/>
                  <a:gd name="T30" fmla="*/ 41 w 86"/>
                  <a:gd name="T31" fmla="*/ 51 h 65"/>
                  <a:gd name="T32" fmla="*/ 86 w 86"/>
                  <a:gd name="T33" fmla="*/ 51 h 65"/>
                  <a:gd name="T34" fmla="*/ 86 w 86"/>
                  <a:gd name="T35" fmla="*/ 65 h 65"/>
                  <a:gd name="T36" fmla="*/ 1 w 86"/>
                  <a:gd name="T37" fmla="*/ 65 h 65"/>
                  <a:gd name="T38" fmla="*/ 1 w 86"/>
                  <a:gd name="T39" fmla="*/ 51 h 65"/>
                  <a:gd name="T40" fmla="*/ 13 w 86"/>
                  <a:gd name="T41" fmla="*/ 51 h 65"/>
                  <a:gd name="T42" fmla="*/ 6 w 86"/>
                  <a:gd name="T43" fmla="*/ 44 h 65"/>
                  <a:gd name="T44" fmla="*/ 1 w 86"/>
                  <a:gd name="T45" fmla="*/ 35 h 65"/>
                  <a:gd name="T46" fmla="*/ 0 w 86"/>
                  <a:gd name="T47" fmla="*/ 26 h 65"/>
                  <a:gd name="T48" fmla="*/ 0 w 86"/>
                  <a:gd name="T49" fmla="*/ 20 h 65"/>
                  <a:gd name="T50" fmla="*/ 2 w 86"/>
                  <a:gd name="T51" fmla="*/ 13 h 65"/>
                  <a:gd name="T52" fmla="*/ 4 w 86"/>
                  <a:gd name="T53" fmla="*/ 10 h 65"/>
                  <a:gd name="T54" fmla="*/ 7 w 86"/>
                  <a:gd name="T55" fmla="*/ 6 h 65"/>
                  <a:gd name="T56" fmla="*/ 10 w 86"/>
                  <a:gd name="T57" fmla="*/ 4 h 65"/>
                  <a:gd name="T58" fmla="*/ 14 w 86"/>
                  <a:gd name="T59" fmla="*/ 2 h 65"/>
                  <a:gd name="T60" fmla="*/ 20 w 86"/>
                  <a:gd name="T61" fmla="*/ 1 h 65"/>
                  <a:gd name="T62" fmla="*/ 23 w 86"/>
                  <a:gd name="T63" fmla="*/ 0 h 65"/>
                  <a:gd name="T64" fmla="*/ 28 w 86"/>
                  <a:gd name="T65" fmla="*/ 0 h 65"/>
                  <a:gd name="T66" fmla="*/ 35 w 86"/>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5">
                    <a:moveTo>
                      <a:pt x="35" y="0"/>
                    </a:moveTo>
                    <a:lnTo>
                      <a:pt x="86" y="0"/>
                    </a:lnTo>
                    <a:lnTo>
                      <a:pt x="86" y="15"/>
                    </a:lnTo>
                    <a:lnTo>
                      <a:pt x="36" y="15"/>
                    </a:lnTo>
                    <a:lnTo>
                      <a:pt x="30" y="15"/>
                    </a:lnTo>
                    <a:lnTo>
                      <a:pt x="26" y="15"/>
                    </a:lnTo>
                    <a:lnTo>
                      <a:pt x="22" y="16"/>
                    </a:lnTo>
                    <a:lnTo>
                      <a:pt x="19" y="19"/>
                    </a:lnTo>
                    <a:lnTo>
                      <a:pt x="16" y="22"/>
                    </a:lnTo>
                    <a:lnTo>
                      <a:pt x="13" y="25"/>
                    </a:lnTo>
                    <a:lnTo>
                      <a:pt x="13" y="31"/>
                    </a:lnTo>
                    <a:lnTo>
                      <a:pt x="13" y="35"/>
                    </a:lnTo>
                    <a:lnTo>
                      <a:pt x="16" y="41"/>
                    </a:lnTo>
                    <a:lnTo>
                      <a:pt x="19" y="44"/>
                    </a:lnTo>
                    <a:lnTo>
                      <a:pt x="27" y="49"/>
                    </a:lnTo>
                    <a:lnTo>
                      <a:pt x="41" y="51"/>
                    </a:lnTo>
                    <a:lnTo>
                      <a:pt x="86" y="51"/>
                    </a:lnTo>
                    <a:lnTo>
                      <a:pt x="86" y="65"/>
                    </a:lnTo>
                    <a:lnTo>
                      <a:pt x="1" y="65"/>
                    </a:lnTo>
                    <a:lnTo>
                      <a:pt x="1" y="51"/>
                    </a:lnTo>
                    <a:lnTo>
                      <a:pt x="13" y="51"/>
                    </a:lnTo>
                    <a:lnTo>
                      <a:pt x="6" y="44"/>
                    </a:lnTo>
                    <a:lnTo>
                      <a:pt x="1" y="35"/>
                    </a:lnTo>
                    <a:lnTo>
                      <a:pt x="0" y="26"/>
                    </a:lnTo>
                    <a:lnTo>
                      <a:pt x="0" y="20"/>
                    </a:lnTo>
                    <a:lnTo>
                      <a:pt x="2" y="13"/>
                    </a:lnTo>
                    <a:lnTo>
                      <a:pt x="4" y="10"/>
                    </a:lnTo>
                    <a:lnTo>
                      <a:pt x="7" y="6"/>
                    </a:lnTo>
                    <a:lnTo>
                      <a:pt x="10" y="4"/>
                    </a:lnTo>
                    <a:lnTo>
                      <a:pt x="14" y="2"/>
                    </a:lnTo>
                    <a:lnTo>
                      <a:pt x="20" y="1"/>
                    </a:lnTo>
                    <a:lnTo>
                      <a:pt x="23" y="0"/>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3099"/>
              <p:cNvSpPr>
                <a:spLocks/>
              </p:cNvSpPr>
              <p:nvPr/>
            </p:nvSpPr>
            <p:spPr bwMode="auto">
              <a:xfrm>
                <a:off x="257" y="3224"/>
                <a:ext cx="59" cy="24"/>
              </a:xfrm>
              <a:custGeom>
                <a:avLst/>
                <a:gdLst>
                  <a:gd name="T0" fmla="*/ 1 w 118"/>
                  <a:gd name="T1" fmla="*/ 0 h 49"/>
                  <a:gd name="T2" fmla="*/ 14 w 118"/>
                  <a:gd name="T3" fmla="*/ 2 h 49"/>
                  <a:gd name="T4" fmla="*/ 13 w 118"/>
                  <a:gd name="T5" fmla="*/ 7 h 49"/>
                  <a:gd name="T6" fmla="*/ 13 w 118"/>
                  <a:gd name="T7" fmla="*/ 10 h 49"/>
                  <a:gd name="T8" fmla="*/ 13 w 118"/>
                  <a:gd name="T9" fmla="*/ 14 h 49"/>
                  <a:gd name="T10" fmla="*/ 14 w 118"/>
                  <a:gd name="T11" fmla="*/ 18 h 49"/>
                  <a:gd name="T12" fmla="*/ 15 w 118"/>
                  <a:gd name="T13" fmla="*/ 20 h 49"/>
                  <a:gd name="T14" fmla="*/ 19 w 118"/>
                  <a:gd name="T15" fmla="*/ 21 h 49"/>
                  <a:gd name="T16" fmla="*/ 22 w 118"/>
                  <a:gd name="T17" fmla="*/ 22 h 49"/>
                  <a:gd name="T18" fmla="*/ 26 w 118"/>
                  <a:gd name="T19" fmla="*/ 22 h 49"/>
                  <a:gd name="T20" fmla="*/ 33 w 118"/>
                  <a:gd name="T21" fmla="*/ 22 h 49"/>
                  <a:gd name="T22" fmla="*/ 33 w 118"/>
                  <a:gd name="T23" fmla="*/ 7 h 49"/>
                  <a:gd name="T24" fmla="*/ 46 w 118"/>
                  <a:gd name="T25" fmla="*/ 7 h 49"/>
                  <a:gd name="T26" fmla="*/ 46 w 118"/>
                  <a:gd name="T27" fmla="*/ 22 h 49"/>
                  <a:gd name="T28" fmla="*/ 118 w 118"/>
                  <a:gd name="T29" fmla="*/ 22 h 49"/>
                  <a:gd name="T30" fmla="*/ 118 w 118"/>
                  <a:gd name="T31" fmla="*/ 38 h 49"/>
                  <a:gd name="T32" fmla="*/ 46 w 118"/>
                  <a:gd name="T33" fmla="*/ 38 h 49"/>
                  <a:gd name="T34" fmla="*/ 46 w 118"/>
                  <a:gd name="T35" fmla="*/ 49 h 49"/>
                  <a:gd name="T36" fmla="*/ 33 w 118"/>
                  <a:gd name="T37" fmla="*/ 49 h 49"/>
                  <a:gd name="T38" fmla="*/ 33 w 118"/>
                  <a:gd name="T39" fmla="*/ 38 h 49"/>
                  <a:gd name="T40" fmla="*/ 24 w 118"/>
                  <a:gd name="T41" fmla="*/ 38 h 49"/>
                  <a:gd name="T42" fmla="*/ 20 w 118"/>
                  <a:gd name="T43" fmla="*/ 38 h 49"/>
                  <a:gd name="T44" fmla="*/ 15 w 118"/>
                  <a:gd name="T45" fmla="*/ 37 h 49"/>
                  <a:gd name="T46" fmla="*/ 12 w 118"/>
                  <a:gd name="T47" fmla="*/ 36 h 49"/>
                  <a:gd name="T48" fmla="*/ 9 w 118"/>
                  <a:gd name="T49" fmla="*/ 34 h 49"/>
                  <a:gd name="T50" fmla="*/ 5 w 118"/>
                  <a:gd name="T51" fmla="*/ 31 h 49"/>
                  <a:gd name="T52" fmla="*/ 3 w 118"/>
                  <a:gd name="T53" fmla="*/ 28 h 49"/>
                  <a:gd name="T54" fmla="*/ 1 w 118"/>
                  <a:gd name="T55" fmla="*/ 24 h 49"/>
                  <a:gd name="T56" fmla="*/ 0 w 118"/>
                  <a:gd name="T57" fmla="*/ 19 h 49"/>
                  <a:gd name="T58" fmla="*/ 0 w 118"/>
                  <a:gd name="T59" fmla="*/ 13 h 49"/>
                  <a:gd name="T60" fmla="*/ 0 w 118"/>
                  <a:gd name="T61" fmla="*/ 7 h 49"/>
                  <a:gd name="T62" fmla="*/ 1 w 118"/>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49">
                    <a:moveTo>
                      <a:pt x="1" y="0"/>
                    </a:moveTo>
                    <a:lnTo>
                      <a:pt x="14" y="2"/>
                    </a:lnTo>
                    <a:lnTo>
                      <a:pt x="13" y="7"/>
                    </a:lnTo>
                    <a:lnTo>
                      <a:pt x="13" y="10"/>
                    </a:lnTo>
                    <a:lnTo>
                      <a:pt x="13" y="14"/>
                    </a:lnTo>
                    <a:lnTo>
                      <a:pt x="14" y="18"/>
                    </a:lnTo>
                    <a:lnTo>
                      <a:pt x="15" y="20"/>
                    </a:lnTo>
                    <a:lnTo>
                      <a:pt x="19" y="21"/>
                    </a:lnTo>
                    <a:lnTo>
                      <a:pt x="22" y="22"/>
                    </a:lnTo>
                    <a:lnTo>
                      <a:pt x="26" y="22"/>
                    </a:lnTo>
                    <a:lnTo>
                      <a:pt x="33" y="22"/>
                    </a:lnTo>
                    <a:lnTo>
                      <a:pt x="33" y="7"/>
                    </a:lnTo>
                    <a:lnTo>
                      <a:pt x="46" y="7"/>
                    </a:lnTo>
                    <a:lnTo>
                      <a:pt x="46" y="22"/>
                    </a:lnTo>
                    <a:lnTo>
                      <a:pt x="118" y="22"/>
                    </a:lnTo>
                    <a:lnTo>
                      <a:pt x="118" y="38"/>
                    </a:lnTo>
                    <a:lnTo>
                      <a:pt x="46" y="38"/>
                    </a:lnTo>
                    <a:lnTo>
                      <a:pt x="46" y="49"/>
                    </a:lnTo>
                    <a:lnTo>
                      <a:pt x="33" y="49"/>
                    </a:lnTo>
                    <a:lnTo>
                      <a:pt x="33" y="38"/>
                    </a:lnTo>
                    <a:lnTo>
                      <a:pt x="24" y="38"/>
                    </a:lnTo>
                    <a:lnTo>
                      <a:pt x="20" y="38"/>
                    </a:lnTo>
                    <a:lnTo>
                      <a:pt x="15" y="37"/>
                    </a:lnTo>
                    <a:lnTo>
                      <a:pt x="12" y="36"/>
                    </a:lnTo>
                    <a:lnTo>
                      <a:pt x="9" y="34"/>
                    </a:lnTo>
                    <a:lnTo>
                      <a:pt x="5" y="31"/>
                    </a:lnTo>
                    <a:lnTo>
                      <a:pt x="3" y="28"/>
                    </a:lnTo>
                    <a:lnTo>
                      <a:pt x="1" y="24"/>
                    </a:lnTo>
                    <a:lnTo>
                      <a:pt x="0" y="19"/>
                    </a:lnTo>
                    <a:lnTo>
                      <a:pt x="0" y="13"/>
                    </a:lnTo>
                    <a:lnTo>
                      <a:pt x="0" y="7"/>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Freeform 3100"/>
              <p:cNvSpPr>
                <a:spLocks noEditPoints="1"/>
              </p:cNvSpPr>
              <p:nvPr/>
            </p:nvSpPr>
            <p:spPr bwMode="auto">
              <a:xfrm>
                <a:off x="273" y="3185"/>
                <a:ext cx="45" cy="39"/>
              </a:xfrm>
              <a:custGeom>
                <a:avLst/>
                <a:gdLst>
                  <a:gd name="T0" fmla="*/ 33 w 88"/>
                  <a:gd name="T1" fmla="*/ 15 h 78"/>
                  <a:gd name="T2" fmla="*/ 28 w 88"/>
                  <a:gd name="T3" fmla="*/ 17 h 78"/>
                  <a:gd name="T4" fmla="*/ 23 w 88"/>
                  <a:gd name="T5" fmla="*/ 19 h 78"/>
                  <a:gd name="T6" fmla="*/ 20 w 88"/>
                  <a:gd name="T7" fmla="*/ 21 h 78"/>
                  <a:gd name="T8" fmla="*/ 14 w 88"/>
                  <a:gd name="T9" fmla="*/ 29 h 78"/>
                  <a:gd name="T10" fmla="*/ 13 w 88"/>
                  <a:gd name="T11" fmla="*/ 39 h 78"/>
                  <a:gd name="T12" fmla="*/ 13 w 88"/>
                  <a:gd name="T13" fmla="*/ 46 h 78"/>
                  <a:gd name="T14" fmla="*/ 16 w 88"/>
                  <a:gd name="T15" fmla="*/ 51 h 78"/>
                  <a:gd name="T16" fmla="*/ 19 w 88"/>
                  <a:gd name="T17" fmla="*/ 56 h 78"/>
                  <a:gd name="T18" fmla="*/ 23 w 88"/>
                  <a:gd name="T19" fmla="*/ 59 h 78"/>
                  <a:gd name="T20" fmla="*/ 28 w 88"/>
                  <a:gd name="T21" fmla="*/ 62 h 78"/>
                  <a:gd name="T22" fmla="*/ 33 w 88"/>
                  <a:gd name="T23" fmla="*/ 63 h 78"/>
                  <a:gd name="T24" fmla="*/ 33 w 88"/>
                  <a:gd name="T25" fmla="*/ 15 h 78"/>
                  <a:gd name="T26" fmla="*/ 44 w 88"/>
                  <a:gd name="T27" fmla="*/ 0 h 78"/>
                  <a:gd name="T28" fmla="*/ 45 w 88"/>
                  <a:gd name="T29" fmla="*/ 0 h 78"/>
                  <a:gd name="T30" fmla="*/ 47 w 88"/>
                  <a:gd name="T31" fmla="*/ 1 h 78"/>
                  <a:gd name="T32" fmla="*/ 47 w 88"/>
                  <a:gd name="T33" fmla="*/ 63 h 78"/>
                  <a:gd name="T34" fmla="*/ 59 w 88"/>
                  <a:gd name="T35" fmla="*/ 61 h 78"/>
                  <a:gd name="T36" fmla="*/ 67 w 88"/>
                  <a:gd name="T37" fmla="*/ 56 h 78"/>
                  <a:gd name="T38" fmla="*/ 70 w 88"/>
                  <a:gd name="T39" fmla="*/ 51 h 78"/>
                  <a:gd name="T40" fmla="*/ 73 w 88"/>
                  <a:gd name="T41" fmla="*/ 48 h 78"/>
                  <a:gd name="T42" fmla="*/ 74 w 88"/>
                  <a:gd name="T43" fmla="*/ 43 h 78"/>
                  <a:gd name="T44" fmla="*/ 75 w 88"/>
                  <a:gd name="T45" fmla="*/ 38 h 78"/>
                  <a:gd name="T46" fmla="*/ 74 w 88"/>
                  <a:gd name="T47" fmla="*/ 33 h 78"/>
                  <a:gd name="T48" fmla="*/ 73 w 88"/>
                  <a:gd name="T49" fmla="*/ 29 h 78"/>
                  <a:gd name="T50" fmla="*/ 71 w 88"/>
                  <a:gd name="T51" fmla="*/ 24 h 78"/>
                  <a:gd name="T52" fmla="*/ 68 w 88"/>
                  <a:gd name="T53" fmla="*/ 21 h 78"/>
                  <a:gd name="T54" fmla="*/ 65 w 88"/>
                  <a:gd name="T55" fmla="*/ 18 h 78"/>
                  <a:gd name="T56" fmla="*/ 60 w 88"/>
                  <a:gd name="T57" fmla="*/ 15 h 78"/>
                  <a:gd name="T58" fmla="*/ 62 w 88"/>
                  <a:gd name="T59" fmla="*/ 1 h 78"/>
                  <a:gd name="T60" fmla="*/ 74 w 88"/>
                  <a:gd name="T61" fmla="*/ 5 h 78"/>
                  <a:gd name="T62" fmla="*/ 81 w 88"/>
                  <a:gd name="T63" fmla="*/ 13 h 78"/>
                  <a:gd name="T64" fmla="*/ 86 w 88"/>
                  <a:gd name="T65" fmla="*/ 24 h 78"/>
                  <a:gd name="T66" fmla="*/ 88 w 88"/>
                  <a:gd name="T67" fmla="*/ 38 h 78"/>
                  <a:gd name="T68" fmla="*/ 87 w 88"/>
                  <a:gd name="T69" fmla="*/ 50 h 78"/>
                  <a:gd name="T70" fmla="*/ 83 w 88"/>
                  <a:gd name="T71" fmla="*/ 59 h 78"/>
                  <a:gd name="T72" fmla="*/ 77 w 88"/>
                  <a:gd name="T73" fmla="*/ 68 h 78"/>
                  <a:gd name="T74" fmla="*/ 68 w 88"/>
                  <a:gd name="T75" fmla="*/ 73 h 78"/>
                  <a:gd name="T76" fmla="*/ 57 w 88"/>
                  <a:gd name="T77" fmla="*/ 77 h 78"/>
                  <a:gd name="T78" fmla="*/ 45 w 88"/>
                  <a:gd name="T79" fmla="*/ 78 h 78"/>
                  <a:gd name="T80" fmla="*/ 31 w 88"/>
                  <a:gd name="T81" fmla="*/ 77 h 78"/>
                  <a:gd name="T82" fmla="*/ 20 w 88"/>
                  <a:gd name="T83" fmla="*/ 73 h 78"/>
                  <a:gd name="T84" fmla="*/ 11 w 88"/>
                  <a:gd name="T85" fmla="*/ 67 h 78"/>
                  <a:gd name="T86" fmla="*/ 4 w 88"/>
                  <a:gd name="T87" fmla="*/ 59 h 78"/>
                  <a:gd name="T88" fmla="*/ 1 w 88"/>
                  <a:gd name="T89" fmla="*/ 50 h 78"/>
                  <a:gd name="T90" fmla="*/ 0 w 88"/>
                  <a:gd name="T91" fmla="*/ 39 h 78"/>
                  <a:gd name="T92" fmla="*/ 2 w 88"/>
                  <a:gd name="T93" fmla="*/ 23 h 78"/>
                  <a:gd name="T94" fmla="*/ 11 w 88"/>
                  <a:gd name="T95" fmla="*/ 11 h 78"/>
                  <a:gd name="T96" fmla="*/ 20 w 88"/>
                  <a:gd name="T97" fmla="*/ 5 h 78"/>
                  <a:gd name="T98" fmla="*/ 30 w 88"/>
                  <a:gd name="T99" fmla="*/ 2 h 78"/>
                  <a:gd name="T100" fmla="*/ 44 w 88"/>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78">
                    <a:moveTo>
                      <a:pt x="33" y="15"/>
                    </a:moveTo>
                    <a:lnTo>
                      <a:pt x="28" y="17"/>
                    </a:lnTo>
                    <a:lnTo>
                      <a:pt x="23" y="19"/>
                    </a:lnTo>
                    <a:lnTo>
                      <a:pt x="20" y="21"/>
                    </a:lnTo>
                    <a:lnTo>
                      <a:pt x="14" y="29"/>
                    </a:lnTo>
                    <a:lnTo>
                      <a:pt x="13" y="39"/>
                    </a:lnTo>
                    <a:lnTo>
                      <a:pt x="13" y="46"/>
                    </a:lnTo>
                    <a:lnTo>
                      <a:pt x="16" y="51"/>
                    </a:lnTo>
                    <a:lnTo>
                      <a:pt x="19" y="56"/>
                    </a:lnTo>
                    <a:lnTo>
                      <a:pt x="23" y="59"/>
                    </a:lnTo>
                    <a:lnTo>
                      <a:pt x="28" y="62"/>
                    </a:lnTo>
                    <a:lnTo>
                      <a:pt x="33" y="63"/>
                    </a:lnTo>
                    <a:lnTo>
                      <a:pt x="33" y="15"/>
                    </a:lnTo>
                    <a:close/>
                    <a:moveTo>
                      <a:pt x="44" y="0"/>
                    </a:moveTo>
                    <a:lnTo>
                      <a:pt x="45" y="0"/>
                    </a:lnTo>
                    <a:lnTo>
                      <a:pt x="47" y="1"/>
                    </a:lnTo>
                    <a:lnTo>
                      <a:pt x="47" y="63"/>
                    </a:lnTo>
                    <a:lnTo>
                      <a:pt x="59" y="61"/>
                    </a:lnTo>
                    <a:lnTo>
                      <a:pt x="67" y="56"/>
                    </a:lnTo>
                    <a:lnTo>
                      <a:pt x="70" y="51"/>
                    </a:lnTo>
                    <a:lnTo>
                      <a:pt x="73" y="48"/>
                    </a:lnTo>
                    <a:lnTo>
                      <a:pt x="74" y="43"/>
                    </a:lnTo>
                    <a:lnTo>
                      <a:pt x="75" y="38"/>
                    </a:lnTo>
                    <a:lnTo>
                      <a:pt x="74" y="33"/>
                    </a:lnTo>
                    <a:lnTo>
                      <a:pt x="73" y="29"/>
                    </a:lnTo>
                    <a:lnTo>
                      <a:pt x="71" y="24"/>
                    </a:lnTo>
                    <a:lnTo>
                      <a:pt x="68" y="21"/>
                    </a:lnTo>
                    <a:lnTo>
                      <a:pt x="65" y="18"/>
                    </a:lnTo>
                    <a:lnTo>
                      <a:pt x="60" y="15"/>
                    </a:lnTo>
                    <a:lnTo>
                      <a:pt x="62" y="1"/>
                    </a:lnTo>
                    <a:lnTo>
                      <a:pt x="74" y="5"/>
                    </a:lnTo>
                    <a:lnTo>
                      <a:pt x="81" y="13"/>
                    </a:lnTo>
                    <a:lnTo>
                      <a:pt x="86" y="24"/>
                    </a:lnTo>
                    <a:lnTo>
                      <a:pt x="88" y="38"/>
                    </a:lnTo>
                    <a:lnTo>
                      <a:pt x="87" y="50"/>
                    </a:lnTo>
                    <a:lnTo>
                      <a:pt x="83" y="59"/>
                    </a:lnTo>
                    <a:lnTo>
                      <a:pt x="77" y="68"/>
                    </a:lnTo>
                    <a:lnTo>
                      <a:pt x="68" y="73"/>
                    </a:lnTo>
                    <a:lnTo>
                      <a:pt x="57" y="77"/>
                    </a:lnTo>
                    <a:lnTo>
                      <a:pt x="45" y="78"/>
                    </a:lnTo>
                    <a:lnTo>
                      <a:pt x="31" y="77"/>
                    </a:lnTo>
                    <a:lnTo>
                      <a:pt x="20" y="73"/>
                    </a:lnTo>
                    <a:lnTo>
                      <a:pt x="11" y="67"/>
                    </a:lnTo>
                    <a:lnTo>
                      <a:pt x="4" y="59"/>
                    </a:lnTo>
                    <a:lnTo>
                      <a:pt x="1" y="50"/>
                    </a:lnTo>
                    <a:lnTo>
                      <a:pt x="0" y="39"/>
                    </a:lnTo>
                    <a:lnTo>
                      <a:pt x="2" y="23"/>
                    </a:lnTo>
                    <a:lnTo>
                      <a:pt x="11" y="11"/>
                    </a:lnTo>
                    <a:lnTo>
                      <a:pt x="20" y="5"/>
                    </a:lnTo>
                    <a:lnTo>
                      <a:pt x="30" y="2"/>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Freeform 3101"/>
              <p:cNvSpPr>
                <a:spLocks/>
              </p:cNvSpPr>
              <p:nvPr/>
            </p:nvSpPr>
            <p:spPr bwMode="auto">
              <a:xfrm>
                <a:off x="273" y="3154"/>
                <a:ext cx="43" cy="22"/>
              </a:xfrm>
              <a:custGeom>
                <a:avLst/>
                <a:gdLst>
                  <a:gd name="T0" fmla="*/ 4 w 86"/>
                  <a:gd name="T1" fmla="*/ 0 h 45"/>
                  <a:gd name="T2" fmla="*/ 17 w 86"/>
                  <a:gd name="T3" fmla="*/ 5 h 45"/>
                  <a:gd name="T4" fmla="*/ 14 w 86"/>
                  <a:gd name="T5" fmla="*/ 10 h 45"/>
                  <a:gd name="T6" fmla="*/ 13 w 86"/>
                  <a:gd name="T7" fmla="*/ 15 h 45"/>
                  <a:gd name="T8" fmla="*/ 14 w 86"/>
                  <a:gd name="T9" fmla="*/ 18 h 45"/>
                  <a:gd name="T10" fmla="*/ 16 w 86"/>
                  <a:gd name="T11" fmla="*/ 23 h 45"/>
                  <a:gd name="T12" fmla="*/ 20 w 86"/>
                  <a:gd name="T13" fmla="*/ 25 h 45"/>
                  <a:gd name="T14" fmla="*/ 25 w 86"/>
                  <a:gd name="T15" fmla="*/ 27 h 45"/>
                  <a:gd name="T16" fmla="*/ 32 w 86"/>
                  <a:gd name="T17" fmla="*/ 29 h 45"/>
                  <a:gd name="T18" fmla="*/ 41 w 86"/>
                  <a:gd name="T19" fmla="*/ 29 h 45"/>
                  <a:gd name="T20" fmla="*/ 86 w 86"/>
                  <a:gd name="T21" fmla="*/ 29 h 45"/>
                  <a:gd name="T22" fmla="*/ 86 w 86"/>
                  <a:gd name="T23" fmla="*/ 45 h 45"/>
                  <a:gd name="T24" fmla="*/ 1 w 86"/>
                  <a:gd name="T25" fmla="*/ 45 h 45"/>
                  <a:gd name="T26" fmla="*/ 1 w 86"/>
                  <a:gd name="T27" fmla="*/ 32 h 45"/>
                  <a:gd name="T28" fmla="*/ 13 w 86"/>
                  <a:gd name="T29" fmla="*/ 32 h 45"/>
                  <a:gd name="T30" fmla="*/ 8 w 86"/>
                  <a:gd name="T31" fmla="*/ 28 h 45"/>
                  <a:gd name="T32" fmla="*/ 4 w 86"/>
                  <a:gd name="T33" fmla="*/ 25 h 45"/>
                  <a:gd name="T34" fmla="*/ 2 w 86"/>
                  <a:gd name="T35" fmla="*/ 23 h 45"/>
                  <a:gd name="T36" fmla="*/ 0 w 86"/>
                  <a:gd name="T37" fmla="*/ 18 h 45"/>
                  <a:gd name="T38" fmla="*/ 0 w 86"/>
                  <a:gd name="T39" fmla="*/ 14 h 45"/>
                  <a:gd name="T40" fmla="*/ 1 w 86"/>
                  <a:gd name="T41" fmla="*/ 7 h 45"/>
                  <a:gd name="T42" fmla="*/ 4 w 86"/>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45">
                    <a:moveTo>
                      <a:pt x="4" y="0"/>
                    </a:moveTo>
                    <a:lnTo>
                      <a:pt x="17" y="5"/>
                    </a:lnTo>
                    <a:lnTo>
                      <a:pt x="14" y="10"/>
                    </a:lnTo>
                    <a:lnTo>
                      <a:pt x="13" y="15"/>
                    </a:lnTo>
                    <a:lnTo>
                      <a:pt x="14" y="18"/>
                    </a:lnTo>
                    <a:lnTo>
                      <a:pt x="16" y="23"/>
                    </a:lnTo>
                    <a:lnTo>
                      <a:pt x="20" y="25"/>
                    </a:lnTo>
                    <a:lnTo>
                      <a:pt x="25" y="27"/>
                    </a:lnTo>
                    <a:lnTo>
                      <a:pt x="32" y="29"/>
                    </a:lnTo>
                    <a:lnTo>
                      <a:pt x="41" y="29"/>
                    </a:lnTo>
                    <a:lnTo>
                      <a:pt x="86" y="29"/>
                    </a:lnTo>
                    <a:lnTo>
                      <a:pt x="86" y="45"/>
                    </a:lnTo>
                    <a:lnTo>
                      <a:pt x="1" y="45"/>
                    </a:lnTo>
                    <a:lnTo>
                      <a:pt x="1" y="32"/>
                    </a:lnTo>
                    <a:lnTo>
                      <a:pt x="13" y="32"/>
                    </a:lnTo>
                    <a:lnTo>
                      <a:pt x="8" y="28"/>
                    </a:lnTo>
                    <a:lnTo>
                      <a:pt x="4" y="25"/>
                    </a:lnTo>
                    <a:lnTo>
                      <a:pt x="2" y="23"/>
                    </a:lnTo>
                    <a:lnTo>
                      <a:pt x="0" y="18"/>
                    </a:lnTo>
                    <a:lnTo>
                      <a:pt x="0" y="14"/>
                    </a:lnTo>
                    <a:lnTo>
                      <a:pt x="1" y="7"/>
                    </a:lnTo>
                    <a:lnTo>
                      <a:pt x="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3102"/>
              <p:cNvSpPr>
                <a:spLocks noEditPoints="1"/>
              </p:cNvSpPr>
              <p:nvPr/>
            </p:nvSpPr>
            <p:spPr bwMode="auto">
              <a:xfrm>
                <a:off x="273" y="3113"/>
                <a:ext cx="45" cy="39"/>
              </a:xfrm>
              <a:custGeom>
                <a:avLst/>
                <a:gdLst>
                  <a:gd name="T0" fmla="*/ 33 w 88"/>
                  <a:gd name="T1" fmla="*/ 15 h 78"/>
                  <a:gd name="T2" fmla="*/ 28 w 88"/>
                  <a:gd name="T3" fmla="*/ 17 h 78"/>
                  <a:gd name="T4" fmla="*/ 23 w 88"/>
                  <a:gd name="T5" fmla="*/ 19 h 78"/>
                  <a:gd name="T6" fmla="*/ 20 w 88"/>
                  <a:gd name="T7" fmla="*/ 21 h 78"/>
                  <a:gd name="T8" fmla="*/ 14 w 88"/>
                  <a:gd name="T9" fmla="*/ 29 h 78"/>
                  <a:gd name="T10" fmla="*/ 13 w 88"/>
                  <a:gd name="T11" fmla="*/ 39 h 78"/>
                  <a:gd name="T12" fmla="*/ 13 w 88"/>
                  <a:gd name="T13" fmla="*/ 44 h 78"/>
                  <a:gd name="T14" fmla="*/ 16 w 88"/>
                  <a:gd name="T15" fmla="*/ 50 h 78"/>
                  <a:gd name="T16" fmla="*/ 19 w 88"/>
                  <a:gd name="T17" fmla="*/ 56 h 78"/>
                  <a:gd name="T18" fmla="*/ 23 w 88"/>
                  <a:gd name="T19" fmla="*/ 59 h 78"/>
                  <a:gd name="T20" fmla="*/ 28 w 88"/>
                  <a:gd name="T21" fmla="*/ 61 h 78"/>
                  <a:gd name="T22" fmla="*/ 33 w 88"/>
                  <a:gd name="T23" fmla="*/ 63 h 78"/>
                  <a:gd name="T24" fmla="*/ 33 w 88"/>
                  <a:gd name="T25" fmla="*/ 15 h 78"/>
                  <a:gd name="T26" fmla="*/ 44 w 88"/>
                  <a:gd name="T27" fmla="*/ 0 h 78"/>
                  <a:gd name="T28" fmla="*/ 45 w 88"/>
                  <a:gd name="T29" fmla="*/ 0 h 78"/>
                  <a:gd name="T30" fmla="*/ 47 w 88"/>
                  <a:gd name="T31" fmla="*/ 0 h 78"/>
                  <a:gd name="T32" fmla="*/ 47 w 88"/>
                  <a:gd name="T33" fmla="*/ 63 h 78"/>
                  <a:gd name="T34" fmla="*/ 59 w 88"/>
                  <a:gd name="T35" fmla="*/ 60 h 78"/>
                  <a:gd name="T36" fmla="*/ 67 w 88"/>
                  <a:gd name="T37" fmla="*/ 56 h 78"/>
                  <a:gd name="T38" fmla="*/ 70 w 88"/>
                  <a:gd name="T39" fmla="*/ 51 h 78"/>
                  <a:gd name="T40" fmla="*/ 73 w 88"/>
                  <a:gd name="T41" fmla="*/ 47 h 78"/>
                  <a:gd name="T42" fmla="*/ 74 w 88"/>
                  <a:gd name="T43" fmla="*/ 42 h 78"/>
                  <a:gd name="T44" fmla="*/ 75 w 88"/>
                  <a:gd name="T45" fmla="*/ 38 h 78"/>
                  <a:gd name="T46" fmla="*/ 74 w 88"/>
                  <a:gd name="T47" fmla="*/ 32 h 78"/>
                  <a:gd name="T48" fmla="*/ 73 w 88"/>
                  <a:gd name="T49" fmla="*/ 28 h 78"/>
                  <a:gd name="T50" fmla="*/ 71 w 88"/>
                  <a:gd name="T51" fmla="*/ 24 h 78"/>
                  <a:gd name="T52" fmla="*/ 68 w 88"/>
                  <a:gd name="T53" fmla="*/ 21 h 78"/>
                  <a:gd name="T54" fmla="*/ 65 w 88"/>
                  <a:gd name="T55" fmla="*/ 18 h 78"/>
                  <a:gd name="T56" fmla="*/ 60 w 88"/>
                  <a:gd name="T57" fmla="*/ 15 h 78"/>
                  <a:gd name="T58" fmla="*/ 62 w 88"/>
                  <a:gd name="T59" fmla="*/ 1 h 78"/>
                  <a:gd name="T60" fmla="*/ 74 w 88"/>
                  <a:gd name="T61" fmla="*/ 5 h 78"/>
                  <a:gd name="T62" fmla="*/ 81 w 88"/>
                  <a:gd name="T63" fmla="*/ 13 h 78"/>
                  <a:gd name="T64" fmla="*/ 86 w 88"/>
                  <a:gd name="T65" fmla="*/ 24 h 78"/>
                  <a:gd name="T66" fmla="*/ 88 w 88"/>
                  <a:gd name="T67" fmla="*/ 38 h 78"/>
                  <a:gd name="T68" fmla="*/ 87 w 88"/>
                  <a:gd name="T69" fmla="*/ 49 h 78"/>
                  <a:gd name="T70" fmla="*/ 83 w 88"/>
                  <a:gd name="T71" fmla="*/ 59 h 78"/>
                  <a:gd name="T72" fmla="*/ 77 w 88"/>
                  <a:gd name="T73" fmla="*/ 67 h 78"/>
                  <a:gd name="T74" fmla="*/ 68 w 88"/>
                  <a:gd name="T75" fmla="*/ 73 h 78"/>
                  <a:gd name="T76" fmla="*/ 57 w 88"/>
                  <a:gd name="T77" fmla="*/ 77 h 78"/>
                  <a:gd name="T78" fmla="*/ 45 w 88"/>
                  <a:gd name="T79" fmla="*/ 78 h 78"/>
                  <a:gd name="T80" fmla="*/ 31 w 88"/>
                  <a:gd name="T81" fmla="*/ 77 h 78"/>
                  <a:gd name="T82" fmla="*/ 20 w 88"/>
                  <a:gd name="T83" fmla="*/ 73 h 78"/>
                  <a:gd name="T84" fmla="*/ 11 w 88"/>
                  <a:gd name="T85" fmla="*/ 67 h 78"/>
                  <a:gd name="T86" fmla="*/ 4 w 88"/>
                  <a:gd name="T87" fmla="*/ 59 h 78"/>
                  <a:gd name="T88" fmla="*/ 1 w 88"/>
                  <a:gd name="T89" fmla="*/ 50 h 78"/>
                  <a:gd name="T90" fmla="*/ 0 w 88"/>
                  <a:gd name="T91" fmla="*/ 39 h 78"/>
                  <a:gd name="T92" fmla="*/ 2 w 88"/>
                  <a:gd name="T93" fmla="*/ 23 h 78"/>
                  <a:gd name="T94" fmla="*/ 11 w 88"/>
                  <a:gd name="T95" fmla="*/ 11 h 78"/>
                  <a:gd name="T96" fmla="*/ 20 w 88"/>
                  <a:gd name="T97" fmla="*/ 5 h 78"/>
                  <a:gd name="T98" fmla="*/ 30 w 88"/>
                  <a:gd name="T99" fmla="*/ 1 h 78"/>
                  <a:gd name="T100" fmla="*/ 44 w 88"/>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78">
                    <a:moveTo>
                      <a:pt x="33" y="15"/>
                    </a:moveTo>
                    <a:lnTo>
                      <a:pt x="28" y="17"/>
                    </a:lnTo>
                    <a:lnTo>
                      <a:pt x="23" y="19"/>
                    </a:lnTo>
                    <a:lnTo>
                      <a:pt x="20" y="21"/>
                    </a:lnTo>
                    <a:lnTo>
                      <a:pt x="14" y="29"/>
                    </a:lnTo>
                    <a:lnTo>
                      <a:pt x="13" y="39"/>
                    </a:lnTo>
                    <a:lnTo>
                      <a:pt x="13" y="44"/>
                    </a:lnTo>
                    <a:lnTo>
                      <a:pt x="16" y="50"/>
                    </a:lnTo>
                    <a:lnTo>
                      <a:pt x="19" y="56"/>
                    </a:lnTo>
                    <a:lnTo>
                      <a:pt x="23" y="59"/>
                    </a:lnTo>
                    <a:lnTo>
                      <a:pt x="28" y="61"/>
                    </a:lnTo>
                    <a:lnTo>
                      <a:pt x="33" y="63"/>
                    </a:lnTo>
                    <a:lnTo>
                      <a:pt x="33" y="15"/>
                    </a:lnTo>
                    <a:close/>
                    <a:moveTo>
                      <a:pt x="44" y="0"/>
                    </a:moveTo>
                    <a:lnTo>
                      <a:pt x="45" y="0"/>
                    </a:lnTo>
                    <a:lnTo>
                      <a:pt x="47" y="0"/>
                    </a:lnTo>
                    <a:lnTo>
                      <a:pt x="47" y="63"/>
                    </a:lnTo>
                    <a:lnTo>
                      <a:pt x="59" y="60"/>
                    </a:lnTo>
                    <a:lnTo>
                      <a:pt x="67" y="56"/>
                    </a:lnTo>
                    <a:lnTo>
                      <a:pt x="70" y="51"/>
                    </a:lnTo>
                    <a:lnTo>
                      <a:pt x="73" y="47"/>
                    </a:lnTo>
                    <a:lnTo>
                      <a:pt x="74" y="42"/>
                    </a:lnTo>
                    <a:lnTo>
                      <a:pt x="75" y="38"/>
                    </a:lnTo>
                    <a:lnTo>
                      <a:pt x="74" y="32"/>
                    </a:lnTo>
                    <a:lnTo>
                      <a:pt x="73" y="28"/>
                    </a:lnTo>
                    <a:lnTo>
                      <a:pt x="71" y="24"/>
                    </a:lnTo>
                    <a:lnTo>
                      <a:pt x="68" y="21"/>
                    </a:lnTo>
                    <a:lnTo>
                      <a:pt x="65" y="18"/>
                    </a:lnTo>
                    <a:lnTo>
                      <a:pt x="60" y="15"/>
                    </a:lnTo>
                    <a:lnTo>
                      <a:pt x="62" y="1"/>
                    </a:lnTo>
                    <a:lnTo>
                      <a:pt x="74" y="5"/>
                    </a:lnTo>
                    <a:lnTo>
                      <a:pt x="81" y="13"/>
                    </a:lnTo>
                    <a:lnTo>
                      <a:pt x="86" y="24"/>
                    </a:lnTo>
                    <a:lnTo>
                      <a:pt x="88" y="38"/>
                    </a:lnTo>
                    <a:lnTo>
                      <a:pt x="87" y="49"/>
                    </a:lnTo>
                    <a:lnTo>
                      <a:pt x="83" y="59"/>
                    </a:lnTo>
                    <a:lnTo>
                      <a:pt x="77" y="67"/>
                    </a:lnTo>
                    <a:lnTo>
                      <a:pt x="68" y="73"/>
                    </a:lnTo>
                    <a:lnTo>
                      <a:pt x="57" y="77"/>
                    </a:lnTo>
                    <a:lnTo>
                      <a:pt x="45" y="78"/>
                    </a:lnTo>
                    <a:lnTo>
                      <a:pt x="31" y="77"/>
                    </a:lnTo>
                    <a:lnTo>
                      <a:pt x="20" y="73"/>
                    </a:lnTo>
                    <a:lnTo>
                      <a:pt x="11" y="67"/>
                    </a:lnTo>
                    <a:lnTo>
                      <a:pt x="4" y="59"/>
                    </a:lnTo>
                    <a:lnTo>
                      <a:pt x="1" y="50"/>
                    </a:lnTo>
                    <a:lnTo>
                      <a:pt x="0" y="39"/>
                    </a:lnTo>
                    <a:lnTo>
                      <a:pt x="2" y="23"/>
                    </a:lnTo>
                    <a:lnTo>
                      <a:pt x="11" y="11"/>
                    </a:lnTo>
                    <a:lnTo>
                      <a:pt x="20" y="5"/>
                    </a:lnTo>
                    <a:lnTo>
                      <a:pt x="30" y="1"/>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Freeform 3103"/>
              <p:cNvSpPr>
                <a:spLocks/>
              </p:cNvSpPr>
              <p:nvPr/>
            </p:nvSpPr>
            <p:spPr bwMode="auto">
              <a:xfrm>
                <a:off x="273" y="3071"/>
                <a:ext cx="43" cy="33"/>
              </a:xfrm>
              <a:custGeom>
                <a:avLst/>
                <a:gdLst>
                  <a:gd name="T0" fmla="*/ 35 w 86"/>
                  <a:gd name="T1" fmla="*/ 0 h 67"/>
                  <a:gd name="T2" fmla="*/ 86 w 86"/>
                  <a:gd name="T3" fmla="*/ 0 h 67"/>
                  <a:gd name="T4" fmla="*/ 86 w 86"/>
                  <a:gd name="T5" fmla="*/ 16 h 67"/>
                  <a:gd name="T6" fmla="*/ 36 w 86"/>
                  <a:gd name="T7" fmla="*/ 16 h 67"/>
                  <a:gd name="T8" fmla="*/ 30 w 86"/>
                  <a:gd name="T9" fmla="*/ 16 h 67"/>
                  <a:gd name="T10" fmla="*/ 26 w 86"/>
                  <a:gd name="T11" fmla="*/ 17 h 67"/>
                  <a:gd name="T12" fmla="*/ 22 w 86"/>
                  <a:gd name="T13" fmla="*/ 17 h 67"/>
                  <a:gd name="T14" fmla="*/ 19 w 86"/>
                  <a:gd name="T15" fmla="*/ 19 h 67"/>
                  <a:gd name="T16" fmla="*/ 16 w 86"/>
                  <a:gd name="T17" fmla="*/ 22 h 67"/>
                  <a:gd name="T18" fmla="*/ 13 w 86"/>
                  <a:gd name="T19" fmla="*/ 27 h 67"/>
                  <a:gd name="T20" fmla="*/ 13 w 86"/>
                  <a:gd name="T21" fmla="*/ 31 h 67"/>
                  <a:gd name="T22" fmla="*/ 13 w 86"/>
                  <a:gd name="T23" fmla="*/ 37 h 67"/>
                  <a:gd name="T24" fmla="*/ 16 w 86"/>
                  <a:gd name="T25" fmla="*/ 41 h 67"/>
                  <a:gd name="T26" fmla="*/ 19 w 86"/>
                  <a:gd name="T27" fmla="*/ 46 h 67"/>
                  <a:gd name="T28" fmla="*/ 27 w 86"/>
                  <a:gd name="T29" fmla="*/ 50 h 67"/>
                  <a:gd name="T30" fmla="*/ 41 w 86"/>
                  <a:gd name="T31" fmla="*/ 51 h 67"/>
                  <a:gd name="T32" fmla="*/ 86 w 86"/>
                  <a:gd name="T33" fmla="*/ 51 h 67"/>
                  <a:gd name="T34" fmla="*/ 86 w 86"/>
                  <a:gd name="T35" fmla="*/ 67 h 67"/>
                  <a:gd name="T36" fmla="*/ 1 w 86"/>
                  <a:gd name="T37" fmla="*/ 67 h 67"/>
                  <a:gd name="T38" fmla="*/ 1 w 86"/>
                  <a:gd name="T39" fmla="*/ 51 h 67"/>
                  <a:gd name="T40" fmla="*/ 13 w 86"/>
                  <a:gd name="T41" fmla="*/ 51 h 67"/>
                  <a:gd name="T42" fmla="*/ 6 w 86"/>
                  <a:gd name="T43" fmla="*/ 45 h 67"/>
                  <a:gd name="T44" fmla="*/ 1 w 86"/>
                  <a:gd name="T45" fmla="*/ 37 h 67"/>
                  <a:gd name="T46" fmla="*/ 0 w 86"/>
                  <a:gd name="T47" fmla="*/ 27 h 67"/>
                  <a:gd name="T48" fmla="*/ 0 w 86"/>
                  <a:gd name="T49" fmla="*/ 20 h 67"/>
                  <a:gd name="T50" fmla="*/ 2 w 86"/>
                  <a:gd name="T51" fmla="*/ 13 h 67"/>
                  <a:gd name="T52" fmla="*/ 4 w 86"/>
                  <a:gd name="T53" fmla="*/ 10 h 67"/>
                  <a:gd name="T54" fmla="*/ 7 w 86"/>
                  <a:gd name="T55" fmla="*/ 8 h 67"/>
                  <a:gd name="T56" fmla="*/ 10 w 86"/>
                  <a:gd name="T57" fmla="*/ 6 h 67"/>
                  <a:gd name="T58" fmla="*/ 14 w 86"/>
                  <a:gd name="T59" fmla="*/ 2 h 67"/>
                  <a:gd name="T60" fmla="*/ 20 w 86"/>
                  <a:gd name="T61" fmla="*/ 1 h 67"/>
                  <a:gd name="T62" fmla="*/ 23 w 86"/>
                  <a:gd name="T63" fmla="*/ 1 h 67"/>
                  <a:gd name="T64" fmla="*/ 28 w 86"/>
                  <a:gd name="T65" fmla="*/ 0 h 67"/>
                  <a:gd name="T66" fmla="*/ 35 w 86"/>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7">
                    <a:moveTo>
                      <a:pt x="35" y="0"/>
                    </a:moveTo>
                    <a:lnTo>
                      <a:pt x="86" y="0"/>
                    </a:lnTo>
                    <a:lnTo>
                      <a:pt x="86" y="16"/>
                    </a:lnTo>
                    <a:lnTo>
                      <a:pt x="36" y="16"/>
                    </a:lnTo>
                    <a:lnTo>
                      <a:pt x="30" y="16"/>
                    </a:lnTo>
                    <a:lnTo>
                      <a:pt x="26" y="17"/>
                    </a:lnTo>
                    <a:lnTo>
                      <a:pt x="22" y="17"/>
                    </a:lnTo>
                    <a:lnTo>
                      <a:pt x="19" y="19"/>
                    </a:lnTo>
                    <a:lnTo>
                      <a:pt x="16" y="22"/>
                    </a:lnTo>
                    <a:lnTo>
                      <a:pt x="13" y="27"/>
                    </a:lnTo>
                    <a:lnTo>
                      <a:pt x="13" y="31"/>
                    </a:lnTo>
                    <a:lnTo>
                      <a:pt x="13" y="37"/>
                    </a:lnTo>
                    <a:lnTo>
                      <a:pt x="16" y="41"/>
                    </a:lnTo>
                    <a:lnTo>
                      <a:pt x="19" y="46"/>
                    </a:lnTo>
                    <a:lnTo>
                      <a:pt x="27" y="50"/>
                    </a:lnTo>
                    <a:lnTo>
                      <a:pt x="41" y="51"/>
                    </a:lnTo>
                    <a:lnTo>
                      <a:pt x="86" y="51"/>
                    </a:lnTo>
                    <a:lnTo>
                      <a:pt x="86" y="67"/>
                    </a:lnTo>
                    <a:lnTo>
                      <a:pt x="1" y="67"/>
                    </a:lnTo>
                    <a:lnTo>
                      <a:pt x="1" y="51"/>
                    </a:lnTo>
                    <a:lnTo>
                      <a:pt x="13" y="51"/>
                    </a:lnTo>
                    <a:lnTo>
                      <a:pt x="6" y="45"/>
                    </a:lnTo>
                    <a:lnTo>
                      <a:pt x="1" y="37"/>
                    </a:lnTo>
                    <a:lnTo>
                      <a:pt x="0" y="27"/>
                    </a:lnTo>
                    <a:lnTo>
                      <a:pt x="0" y="20"/>
                    </a:lnTo>
                    <a:lnTo>
                      <a:pt x="2" y="13"/>
                    </a:lnTo>
                    <a:lnTo>
                      <a:pt x="4" y="10"/>
                    </a:lnTo>
                    <a:lnTo>
                      <a:pt x="7" y="8"/>
                    </a:lnTo>
                    <a:lnTo>
                      <a:pt x="10" y="6"/>
                    </a:lnTo>
                    <a:lnTo>
                      <a:pt x="14" y="2"/>
                    </a:lnTo>
                    <a:lnTo>
                      <a:pt x="20" y="1"/>
                    </a:lnTo>
                    <a:lnTo>
                      <a:pt x="23" y="1"/>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3104"/>
              <p:cNvSpPr>
                <a:spLocks/>
              </p:cNvSpPr>
              <p:nvPr/>
            </p:nvSpPr>
            <p:spPr bwMode="auto">
              <a:xfrm>
                <a:off x="273" y="3025"/>
                <a:ext cx="45" cy="37"/>
              </a:xfrm>
              <a:custGeom>
                <a:avLst/>
                <a:gdLst>
                  <a:gd name="T0" fmla="*/ 57 w 88"/>
                  <a:gd name="T1" fmla="*/ 0 h 73"/>
                  <a:gd name="T2" fmla="*/ 70 w 88"/>
                  <a:gd name="T3" fmla="*/ 4 h 73"/>
                  <a:gd name="T4" fmla="*/ 80 w 88"/>
                  <a:gd name="T5" fmla="*/ 12 h 73"/>
                  <a:gd name="T6" fmla="*/ 86 w 88"/>
                  <a:gd name="T7" fmla="*/ 22 h 73"/>
                  <a:gd name="T8" fmla="*/ 88 w 88"/>
                  <a:gd name="T9" fmla="*/ 35 h 73"/>
                  <a:gd name="T10" fmla="*/ 87 w 88"/>
                  <a:gd name="T11" fmla="*/ 45 h 73"/>
                  <a:gd name="T12" fmla="*/ 83 w 88"/>
                  <a:gd name="T13" fmla="*/ 54 h 73"/>
                  <a:gd name="T14" fmla="*/ 77 w 88"/>
                  <a:gd name="T15" fmla="*/ 62 h 73"/>
                  <a:gd name="T16" fmla="*/ 68 w 88"/>
                  <a:gd name="T17" fmla="*/ 68 h 73"/>
                  <a:gd name="T18" fmla="*/ 57 w 88"/>
                  <a:gd name="T19" fmla="*/ 72 h 73"/>
                  <a:gd name="T20" fmla="*/ 45 w 88"/>
                  <a:gd name="T21" fmla="*/ 73 h 73"/>
                  <a:gd name="T22" fmla="*/ 31 w 88"/>
                  <a:gd name="T23" fmla="*/ 72 h 73"/>
                  <a:gd name="T24" fmla="*/ 20 w 88"/>
                  <a:gd name="T25" fmla="*/ 69 h 73"/>
                  <a:gd name="T26" fmla="*/ 14 w 88"/>
                  <a:gd name="T27" fmla="*/ 64 h 73"/>
                  <a:gd name="T28" fmla="*/ 9 w 88"/>
                  <a:gd name="T29" fmla="*/ 60 h 73"/>
                  <a:gd name="T30" fmla="*/ 4 w 88"/>
                  <a:gd name="T31" fmla="*/ 54 h 73"/>
                  <a:gd name="T32" fmla="*/ 1 w 88"/>
                  <a:gd name="T33" fmla="*/ 45 h 73"/>
                  <a:gd name="T34" fmla="*/ 0 w 88"/>
                  <a:gd name="T35" fmla="*/ 35 h 73"/>
                  <a:gd name="T36" fmla="*/ 1 w 88"/>
                  <a:gd name="T37" fmla="*/ 23 h 73"/>
                  <a:gd name="T38" fmla="*/ 7 w 88"/>
                  <a:gd name="T39" fmla="*/ 13 h 73"/>
                  <a:gd name="T40" fmla="*/ 16 w 88"/>
                  <a:gd name="T41" fmla="*/ 5 h 73"/>
                  <a:gd name="T42" fmla="*/ 27 w 88"/>
                  <a:gd name="T43" fmla="*/ 2 h 73"/>
                  <a:gd name="T44" fmla="*/ 29 w 88"/>
                  <a:gd name="T45" fmla="*/ 16 h 73"/>
                  <a:gd name="T46" fmla="*/ 23 w 88"/>
                  <a:gd name="T47" fmla="*/ 19 h 73"/>
                  <a:gd name="T48" fmla="*/ 20 w 88"/>
                  <a:gd name="T49" fmla="*/ 21 h 73"/>
                  <a:gd name="T50" fmla="*/ 17 w 88"/>
                  <a:gd name="T51" fmla="*/ 23 h 73"/>
                  <a:gd name="T52" fmla="*/ 14 w 88"/>
                  <a:gd name="T53" fmla="*/ 26 h 73"/>
                  <a:gd name="T54" fmla="*/ 13 w 88"/>
                  <a:gd name="T55" fmla="*/ 31 h 73"/>
                  <a:gd name="T56" fmla="*/ 13 w 88"/>
                  <a:gd name="T57" fmla="*/ 35 h 73"/>
                  <a:gd name="T58" fmla="*/ 13 w 88"/>
                  <a:gd name="T59" fmla="*/ 40 h 73"/>
                  <a:gd name="T60" fmla="*/ 16 w 88"/>
                  <a:gd name="T61" fmla="*/ 44 h 73"/>
                  <a:gd name="T62" fmla="*/ 18 w 88"/>
                  <a:gd name="T63" fmla="*/ 48 h 73"/>
                  <a:gd name="T64" fmla="*/ 20 w 88"/>
                  <a:gd name="T65" fmla="*/ 51 h 73"/>
                  <a:gd name="T66" fmla="*/ 30 w 88"/>
                  <a:gd name="T67" fmla="*/ 56 h 73"/>
                  <a:gd name="T68" fmla="*/ 44 w 88"/>
                  <a:gd name="T69" fmla="*/ 58 h 73"/>
                  <a:gd name="T70" fmla="*/ 58 w 88"/>
                  <a:gd name="T71" fmla="*/ 56 h 73"/>
                  <a:gd name="T72" fmla="*/ 67 w 88"/>
                  <a:gd name="T73" fmla="*/ 51 h 73"/>
                  <a:gd name="T74" fmla="*/ 70 w 88"/>
                  <a:gd name="T75" fmla="*/ 48 h 73"/>
                  <a:gd name="T76" fmla="*/ 73 w 88"/>
                  <a:gd name="T77" fmla="*/ 44 h 73"/>
                  <a:gd name="T78" fmla="*/ 74 w 88"/>
                  <a:gd name="T79" fmla="*/ 40 h 73"/>
                  <a:gd name="T80" fmla="*/ 75 w 88"/>
                  <a:gd name="T81" fmla="*/ 35 h 73"/>
                  <a:gd name="T82" fmla="*/ 74 w 88"/>
                  <a:gd name="T83" fmla="*/ 30 h 73"/>
                  <a:gd name="T84" fmla="*/ 73 w 88"/>
                  <a:gd name="T85" fmla="*/ 25 h 73"/>
                  <a:gd name="T86" fmla="*/ 70 w 88"/>
                  <a:gd name="T87" fmla="*/ 22 h 73"/>
                  <a:gd name="T88" fmla="*/ 66 w 88"/>
                  <a:gd name="T89" fmla="*/ 19 h 73"/>
                  <a:gd name="T90" fmla="*/ 61 w 88"/>
                  <a:gd name="T91" fmla="*/ 16 h 73"/>
                  <a:gd name="T92" fmla="*/ 56 w 88"/>
                  <a:gd name="T93" fmla="*/ 15 h 73"/>
                  <a:gd name="T94" fmla="*/ 57 w 88"/>
                  <a:gd name="T9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73">
                    <a:moveTo>
                      <a:pt x="57" y="0"/>
                    </a:moveTo>
                    <a:lnTo>
                      <a:pt x="70" y="4"/>
                    </a:lnTo>
                    <a:lnTo>
                      <a:pt x="80" y="12"/>
                    </a:lnTo>
                    <a:lnTo>
                      <a:pt x="86" y="22"/>
                    </a:lnTo>
                    <a:lnTo>
                      <a:pt x="88" y="35"/>
                    </a:lnTo>
                    <a:lnTo>
                      <a:pt x="87" y="45"/>
                    </a:lnTo>
                    <a:lnTo>
                      <a:pt x="83" y="54"/>
                    </a:lnTo>
                    <a:lnTo>
                      <a:pt x="77" y="62"/>
                    </a:lnTo>
                    <a:lnTo>
                      <a:pt x="68" y="68"/>
                    </a:lnTo>
                    <a:lnTo>
                      <a:pt x="57" y="72"/>
                    </a:lnTo>
                    <a:lnTo>
                      <a:pt x="45" y="73"/>
                    </a:lnTo>
                    <a:lnTo>
                      <a:pt x="31" y="72"/>
                    </a:lnTo>
                    <a:lnTo>
                      <a:pt x="20" y="69"/>
                    </a:lnTo>
                    <a:lnTo>
                      <a:pt x="14" y="64"/>
                    </a:lnTo>
                    <a:lnTo>
                      <a:pt x="9" y="60"/>
                    </a:lnTo>
                    <a:lnTo>
                      <a:pt x="4" y="54"/>
                    </a:lnTo>
                    <a:lnTo>
                      <a:pt x="1" y="45"/>
                    </a:lnTo>
                    <a:lnTo>
                      <a:pt x="0" y="35"/>
                    </a:lnTo>
                    <a:lnTo>
                      <a:pt x="1" y="23"/>
                    </a:lnTo>
                    <a:lnTo>
                      <a:pt x="7" y="13"/>
                    </a:lnTo>
                    <a:lnTo>
                      <a:pt x="16" y="5"/>
                    </a:lnTo>
                    <a:lnTo>
                      <a:pt x="27" y="2"/>
                    </a:lnTo>
                    <a:lnTo>
                      <a:pt x="29" y="16"/>
                    </a:lnTo>
                    <a:lnTo>
                      <a:pt x="23" y="19"/>
                    </a:lnTo>
                    <a:lnTo>
                      <a:pt x="20" y="21"/>
                    </a:lnTo>
                    <a:lnTo>
                      <a:pt x="17" y="23"/>
                    </a:lnTo>
                    <a:lnTo>
                      <a:pt x="14" y="26"/>
                    </a:lnTo>
                    <a:lnTo>
                      <a:pt x="13" y="31"/>
                    </a:lnTo>
                    <a:lnTo>
                      <a:pt x="13" y="35"/>
                    </a:lnTo>
                    <a:lnTo>
                      <a:pt x="13" y="40"/>
                    </a:lnTo>
                    <a:lnTo>
                      <a:pt x="16" y="44"/>
                    </a:lnTo>
                    <a:lnTo>
                      <a:pt x="18" y="48"/>
                    </a:lnTo>
                    <a:lnTo>
                      <a:pt x="20" y="51"/>
                    </a:lnTo>
                    <a:lnTo>
                      <a:pt x="30" y="56"/>
                    </a:lnTo>
                    <a:lnTo>
                      <a:pt x="44" y="58"/>
                    </a:lnTo>
                    <a:lnTo>
                      <a:pt x="58" y="56"/>
                    </a:lnTo>
                    <a:lnTo>
                      <a:pt x="67" y="51"/>
                    </a:lnTo>
                    <a:lnTo>
                      <a:pt x="70" y="48"/>
                    </a:lnTo>
                    <a:lnTo>
                      <a:pt x="73" y="44"/>
                    </a:lnTo>
                    <a:lnTo>
                      <a:pt x="74" y="40"/>
                    </a:lnTo>
                    <a:lnTo>
                      <a:pt x="75" y="35"/>
                    </a:lnTo>
                    <a:lnTo>
                      <a:pt x="74" y="30"/>
                    </a:lnTo>
                    <a:lnTo>
                      <a:pt x="73" y="25"/>
                    </a:lnTo>
                    <a:lnTo>
                      <a:pt x="70" y="22"/>
                    </a:lnTo>
                    <a:lnTo>
                      <a:pt x="66" y="19"/>
                    </a:lnTo>
                    <a:lnTo>
                      <a:pt x="61" y="16"/>
                    </a:lnTo>
                    <a:lnTo>
                      <a:pt x="56" y="15"/>
                    </a:lnTo>
                    <a:lnTo>
                      <a:pt x="5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 name="Freeform 3105"/>
              <p:cNvSpPr>
                <a:spLocks noEditPoints="1"/>
              </p:cNvSpPr>
              <p:nvPr/>
            </p:nvSpPr>
            <p:spPr bwMode="auto">
              <a:xfrm>
                <a:off x="258" y="3010"/>
                <a:ext cx="58" cy="8"/>
              </a:xfrm>
              <a:custGeom>
                <a:avLst/>
                <a:gdLst>
                  <a:gd name="T0" fmla="*/ 32 w 117"/>
                  <a:gd name="T1" fmla="*/ 0 h 15"/>
                  <a:gd name="T2" fmla="*/ 117 w 117"/>
                  <a:gd name="T3" fmla="*/ 0 h 15"/>
                  <a:gd name="T4" fmla="*/ 117 w 117"/>
                  <a:gd name="T5" fmla="*/ 15 h 15"/>
                  <a:gd name="T6" fmla="*/ 32 w 117"/>
                  <a:gd name="T7" fmla="*/ 15 h 15"/>
                  <a:gd name="T8" fmla="*/ 32 w 117"/>
                  <a:gd name="T9" fmla="*/ 0 h 15"/>
                  <a:gd name="T10" fmla="*/ 0 w 117"/>
                  <a:gd name="T11" fmla="*/ 0 h 15"/>
                  <a:gd name="T12" fmla="*/ 15 w 117"/>
                  <a:gd name="T13" fmla="*/ 0 h 15"/>
                  <a:gd name="T14" fmla="*/ 15 w 117"/>
                  <a:gd name="T15" fmla="*/ 15 h 15"/>
                  <a:gd name="T16" fmla="*/ 0 w 117"/>
                  <a:gd name="T17" fmla="*/ 15 h 15"/>
                  <a:gd name="T18" fmla="*/ 0 w 117"/>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5">
                    <a:moveTo>
                      <a:pt x="32" y="0"/>
                    </a:moveTo>
                    <a:lnTo>
                      <a:pt x="117" y="0"/>
                    </a:lnTo>
                    <a:lnTo>
                      <a:pt x="117" y="15"/>
                    </a:lnTo>
                    <a:lnTo>
                      <a:pt x="32" y="15"/>
                    </a:lnTo>
                    <a:lnTo>
                      <a:pt x="32" y="0"/>
                    </a:lnTo>
                    <a:close/>
                    <a:moveTo>
                      <a:pt x="0" y="0"/>
                    </a:moveTo>
                    <a:lnTo>
                      <a:pt x="15" y="0"/>
                    </a:lnTo>
                    <a:lnTo>
                      <a:pt x="15"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Freeform 3106"/>
              <p:cNvSpPr>
                <a:spLocks/>
              </p:cNvSpPr>
              <p:nvPr/>
            </p:nvSpPr>
            <p:spPr bwMode="auto">
              <a:xfrm>
                <a:off x="273" y="2967"/>
                <a:ext cx="43" cy="33"/>
              </a:xfrm>
              <a:custGeom>
                <a:avLst/>
                <a:gdLst>
                  <a:gd name="T0" fmla="*/ 35 w 86"/>
                  <a:gd name="T1" fmla="*/ 0 h 65"/>
                  <a:gd name="T2" fmla="*/ 86 w 86"/>
                  <a:gd name="T3" fmla="*/ 0 h 65"/>
                  <a:gd name="T4" fmla="*/ 86 w 86"/>
                  <a:gd name="T5" fmla="*/ 15 h 65"/>
                  <a:gd name="T6" fmla="*/ 36 w 86"/>
                  <a:gd name="T7" fmla="*/ 15 h 65"/>
                  <a:gd name="T8" fmla="*/ 30 w 86"/>
                  <a:gd name="T9" fmla="*/ 15 h 65"/>
                  <a:gd name="T10" fmla="*/ 26 w 86"/>
                  <a:gd name="T11" fmla="*/ 15 h 65"/>
                  <a:gd name="T12" fmla="*/ 22 w 86"/>
                  <a:gd name="T13" fmla="*/ 16 h 65"/>
                  <a:gd name="T14" fmla="*/ 19 w 86"/>
                  <a:gd name="T15" fmla="*/ 19 h 65"/>
                  <a:gd name="T16" fmla="*/ 16 w 86"/>
                  <a:gd name="T17" fmla="*/ 22 h 65"/>
                  <a:gd name="T18" fmla="*/ 13 w 86"/>
                  <a:gd name="T19" fmla="*/ 25 h 65"/>
                  <a:gd name="T20" fmla="*/ 13 w 86"/>
                  <a:gd name="T21" fmla="*/ 31 h 65"/>
                  <a:gd name="T22" fmla="*/ 13 w 86"/>
                  <a:gd name="T23" fmla="*/ 35 h 65"/>
                  <a:gd name="T24" fmla="*/ 16 w 86"/>
                  <a:gd name="T25" fmla="*/ 41 h 65"/>
                  <a:gd name="T26" fmla="*/ 19 w 86"/>
                  <a:gd name="T27" fmla="*/ 44 h 65"/>
                  <a:gd name="T28" fmla="*/ 27 w 86"/>
                  <a:gd name="T29" fmla="*/ 49 h 65"/>
                  <a:gd name="T30" fmla="*/ 41 w 86"/>
                  <a:gd name="T31" fmla="*/ 51 h 65"/>
                  <a:gd name="T32" fmla="*/ 86 w 86"/>
                  <a:gd name="T33" fmla="*/ 51 h 65"/>
                  <a:gd name="T34" fmla="*/ 86 w 86"/>
                  <a:gd name="T35" fmla="*/ 65 h 65"/>
                  <a:gd name="T36" fmla="*/ 1 w 86"/>
                  <a:gd name="T37" fmla="*/ 65 h 65"/>
                  <a:gd name="T38" fmla="*/ 1 w 86"/>
                  <a:gd name="T39" fmla="*/ 51 h 65"/>
                  <a:gd name="T40" fmla="*/ 13 w 86"/>
                  <a:gd name="T41" fmla="*/ 51 h 65"/>
                  <a:gd name="T42" fmla="*/ 6 w 86"/>
                  <a:gd name="T43" fmla="*/ 44 h 65"/>
                  <a:gd name="T44" fmla="*/ 1 w 86"/>
                  <a:gd name="T45" fmla="*/ 35 h 65"/>
                  <a:gd name="T46" fmla="*/ 0 w 86"/>
                  <a:gd name="T47" fmla="*/ 26 h 65"/>
                  <a:gd name="T48" fmla="*/ 0 w 86"/>
                  <a:gd name="T49" fmla="*/ 20 h 65"/>
                  <a:gd name="T50" fmla="*/ 2 w 86"/>
                  <a:gd name="T51" fmla="*/ 13 h 65"/>
                  <a:gd name="T52" fmla="*/ 4 w 86"/>
                  <a:gd name="T53" fmla="*/ 10 h 65"/>
                  <a:gd name="T54" fmla="*/ 7 w 86"/>
                  <a:gd name="T55" fmla="*/ 6 h 65"/>
                  <a:gd name="T56" fmla="*/ 10 w 86"/>
                  <a:gd name="T57" fmla="*/ 4 h 65"/>
                  <a:gd name="T58" fmla="*/ 14 w 86"/>
                  <a:gd name="T59" fmla="*/ 2 h 65"/>
                  <a:gd name="T60" fmla="*/ 20 w 86"/>
                  <a:gd name="T61" fmla="*/ 1 h 65"/>
                  <a:gd name="T62" fmla="*/ 23 w 86"/>
                  <a:gd name="T63" fmla="*/ 0 h 65"/>
                  <a:gd name="T64" fmla="*/ 28 w 86"/>
                  <a:gd name="T65" fmla="*/ 0 h 65"/>
                  <a:gd name="T66" fmla="*/ 35 w 86"/>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65">
                    <a:moveTo>
                      <a:pt x="35" y="0"/>
                    </a:moveTo>
                    <a:lnTo>
                      <a:pt x="86" y="0"/>
                    </a:lnTo>
                    <a:lnTo>
                      <a:pt x="86" y="15"/>
                    </a:lnTo>
                    <a:lnTo>
                      <a:pt x="36" y="15"/>
                    </a:lnTo>
                    <a:lnTo>
                      <a:pt x="30" y="15"/>
                    </a:lnTo>
                    <a:lnTo>
                      <a:pt x="26" y="15"/>
                    </a:lnTo>
                    <a:lnTo>
                      <a:pt x="22" y="16"/>
                    </a:lnTo>
                    <a:lnTo>
                      <a:pt x="19" y="19"/>
                    </a:lnTo>
                    <a:lnTo>
                      <a:pt x="16" y="22"/>
                    </a:lnTo>
                    <a:lnTo>
                      <a:pt x="13" y="25"/>
                    </a:lnTo>
                    <a:lnTo>
                      <a:pt x="13" y="31"/>
                    </a:lnTo>
                    <a:lnTo>
                      <a:pt x="13" y="35"/>
                    </a:lnTo>
                    <a:lnTo>
                      <a:pt x="16" y="41"/>
                    </a:lnTo>
                    <a:lnTo>
                      <a:pt x="19" y="44"/>
                    </a:lnTo>
                    <a:lnTo>
                      <a:pt x="27" y="49"/>
                    </a:lnTo>
                    <a:lnTo>
                      <a:pt x="41" y="51"/>
                    </a:lnTo>
                    <a:lnTo>
                      <a:pt x="86" y="51"/>
                    </a:lnTo>
                    <a:lnTo>
                      <a:pt x="86" y="65"/>
                    </a:lnTo>
                    <a:lnTo>
                      <a:pt x="1" y="65"/>
                    </a:lnTo>
                    <a:lnTo>
                      <a:pt x="1" y="51"/>
                    </a:lnTo>
                    <a:lnTo>
                      <a:pt x="13" y="51"/>
                    </a:lnTo>
                    <a:lnTo>
                      <a:pt x="6" y="44"/>
                    </a:lnTo>
                    <a:lnTo>
                      <a:pt x="1" y="35"/>
                    </a:lnTo>
                    <a:lnTo>
                      <a:pt x="0" y="26"/>
                    </a:lnTo>
                    <a:lnTo>
                      <a:pt x="0" y="20"/>
                    </a:lnTo>
                    <a:lnTo>
                      <a:pt x="2" y="13"/>
                    </a:lnTo>
                    <a:lnTo>
                      <a:pt x="4" y="10"/>
                    </a:lnTo>
                    <a:lnTo>
                      <a:pt x="7" y="6"/>
                    </a:lnTo>
                    <a:lnTo>
                      <a:pt x="10" y="4"/>
                    </a:lnTo>
                    <a:lnTo>
                      <a:pt x="14" y="2"/>
                    </a:lnTo>
                    <a:lnTo>
                      <a:pt x="20" y="1"/>
                    </a:lnTo>
                    <a:lnTo>
                      <a:pt x="23" y="0"/>
                    </a:lnTo>
                    <a:lnTo>
                      <a:pt x="28"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 name="Freeform 3107"/>
              <p:cNvSpPr>
                <a:spLocks noEditPoints="1"/>
              </p:cNvSpPr>
              <p:nvPr/>
            </p:nvSpPr>
            <p:spPr bwMode="auto">
              <a:xfrm>
                <a:off x="273" y="2922"/>
                <a:ext cx="61" cy="37"/>
              </a:xfrm>
              <a:custGeom>
                <a:avLst/>
                <a:gdLst>
                  <a:gd name="T0" fmla="*/ 30 w 121"/>
                  <a:gd name="T1" fmla="*/ 18 h 74"/>
                  <a:gd name="T2" fmla="*/ 17 w 121"/>
                  <a:gd name="T3" fmla="*/ 27 h 74"/>
                  <a:gd name="T4" fmla="*/ 13 w 121"/>
                  <a:gd name="T5" fmla="*/ 37 h 74"/>
                  <a:gd name="T6" fmla="*/ 17 w 121"/>
                  <a:gd name="T7" fmla="*/ 48 h 74"/>
                  <a:gd name="T8" fmla="*/ 30 w 121"/>
                  <a:gd name="T9" fmla="*/ 57 h 74"/>
                  <a:gd name="T10" fmla="*/ 56 w 121"/>
                  <a:gd name="T11" fmla="*/ 57 h 74"/>
                  <a:gd name="T12" fmla="*/ 68 w 121"/>
                  <a:gd name="T13" fmla="*/ 49 h 74"/>
                  <a:gd name="T14" fmla="*/ 73 w 121"/>
                  <a:gd name="T15" fmla="*/ 42 h 74"/>
                  <a:gd name="T16" fmla="*/ 73 w 121"/>
                  <a:gd name="T17" fmla="*/ 33 h 74"/>
                  <a:gd name="T18" fmla="*/ 68 w 121"/>
                  <a:gd name="T19" fmla="*/ 25 h 74"/>
                  <a:gd name="T20" fmla="*/ 56 w 121"/>
                  <a:gd name="T21" fmla="*/ 17 h 74"/>
                  <a:gd name="T22" fmla="*/ 1 w 121"/>
                  <a:gd name="T23" fmla="*/ 0 h 74"/>
                  <a:gd name="T24" fmla="*/ 92 w 121"/>
                  <a:gd name="T25" fmla="*/ 1 h 74"/>
                  <a:gd name="T26" fmla="*/ 107 w 121"/>
                  <a:gd name="T27" fmla="*/ 8 h 74"/>
                  <a:gd name="T28" fmla="*/ 115 w 121"/>
                  <a:gd name="T29" fmla="*/ 17 h 74"/>
                  <a:gd name="T30" fmla="*/ 121 w 121"/>
                  <a:gd name="T31" fmla="*/ 38 h 74"/>
                  <a:gd name="T32" fmla="*/ 114 w 121"/>
                  <a:gd name="T33" fmla="*/ 63 h 74"/>
                  <a:gd name="T34" fmla="*/ 93 w 121"/>
                  <a:gd name="T35" fmla="*/ 72 h 74"/>
                  <a:gd name="T36" fmla="*/ 98 w 121"/>
                  <a:gd name="T37" fmla="*/ 56 h 74"/>
                  <a:gd name="T38" fmla="*/ 103 w 121"/>
                  <a:gd name="T39" fmla="*/ 52 h 74"/>
                  <a:gd name="T40" fmla="*/ 106 w 121"/>
                  <a:gd name="T41" fmla="*/ 44 h 74"/>
                  <a:gd name="T42" fmla="*/ 106 w 121"/>
                  <a:gd name="T43" fmla="*/ 33 h 74"/>
                  <a:gd name="T44" fmla="*/ 103 w 121"/>
                  <a:gd name="T45" fmla="*/ 24 h 74"/>
                  <a:gd name="T46" fmla="*/ 97 w 121"/>
                  <a:gd name="T47" fmla="*/ 18 h 74"/>
                  <a:gd name="T48" fmla="*/ 89 w 121"/>
                  <a:gd name="T49" fmla="*/ 16 h 74"/>
                  <a:gd name="T50" fmla="*/ 76 w 121"/>
                  <a:gd name="T51" fmla="*/ 16 h 74"/>
                  <a:gd name="T52" fmla="*/ 86 w 121"/>
                  <a:gd name="T53" fmla="*/ 38 h 74"/>
                  <a:gd name="T54" fmla="*/ 80 w 121"/>
                  <a:gd name="T55" fmla="*/ 57 h 74"/>
                  <a:gd name="T56" fmla="*/ 60 w 121"/>
                  <a:gd name="T57" fmla="*/ 72 h 74"/>
                  <a:gd name="T58" fmla="*/ 32 w 121"/>
                  <a:gd name="T59" fmla="*/ 73 h 74"/>
                  <a:gd name="T60" fmla="*/ 14 w 121"/>
                  <a:gd name="T61" fmla="*/ 66 h 74"/>
                  <a:gd name="T62" fmla="*/ 6 w 121"/>
                  <a:gd name="T63" fmla="*/ 57 h 74"/>
                  <a:gd name="T64" fmla="*/ 0 w 121"/>
                  <a:gd name="T65" fmla="*/ 39 h 74"/>
                  <a:gd name="T66" fmla="*/ 11 w 121"/>
                  <a:gd name="T67" fmla="*/ 16 h 74"/>
                  <a:gd name="T68" fmla="*/ 1 w 121"/>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 h="74">
                    <a:moveTo>
                      <a:pt x="42" y="16"/>
                    </a:moveTo>
                    <a:lnTo>
                      <a:pt x="30" y="18"/>
                    </a:lnTo>
                    <a:lnTo>
                      <a:pt x="21" y="23"/>
                    </a:lnTo>
                    <a:lnTo>
                      <a:pt x="17" y="27"/>
                    </a:lnTo>
                    <a:lnTo>
                      <a:pt x="14" y="31"/>
                    </a:lnTo>
                    <a:lnTo>
                      <a:pt x="13" y="37"/>
                    </a:lnTo>
                    <a:lnTo>
                      <a:pt x="14" y="43"/>
                    </a:lnTo>
                    <a:lnTo>
                      <a:pt x="17" y="48"/>
                    </a:lnTo>
                    <a:lnTo>
                      <a:pt x="20" y="53"/>
                    </a:lnTo>
                    <a:lnTo>
                      <a:pt x="30" y="57"/>
                    </a:lnTo>
                    <a:lnTo>
                      <a:pt x="42" y="58"/>
                    </a:lnTo>
                    <a:lnTo>
                      <a:pt x="56" y="57"/>
                    </a:lnTo>
                    <a:lnTo>
                      <a:pt x="66" y="53"/>
                    </a:lnTo>
                    <a:lnTo>
                      <a:pt x="68" y="49"/>
                    </a:lnTo>
                    <a:lnTo>
                      <a:pt x="70" y="46"/>
                    </a:lnTo>
                    <a:lnTo>
                      <a:pt x="73" y="42"/>
                    </a:lnTo>
                    <a:lnTo>
                      <a:pt x="73" y="37"/>
                    </a:lnTo>
                    <a:lnTo>
                      <a:pt x="73" y="33"/>
                    </a:lnTo>
                    <a:lnTo>
                      <a:pt x="70" y="29"/>
                    </a:lnTo>
                    <a:lnTo>
                      <a:pt x="68" y="25"/>
                    </a:lnTo>
                    <a:lnTo>
                      <a:pt x="66" y="23"/>
                    </a:lnTo>
                    <a:lnTo>
                      <a:pt x="56" y="17"/>
                    </a:lnTo>
                    <a:lnTo>
                      <a:pt x="42" y="16"/>
                    </a:lnTo>
                    <a:close/>
                    <a:moveTo>
                      <a:pt x="1" y="0"/>
                    </a:moveTo>
                    <a:lnTo>
                      <a:pt x="75" y="0"/>
                    </a:lnTo>
                    <a:lnTo>
                      <a:pt x="92" y="1"/>
                    </a:lnTo>
                    <a:lnTo>
                      <a:pt x="103" y="5"/>
                    </a:lnTo>
                    <a:lnTo>
                      <a:pt x="107" y="8"/>
                    </a:lnTo>
                    <a:lnTo>
                      <a:pt x="112" y="13"/>
                    </a:lnTo>
                    <a:lnTo>
                      <a:pt x="115" y="17"/>
                    </a:lnTo>
                    <a:lnTo>
                      <a:pt x="119" y="27"/>
                    </a:lnTo>
                    <a:lnTo>
                      <a:pt x="121" y="38"/>
                    </a:lnTo>
                    <a:lnTo>
                      <a:pt x="118" y="53"/>
                    </a:lnTo>
                    <a:lnTo>
                      <a:pt x="114" y="63"/>
                    </a:lnTo>
                    <a:lnTo>
                      <a:pt x="105" y="69"/>
                    </a:lnTo>
                    <a:lnTo>
                      <a:pt x="93" y="72"/>
                    </a:lnTo>
                    <a:lnTo>
                      <a:pt x="95" y="57"/>
                    </a:lnTo>
                    <a:lnTo>
                      <a:pt x="98" y="56"/>
                    </a:lnTo>
                    <a:lnTo>
                      <a:pt x="100" y="54"/>
                    </a:lnTo>
                    <a:lnTo>
                      <a:pt x="103" y="52"/>
                    </a:lnTo>
                    <a:lnTo>
                      <a:pt x="105" y="48"/>
                    </a:lnTo>
                    <a:lnTo>
                      <a:pt x="106" y="44"/>
                    </a:lnTo>
                    <a:lnTo>
                      <a:pt x="106" y="38"/>
                    </a:lnTo>
                    <a:lnTo>
                      <a:pt x="106" y="33"/>
                    </a:lnTo>
                    <a:lnTo>
                      <a:pt x="105" y="28"/>
                    </a:lnTo>
                    <a:lnTo>
                      <a:pt x="103" y="24"/>
                    </a:lnTo>
                    <a:lnTo>
                      <a:pt x="100" y="20"/>
                    </a:lnTo>
                    <a:lnTo>
                      <a:pt x="97" y="18"/>
                    </a:lnTo>
                    <a:lnTo>
                      <a:pt x="93" y="17"/>
                    </a:lnTo>
                    <a:lnTo>
                      <a:pt x="89" y="16"/>
                    </a:lnTo>
                    <a:lnTo>
                      <a:pt x="84" y="16"/>
                    </a:lnTo>
                    <a:lnTo>
                      <a:pt x="76" y="16"/>
                    </a:lnTo>
                    <a:lnTo>
                      <a:pt x="84" y="26"/>
                    </a:lnTo>
                    <a:lnTo>
                      <a:pt x="86" y="38"/>
                    </a:lnTo>
                    <a:lnTo>
                      <a:pt x="85" y="49"/>
                    </a:lnTo>
                    <a:lnTo>
                      <a:pt x="80" y="57"/>
                    </a:lnTo>
                    <a:lnTo>
                      <a:pt x="74" y="65"/>
                    </a:lnTo>
                    <a:lnTo>
                      <a:pt x="60" y="72"/>
                    </a:lnTo>
                    <a:lnTo>
                      <a:pt x="44" y="74"/>
                    </a:lnTo>
                    <a:lnTo>
                      <a:pt x="32" y="73"/>
                    </a:lnTo>
                    <a:lnTo>
                      <a:pt x="21" y="69"/>
                    </a:lnTo>
                    <a:lnTo>
                      <a:pt x="14" y="66"/>
                    </a:lnTo>
                    <a:lnTo>
                      <a:pt x="10" y="63"/>
                    </a:lnTo>
                    <a:lnTo>
                      <a:pt x="6" y="57"/>
                    </a:lnTo>
                    <a:lnTo>
                      <a:pt x="1" y="49"/>
                    </a:lnTo>
                    <a:lnTo>
                      <a:pt x="0" y="39"/>
                    </a:lnTo>
                    <a:lnTo>
                      <a:pt x="2" y="26"/>
                    </a:lnTo>
                    <a:lnTo>
                      <a:pt x="11" y="16"/>
                    </a:lnTo>
                    <a:lnTo>
                      <a:pt x="1" y="16"/>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Freeform 3108"/>
              <p:cNvSpPr>
                <a:spLocks noEditPoints="1"/>
              </p:cNvSpPr>
              <p:nvPr/>
            </p:nvSpPr>
            <p:spPr bwMode="auto">
              <a:xfrm>
                <a:off x="258" y="2840"/>
                <a:ext cx="58" cy="47"/>
              </a:xfrm>
              <a:custGeom>
                <a:avLst/>
                <a:gdLst>
                  <a:gd name="T0" fmla="*/ 58 w 117"/>
                  <a:gd name="T1" fmla="*/ 15 h 95"/>
                  <a:gd name="T2" fmla="*/ 41 w 117"/>
                  <a:gd name="T3" fmla="*/ 17 h 95"/>
                  <a:gd name="T4" fmla="*/ 30 w 117"/>
                  <a:gd name="T5" fmla="*/ 21 h 95"/>
                  <a:gd name="T6" fmla="*/ 23 w 117"/>
                  <a:gd name="T7" fmla="*/ 25 h 95"/>
                  <a:gd name="T8" fmla="*/ 19 w 117"/>
                  <a:gd name="T9" fmla="*/ 30 h 95"/>
                  <a:gd name="T10" fmla="*/ 16 w 117"/>
                  <a:gd name="T11" fmla="*/ 36 h 95"/>
                  <a:gd name="T12" fmla="*/ 14 w 117"/>
                  <a:gd name="T13" fmla="*/ 44 h 95"/>
                  <a:gd name="T14" fmla="*/ 14 w 117"/>
                  <a:gd name="T15" fmla="*/ 55 h 95"/>
                  <a:gd name="T16" fmla="*/ 14 w 117"/>
                  <a:gd name="T17" fmla="*/ 79 h 95"/>
                  <a:gd name="T18" fmla="*/ 104 w 117"/>
                  <a:gd name="T19" fmla="*/ 79 h 95"/>
                  <a:gd name="T20" fmla="*/ 104 w 117"/>
                  <a:gd name="T21" fmla="*/ 55 h 95"/>
                  <a:gd name="T22" fmla="*/ 104 w 117"/>
                  <a:gd name="T23" fmla="*/ 45 h 95"/>
                  <a:gd name="T24" fmla="*/ 101 w 117"/>
                  <a:gd name="T25" fmla="*/ 37 h 95"/>
                  <a:gd name="T26" fmla="*/ 99 w 117"/>
                  <a:gd name="T27" fmla="*/ 31 h 95"/>
                  <a:gd name="T28" fmla="*/ 96 w 117"/>
                  <a:gd name="T29" fmla="*/ 27 h 95"/>
                  <a:gd name="T30" fmla="*/ 91 w 117"/>
                  <a:gd name="T31" fmla="*/ 24 h 95"/>
                  <a:gd name="T32" fmla="*/ 87 w 117"/>
                  <a:gd name="T33" fmla="*/ 20 h 95"/>
                  <a:gd name="T34" fmla="*/ 80 w 117"/>
                  <a:gd name="T35" fmla="*/ 18 h 95"/>
                  <a:gd name="T36" fmla="*/ 70 w 117"/>
                  <a:gd name="T37" fmla="*/ 16 h 95"/>
                  <a:gd name="T38" fmla="*/ 58 w 117"/>
                  <a:gd name="T39" fmla="*/ 15 h 95"/>
                  <a:gd name="T40" fmla="*/ 58 w 117"/>
                  <a:gd name="T41" fmla="*/ 0 h 95"/>
                  <a:gd name="T42" fmla="*/ 71 w 117"/>
                  <a:gd name="T43" fmla="*/ 0 h 95"/>
                  <a:gd name="T44" fmla="*/ 81 w 117"/>
                  <a:gd name="T45" fmla="*/ 2 h 95"/>
                  <a:gd name="T46" fmla="*/ 88 w 117"/>
                  <a:gd name="T47" fmla="*/ 5 h 95"/>
                  <a:gd name="T48" fmla="*/ 93 w 117"/>
                  <a:gd name="T49" fmla="*/ 8 h 95"/>
                  <a:gd name="T50" fmla="*/ 99 w 117"/>
                  <a:gd name="T51" fmla="*/ 10 h 95"/>
                  <a:gd name="T52" fmla="*/ 105 w 117"/>
                  <a:gd name="T53" fmla="*/ 16 h 95"/>
                  <a:gd name="T54" fmla="*/ 109 w 117"/>
                  <a:gd name="T55" fmla="*/ 21 h 95"/>
                  <a:gd name="T56" fmla="*/ 112 w 117"/>
                  <a:gd name="T57" fmla="*/ 27 h 95"/>
                  <a:gd name="T58" fmla="*/ 115 w 117"/>
                  <a:gd name="T59" fmla="*/ 35 h 95"/>
                  <a:gd name="T60" fmla="*/ 117 w 117"/>
                  <a:gd name="T61" fmla="*/ 54 h 95"/>
                  <a:gd name="T62" fmla="*/ 117 w 117"/>
                  <a:gd name="T63" fmla="*/ 95 h 95"/>
                  <a:gd name="T64" fmla="*/ 0 w 117"/>
                  <a:gd name="T65" fmla="*/ 95 h 95"/>
                  <a:gd name="T66" fmla="*/ 0 w 117"/>
                  <a:gd name="T67" fmla="*/ 55 h 95"/>
                  <a:gd name="T68" fmla="*/ 1 w 117"/>
                  <a:gd name="T69" fmla="*/ 44 h 95"/>
                  <a:gd name="T70" fmla="*/ 2 w 117"/>
                  <a:gd name="T71" fmla="*/ 35 h 95"/>
                  <a:gd name="T72" fmla="*/ 4 w 117"/>
                  <a:gd name="T73" fmla="*/ 28 h 95"/>
                  <a:gd name="T74" fmla="*/ 6 w 117"/>
                  <a:gd name="T75" fmla="*/ 22 h 95"/>
                  <a:gd name="T76" fmla="*/ 10 w 117"/>
                  <a:gd name="T77" fmla="*/ 18 h 95"/>
                  <a:gd name="T78" fmla="*/ 19 w 117"/>
                  <a:gd name="T79" fmla="*/ 10 h 95"/>
                  <a:gd name="T80" fmla="*/ 30 w 117"/>
                  <a:gd name="T81" fmla="*/ 5 h 95"/>
                  <a:gd name="T82" fmla="*/ 43 w 117"/>
                  <a:gd name="T83" fmla="*/ 1 h 95"/>
                  <a:gd name="T84" fmla="*/ 58 w 117"/>
                  <a:gd name="T8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95">
                    <a:moveTo>
                      <a:pt x="58" y="15"/>
                    </a:moveTo>
                    <a:lnTo>
                      <a:pt x="41" y="17"/>
                    </a:lnTo>
                    <a:lnTo>
                      <a:pt x="30" y="21"/>
                    </a:lnTo>
                    <a:lnTo>
                      <a:pt x="23" y="25"/>
                    </a:lnTo>
                    <a:lnTo>
                      <a:pt x="19" y="30"/>
                    </a:lnTo>
                    <a:lnTo>
                      <a:pt x="16" y="36"/>
                    </a:lnTo>
                    <a:lnTo>
                      <a:pt x="14" y="44"/>
                    </a:lnTo>
                    <a:lnTo>
                      <a:pt x="14" y="55"/>
                    </a:lnTo>
                    <a:lnTo>
                      <a:pt x="14" y="79"/>
                    </a:lnTo>
                    <a:lnTo>
                      <a:pt x="104" y="79"/>
                    </a:lnTo>
                    <a:lnTo>
                      <a:pt x="104" y="55"/>
                    </a:lnTo>
                    <a:lnTo>
                      <a:pt x="104" y="45"/>
                    </a:lnTo>
                    <a:lnTo>
                      <a:pt x="101" y="37"/>
                    </a:lnTo>
                    <a:lnTo>
                      <a:pt x="99" y="31"/>
                    </a:lnTo>
                    <a:lnTo>
                      <a:pt x="96" y="27"/>
                    </a:lnTo>
                    <a:lnTo>
                      <a:pt x="91" y="24"/>
                    </a:lnTo>
                    <a:lnTo>
                      <a:pt x="87" y="20"/>
                    </a:lnTo>
                    <a:lnTo>
                      <a:pt x="80" y="18"/>
                    </a:lnTo>
                    <a:lnTo>
                      <a:pt x="70" y="16"/>
                    </a:lnTo>
                    <a:lnTo>
                      <a:pt x="58" y="15"/>
                    </a:lnTo>
                    <a:close/>
                    <a:moveTo>
                      <a:pt x="58" y="0"/>
                    </a:moveTo>
                    <a:lnTo>
                      <a:pt x="71" y="0"/>
                    </a:lnTo>
                    <a:lnTo>
                      <a:pt x="81" y="2"/>
                    </a:lnTo>
                    <a:lnTo>
                      <a:pt x="88" y="5"/>
                    </a:lnTo>
                    <a:lnTo>
                      <a:pt x="93" y="8"/>
                    </a:lnTo>
                    <a:lnTo>
                      <a:pt x="99" y="10"/>
                    </a:lnTo>
                    <a:lnTo>
                      <a:pt x="105" y="16"/>
                    </a:lnTo>
                    <a:lnTo>
                      <a:pt x="109" y="21"/>
                    </a:lnTo>
                    <a:lnTo>
                      <a:pt x="112" y="27"/>
                    </a:lnTo>
                    <a:lnTo>
                      <a:pt x="115" y="35"/>
                    </a:lnTo>
                    <a:lnTo>
                      <a:pt x="117" y="54"/>
                    </a:lnTo>
                    <a:lnTo>
                      <a:pt x="117" y="95"/>
                    </a:lnTo>
                    <a:lnTo>
                      <a:pt x="0" y="95"/>
                    </a:lnTo>
                    <a:lnTo>
                      <a:pt x="0" y="55"/>
                    </a:lnTo>
                    <a:lnTo>
                      <a:pt x="1" y="44"/>
                    </a:lnTo>
                    <a:lnTo>
                      <a:pt x="2" y="35"/>
                    </a:lnTo>
                    <a:lnTo>
                      <a:pt x="4" y="28"/>
                    </a:lnTo>
                    <a:lnTo>
                      <a:pt x="6" y="22"/>
                    </a:lnTo>
                    <a:lnTo>
                      <a:pt x="10" y="18"/>
                    </a:lnTo>
                    <a:lnTo>
                      <a:pt x="19" y="10"/>
                    </a:lnTo>
                    <a:lnTo>
                      <a:pt x="30" y="5"/>
                    </a:lnTo>
                    <a:lnTo>
                      <a:pt x="43" y="1"/>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3109"/>
              <p:cNvSpPr>
                <a:spLocks noEditPoints="1"/>
              </p:cNvSpPr>
              <p:nvPr/>
            </p:nvSpPr>
            <p:spPr bwMode="auto">
              <a:xfrm>
                <a:off x="273" y="2794"/>
                <a:ext cx="45" cy="38"/>
              </a:xfrm>
              <a:custGeom>
                <a:avLst/>
                <a:gdLst>
                  <a:gd name="T0" fmla="*/ 33 w 88"/>
                  <a:gd name="T1" fmla="*/ 14 h 77"/>
                  <a:gd name="T2" fmla="*/ 28 w 88"/>
                  <a:gd name="T3" fmla="*/ 15 h 77"/>
                  <a:gd name="T4" fmla="*/ 23 w 88"/>
                  <a:gd name="T5" fmla="*/ 17 h 77"/>
                  <a:gd name="T6" fmla="*/ 20 w 88"/>
                  <a:gd name="T7" fmla="*/ 20 h 77"/>
                  <a:gd name="T8" fmla="*/ 14 w 88"/>
                  <a:gd name="T9" fmla="*/ 28 h 77"/>
                  <a:gd name="T10" fmla="*/ 13 w 88"/>
                  <a:gd name="T11" fmla="*/ 38 h 77"/>
                  <a:gd name="T12" fmla="*/ 13 w 88"/>
                  <a:gd name="T13" fmla="*/ 44 h 77"/>
                  <a:gd name="T14" fmla="*/ 16 w 88"/>
                  <a:gd name="T15" fmla="*/ 50 h 77"/>
                  <a:gd name="T16" fmla="*/ 19 w 88"/>
                  <a:gd name="T17" fmla="*/ 54 h 77"/>
                  <a:gd name="T18" fmla="*/ 23 w 88"/>
                  <a:gd name="T19" fmla="*/ 58 h 77"/>
                  <a:gd name="T20" fmla="*/ 28 w 88"/>
                  <a:gd name="T21" fmla="*/ 61 h 77"/>
                  <a:gd name="T22" fmla="*/ 33 w 88"/>
                  <a:gd name="T23" fmla="*/ 62 h 77"/>
                  <a:gd name="T24" fmla="*/ 33 w 88"/>
                  <a:gd name="T25" fmla="*/ 14 h 77"/>
                  <a:gd name="T26" fmla="*/ 44 w 88"/>
                  <a:gd name="T27" fmla="*/ 0 h 77"/>
                  <a:gd name="T28" fmla="*/ 45 w 88"/>
                  <a:gd name="T29" fmla="*/ 0 h 77"/>
                  <a:gd name="T30" fmla="*/ 47 w 88"/>
                  <a:gd name="T31" fmla="*/ 0 h 77"/>
                  <a:gd name="T32" fmla="*/ 47 w 88"/>
                  <a:gd name="T33" fmla="*/ 62 h 77"/>
                  <a:gd name="T34" fmla="*/ 59 w 88"/>
                  <a:gd name="T35" fmla="*/ 60 h 77"/>
                  <a:gd name="T36" fmla="*/ 67 w 88"/>
                  <a:gd name="T37" fmla="*/ 54 h 77"/>
                  <a:gd name="T38" fmla="*/ 70 w 88"/>
                  <a:gd name="T39" fmla="*/ 50 h 77"/>
                  <a:gd name="T40" fmla="*/ 73 w 88"/>
                  <a:gd name="T41" fmla="*/ 46 h 77"/>
                  <a:gd name="T42" fmla="*/ 74 w 88"/>
                  <a:gd name="T43" fmla="*/ 42 h 77"/>
                  <a:gd name="T44" fmla="*/ 75 w 88"/>
                  <a:gd name="T45" fmla="*/ 36 h 77"/>
                  <a:gd name="T46" fmla="*/ 74 w 88"/>
                  <a:gd name="T47" fmla="*/ 32 h 77"/>
                  <a:gd name="T48" fmla="*/ 73 w 88"/>
                  <a:gd name="T49" fmla="*/ 28 h 77"/>
                  <a:gd name="T50" fmla="*/ 71 w 88"/>
                  <a:gd name="T51" fmla="*/ 23 h 77"/>
                  <a:gd name="T52" fmla="*/ 68 w 88"/>
                  <a:gd name="T53" fmla="*/ 20 h 77"/>
                  <a:gd name="T54" fmla="*/ 65 w 88"/>
                  <a:gd name="T55" fmla="*/ 16 h 77"/>
                  <a:gd name="T56" fmla="*/ 60 w 88"/>
                  <a:gd name="T57" fmla="*/ 14 h 77"/>
                  <a:gd name="T58" fmla="*/ 62 w 88"/>
                  <a:gd name="T59" fmla="*/ 0 h 77"/>
                  <a:gd name="T60" fmla="*/ 74 w 88"/>
                  <a:gd name="T61" fmla="*/ 4 h 77"/>
                  <a:gd name="T62" fmla="*/ 81 w 88"/>
                  <a:gd name="T63" fmla="*/ 13 h 77"/>
                  <a:gd name="T64" fmla="*/ 86 w 88"/>
                  <a:gd name="T65" fmla="*/ 23 h 77"/>
                  <a:gd name="T66" fmla="*/ 88 w 88"/>
                  <a:gd name="T67" fmla="*/ 36 h 77"/>
                  <a:gd name="T68" fmla="*/ 87 w 88"/>
                  <a:gd name="T69" fmla="*/ 49 h 77"/>
                  <a:gd name="T70" fmla="*/ 83 w 88"/>
                  <a:gd name="T71" fmla="*/ 58 h 77"/>
                  <a:gd name="T72" fmla="*/ 77 w 88"/>
                  <a:gd name="T73" fmla="*/ 67 h 77"/>
                  <a:gd name="T74" fmla="*/ 68 w 88"/>
                  <a:gd name="T75" fmla="*/ 72 h 77"/>
                  <a:gd name="T76" fmla="*/ 57 w 88"/>
                  <a:gd name="T77" fmla="*/ 75 h 77"/>
                  <a:gd name="T78" fmla="*/ 45 w 88"/>
                  <a:gd name="T79" fmla="*/ 77 h 77"/>
                  <a:gd name="T80" fmla="*/ 31 w 88"/>
                  <a:gd name="T81" fmla="*/ 75 h 77"/>
                  <a:gd name="T82" fmla="*/ 20 w 88"/>
                  <a:gd name="T83" fmla="*/ 72 h 77"/>
                  <a:gd name="T84" fmla="*/ 11 w 88"/>
                  <a:gd name="T85" fmla="*/ 67 h 77"/>
                  <a:gd name="T86" fmla="*/ 4 w 88"/>
                  <a:gd name="T87" fmla="*/ 58 h 77"/>
                  <a:gd name="T88" fmla="*/ 1 w 88"/>
                  <a:gd name="T89" fmla="*/ 49 h 77"/>
                  <a:gd name="T90" fmla="*/ 0 w 88"/>
                  <a:gd name="T91" fmla="*/ 38 h 77"/>
                  <a:gd name="T92" fmla="*/ 2 w 88"/>
                  <a:gd name="T93" fmla="*/ 22 h 77"/>
                  <a:gd name="T94" fmla="*/ 11 w 88"/>
                  <a:gd name="T95" fmla="*/ 10 h 77"/>
                  <a:gd name="T96" fmla="*/ 20 w 88"/>
                  <a:gd name="T97" fmla="*/ 4 h 77"/>
                  <a:gd name="T98" fmla="*/ 30 w 88"/>
                  <a:gd name="T99" fmla="*/ 1 h 77"/>
                  <a:gd name="T100" fmla="*/ 44 w 88"/>
                  <a:gd name="T10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 h="77">
                    <a:moveTo>
                      <a:pt x="33" y="14"/>
                    </a:moveTo>
                    <a:lnTo>
                      <a:pt x="28" y="15"/>
                    </a:lnTo>
                    <a:lnTo>
                      <a:pt x="23" y="17"/>
                    </a:lnTo>
                    <a:lnTo>
                      <a:pt x="20" y="20"/>
                    </a:lnTo>
                    <a:lnTo>
                      <a:pt x="14" y="28"/>
                    </a:lnTo>
                    <a:lnTo>
                      <a:pt x="13" y="38"/>
                    </a:lnTo>
                    <a:lnTo>
                      <a:pt x="13" y="44"/>
                    </a:lnTo>
                    <a:lnTo>
                      <a:pt x="16" y="50"/>
                    </a:lnTo>
                    <a:lnTo>
                      <a:pt x="19" y="54"/>
                    </a:lnTo>
                    <a:lnTo>
                      <a:pt x="23" y="58"/>
                    </a:lnTo>
                    <a:lnTo>
                      <a:pt x="28" y="61"/>
                    </a:lnTo>
                    <a:lnTo>
                      <a:pt x="33" y="62"/>
                    </a:lnTo>
                    <a:lnTo>
                      <a:pt x="33" y="14"/>
                    </a:lnTo>
                    <a:close/>
                    <a:moveTo>
                      <a:pt x="44" y="0"/>
                    </a:moveTo>
                    <a:lnTo>
                      <a:pt x="45" y="0"/>
                    </a:lnTo>
                    <a:lnTo>
                      <a:pt x="47" y="0"/>
                    </a:lnTo>
                    <a:lnTo>
                      <a:pt x="47" y="62"/>
                    </a:lnTo>
                    <a:lnTo>
                      <a:pt x="59" y="60"/>
                    </a:lnTo>
                    <a:lnTo>
                      <a:pt x="67" y="54"/>
                    </a:lnTo>
                    <a:lnTo>
                      <a:pt x="70" y="50"/>
                    </a:lnTo>
                    <a:lnTo>
                      <a:pt x="73" y="46"/>
                    </a:lnTo>
                    <a:lnTo>
                      <a:pt x="74" y="42"/>
                    </a:lnTo>
                    <a:lnTo>
                      <a:pt x="75" y="36"/>
                    </a:lnTo>
                    <a:lnTo>
                      <a:pt x="74" y="32"/>
                    </a:lnTo>
                    <a:lnTo>
                      <a:pt x="73" y="28"/>
                    </a:lnTo>
                    <a:lnTo>
                      <a:pt x="71" y="23"/>
                    </a:lnTo>
                    <a:lnTo>
                      <a:pt x="68" y="20"/>
                    </a:lnTo>
                    <a:lnTo>
                      <a:pt x="65" y="16"/>
                    </a:lnTo>
                    <a:lnTo>
                      <a:pt x="60" y="14"/>
                    </a:lnTo>
                    <a:lnTo>
                      <a:pt x="62" y="0"/>
                    </a:lnTo>
                    <a:lnTo>
                      <a:pt x="74" y="4"/>
                    </a:lnTo>
                    <a:lnTo>
                      <a:pt x="81" y="13"/>
                    </a:lnTo>
                    <a:lnTo>
                      <a:pt x="86" y="23"/>
                    </a:lnTo>
                    <a:lnTo>
                      <a:pt x="88" y="36"/>
                    </a:lnTo>
                    <a:lnTo>
                      <a:pt x="87" y="49"/>
                    </a:lnTo>
                    <a:lnTo>
                      <a:pt x="83" y="58"/>
                    </a:lnTo>
                    <a:lnTo>
                      <a:pt x="77" y="67"/>
                    </a:lnTo>
                    <a:lnTo>
                      <a:pt x="68" y="72"/>
                    </a:lnTo>
                    <a:lnTo>
                      <a:pt x="57" y="75"/>
                    </a:lnTo>
                    <a:lnTo>
                      <a:pt x="45" y="77"/>
                    </a:lnTo>
                    <a:lnTo>
                      <a:pt x="31" y="75"/>
                    </a:lnTo>
                    <a:lnTo>
                      <a:pt x="20" y="72"/>
                    </a:lnTo>
                    <a:lnTo>
                      <a:pt x="11" y="67"/>
                    </a:lnTo>
                    <a:lnTo>
                      <a:pt x="4" y="58"/>
                    </a:lnTo>
                    <a:lnTo>
                      <a:pt x="1" y="49"/>
                    </a:lnTo>
                    <a:lnTo>
                      <a:pt x="0" y="38"/>
                    </a:lnTo>
                    <a:lnTo>
                      <a:pt x="2" y="22"/>
                    </a:lnTo>
                    <a:lnTo>
                      <a:pt x="11" y="10"/>
                    </a:lnTo>
                    <a:lnTo>
                      <a:pt x="20" y="4"/>
                    </a:lnTo>
                    <a:lnTo>
                      <a:pt x="30" y="1"/>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Rectangle 3110"/>
              <p:cNvSpPr>
                <a:spLocks noChangeArrowheads="1"/>
              </p:cNvSpPr>
              <p:nvPr/>
            </p:nvSpPr>
            <p:spPr bwMode="auto">
              <a:xfrm>
                <a:off x="258" y="2777"/>
                <a:ext cx="58" cy="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0" name="Freeform 3111"/>
              <p:cNvSpPr>
                <a:spLocks noEditPoints="1"/>
              </p:cNvSpPr>
              <p:nvPr/>
            </p:nvSpPr>
            <p:spPr bwMode="auto">
              <a:xfrm>
                <a:off x="273" y="2731"/>
                <a:ext cx="45" cy="38"/>
              </a:xfrm>
              <a:custGeom>
                <a:avLst/>
                <a:gdLst>
                  <a:gd name="T0" fmla="*/ 48 w 88"/>
                  <a:gd name="T1" fmla="*/ 31 h 75"/>
                  <a:gd name="T2" fmla="*/ 51 w 88"/>
                  <a:gd name="T3" fmla="*/ 48 h 75"/>
                  <a:gd name="T4" fmla="*/ 52 w 88"/>
                  <a:gd name="T5" fmla="*/ 54 h 75"/>
                  <a:gd name="T6" fmla="*/ 57 w 88"/>
                  <a:gd name="T7" fmla="*/ 59 h 75"/>
                  <a:gd name="T8" fmla="*/ 62 w 88"/>
                  <a:gd name="T9" fmla="*/ 61 h 75"/>
                  <a:gd name="T10" fmla="*/ 68 w 88"/>
                  <a:gd name="T11" fmla="*/ 59 h 75"/>
                  <a:gd name="T12" fmla="*/ 73 w 88"/>
                  <a:gd name="T13" fmla="*/ 54 h 75"/>
                  <a:gd name="T14" fmla="*/ 75 w 88"/>
                  <a:gd name="T15" fmla="*/ 45 h 75"/>
                  <a:gd name="T16" fmla="*/ 73 w 88"/>
                  <a:gd name="T17" fmla="*/ 36 h 75"/>
                  <a:gd name="T18" fmla="*/ 68 w 88"/>
                  <a:gd name="T19" fmla="*/ 29 h 75"/>
                  <a:gd name="T20" fmla="*/ 62 w 88"/>
                  <a:gd name="T21" fmla="*/ 24 h 75"/>
                  <a:gd name="T22" fmla="*/ 55 w 88"/>
                  <a:gd name="T23" fmla="*/ 22 h 75"/>
                  <a:gd name="T24" fmla="*/ 46 w 88"/>
                  <a:gd name="T25" fmla="*/ 22 h 75"/>
                  <a:gd name="T26" fmla="*/ 86 w 88"/>
                  <a:gd name="T27" fmla="*/ 15 h 75"/>
                  <a:gd name="T28" fmla="*/ 76 w 88"/>
                  <a:gd name="T29" fmla="*/ 20 h 75"/>
                  <a:gd name="T30" fmla="*/ 83 w 88"/>
                  <a:gd name="T31" fmla="*/ 30 h 75"/>
                  <a:gd name="T32" fmla="*/ 87 w 88"/>
                  <a:gd name="T33" fmla="*/ 42 h 75"/>
                  <a:gd name="T34" fmla="*/ 86 w 88"/>
                  <a:gd name="T35" fmla="*/ 61 h 75"/>
                  <a:gd name="T36" fmla="*/ 77 w 88"/>
                  <a:gd name="T37" fmla="*/ 72 h 75"/>
                  <a:gd name="T38" fmla="*/ 68 w 88"/>
                  <a:gd name="T39" fmla="*/ 75 h 75"/>
                  <a:gd name="T40" fmla="*/ 58 w 88"/>
                  <a:gd name="T41" fmla="*/ 75 h 75"/>
                  <a:gd name="T42" fmla="*/ 48 w 88"/>
                  <a:gd name="T43" fmla="*/ 70 h 75"/>
                  <a:gd name="T44" fmla="*/ 41 w 88"/>
                  <a:gd name="T45" fmla="*/ 62 h 75"/>
                  <a:gd name="T46" fmla="*/ 38 w 88"/>
                  <a:gd name="T47" fmla="*/ 52 h 75"/>
                  <a:gd name="T48" fmla="*/ 35 w 88"/>
                  <a:gd name="T49" fmla="*/ 32 h 75"/>
                  <a:gd name="T50" fmla="*/ 30 w 88"/>
                  <a:gd name="T51" fmla="*/ 22 h 75"/>
                  <a:gd name="T52" fmla="*/ 23 w 88"/>
                  <a:gd name="T53" fmla="*/ 22 h 75"/>
                  <a:gd name="T54" fmla="*/ 18 w 88"/>
                  <a:gd name="T55" fmla="*/ 25 h 75"/>
                  <a:gd name="T56" fmla="*/ 13 w 88"/>
                  <a:gd name="T57" fmla="*/ 34 h 75"/>
                  <a:gd name="T58" fmla="*/ 13 w 88"/>
                  <a:gd name="T59" fmla="*/ 45 h 75"/>
                  <a:gd name="T60" fmla="*/ 17 w 88"/>
                  <a:gd name="T61" fmla="*/ 53 h 75"/>
                  <a:gd name="T62" fmla="*/ 22 w 88"/>
                  <a:gd name="T63" fmla="*/ 58 h 75"/>
                  <a:gd name="T64" fmla="*/ 26 w 88"/>
                  <a:gd name="T65" fmla="*/ 74 h 75"/>
                  <a:gd name="T66" fmla="*/ 14 w 88"/>
                  <a:gd name="T67" fmla="*/ 71 h 75"/>
                  <a:gd name="T68" fmla="*/ 8 w 88"/>
                  <a:gd name="T69" fmla="*/ 64 h 75"/>
                  <a:gd name="T70" fmla="*/ 2 w 88"/>
                  <a:gd name="T71" fmla="*/ 55 h 75"/>
                  <a:gd name="T72" fmla="*/ 0 w 88"/>
                  <a:gd name="T73" fmla="*/ 36 h 75"/>
                  <a:gd name="T74" fmla="*/ 1 w 88"/>
                  <a:gd name="T75" fmla="*/ 24 h 75"/>
                  <a:gd name="T76" fmla="*/ 4 w 88"/>
                  <a:gd name="T77" fmla="*/ 15 h 75"/>
                  <a:gd name="T78" fmla="*/ 9 w 88"/>
                  <a:gd name="T79" fmla="*/ 10 h 75"/>
                  <a:gd name="T80" fmla="*/ 19 w 88"/>
                  <a:gd name="T81" fmla="*/ 5 h 75"/>
                  <a:gd name="T82" fmla="*/ 26 w 88"/>
                  <a:gd name="T83" fmla="*/ 5 h 75"/>
                  <a:gd name="T84" fmla="*/ 49 w 88"/>
                  <a:gd name="T85" fmla="*/ 5 h 75"/>
                  <a:gd name="T86" fmla="*/ 75 w 88"/>
                  <a:gd name="T87" fmla="*/ 4 h 75"/>
                  <a:gd name="T88" fmla="*/ 86 w 88"/>
                  <a:gd name="T8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75">
                    <a:moveTo>
                      <a:pt x="46" y="22"/>
                    </a:moveTo>
                    <a:lnTo>
                      <a:pt x="48" y="31"/>
                    </a:lnTo>
                    <a:lnTo>
                      <a:pt x="50" y="43"/>
                    </a:lnTo>
                    <a:lnTo>
                      <a:pt x="51" y="48"/>
                    </a:lnTo>
                    <a:lnTo>
                      <a:pt x="51" y="51"/>
                    </a:lnTo>
                    <a:lnTo>
                      <a:pt x="52" y="54"/>
                    </a:lnTo>
                    <a:lnTo>
                      <a:pt x="55" y="56"/>
                    </a:lnTo>
                    <a:lnTo>
                      <a:pt x="57" y="59"/>
                    </a:lnTo>
                    <a:lnTo>
                      <a:pt x="59" y="60"/>
                    </a:lnTo>
                    <a:lnTo>
                      <a:pt x="62" y="61"/>
                    </a:lnTo>
                    <a:lnTo>
                      <a:pt x="66" y="60"/>
                    </a:lnTo>
                    <a:lnTo>
                      <a:pt x="68" y="59"/>
                    </a:lnTo>
                    <a:lnTo>
                      <a:pt x="71" y="56"/>
                    </a:lnTo>
                    <a:lnTo>
                      <a:pt x="73" y="54"/>
                    </a:lnTo>
                    <a:lnTo>
                      <a:pt x="74" y="50"/>
                    </a:lnTo>
                    <a:lnTo>
                      <a:pt x="75" y="45"/>
                    </a:lnTo>
                    <a:lnTo>
                      <a:pt x="74" y="41"/>
                    </a:lnTo>
                    <a:lnTo>
                      <a:pt x="73" y="36"/>
                    </a:lnTo>
                    <a:lnTo>
                      <a:pt x="70" y="32"/>
                    </a:lnTo>
                    <a:lnTo>
                      <a:pt x="68" y="29"/>
                    </a:lnTo>
                    <a:lnTo>
                      <a:pt x="66" y="26"/>
                    </a:lnTo>
                    <a:lnTo>
                      <a:pt x="62" y="24"/>
                    </a:lnTo>
                    <a:lnTo>
                      <a:pt x="59" y="23"/>
                    </a:lnTo>
                    <a:lnTo>
                      <a:pt x="55" y="22"/>
                    </a:lnTo>
                    <a:lnTo>
                      <a:pt x="50" y="22"/>
                    </a:lnTo>
                    <a:lnTo>
                      <a:pt x="46" y="22"/>
                    </a:lnTo>
                    <a:close/>
                    <a:moveTo>
                      <a:pt x="86" y="0"/>
                    </a:moveTo>
                    <a:lnTo>
                      <a:pt x="86" y="15"/>
                    </a:lnTo>
                    <a:lnTo>
                      <a:pt x="81" y="19"/>
                    </a:lnTo>
                    <a:lnTo>
                      <a:pt x="76" y="20"/>
                    </a:lnTo>
                    <a:lnTo>
                      <a:pt x="80" y="25"/>
                    </a:lnTo>
                    <a:lnTo>
                      <a:pt x="83" y="30"/>
                    </a:lnTo>
                    <a:lnTo>
                      <a:pt x="85" y="34"/>
                    </a:lnTo>
                    <a:lnTo>
                      <a:pt x="87" y="42"/>
                    </a:lnTo>
                    <a:lnTo>
                      <a:pt x="88" y="49"/>
                    </a:lnTo>
                    <a:lnTo>
                      <a:pt x="86" y="61"/>
                    </a:lnTo>
                    <a:lnTo>
                      <a:pt x="81" y="69"/>
                    </a:lnTo>
                    <a:lnTo>
                      <a:pt x="77" y="72"/>
                    </a:lnTo>
                    <a:lnTo>
                      <a:pt x="74" y="74"/>
                    </a:lnTo>
                    <a:lnTo>
                      <a:pt x="68" y="75"/>
                    </a:lnTo>
                    <a:lnTo>
                      <a:pt x="64" y="75"/>
                    </a:lnTo>
                    <a:lnTo>
                      <a:pt x="58" y="75"/>
                    </a:lnTo>
                    <a:lnTo>
                      <a:pt x="52" y="73"/>
                    </a:lnTo>
                    <a:lnTo>
                      <a:pt x="48" y="70"/>
                    </a:lnTo>
                    <a:lnTo>
                      <a:pt x="44" y="66"/>
                    </a:lnTo>
                    <a:lnTo>
                      <a:pt x="41" y="62"/>
                    </a:lnTo>
                    <a:lnTo>
                      <a:pt x="39" y="56"/>
                    </a:lnTo>
                    <a:lnTo>
                      <a:pt x="38" y="52"/>
                    </a:lnTo>
                    <a:lnTo>
                      <a:pt x="37" y="45"/>
                    </a:lnTo>
                    <a:lnTo>
                      <a:pt x="35" y="32"/>
                    </a:lnTo>
                    <a:lnTo>
                      <a:pt x="32" y="22"/>
                    </a:lnTo>
                    <a:lnTo>
                      <a:pt x="30" y="22"/>
                    </a:lnTo>
                    <a:lnTo>
                      <a:pt x="29" y="22"/>
                    </a:lnTo>
                    <a:lnTo>
                      <a:pt x="23" y="22"/>
                    </a:lnTo>
                    <a:lnTo>
                      <a:pt x="20" y="23"/>
                    </a:lnTo>
                    <a:lnTo>
                      <a:pt x="18" y="25"/>
                    </a:lnTo>
                    <a:lnTo>
                      <a:pt x="16" y="29"/>
                    </a:lnTo>
                    <a:lnTo>
                      <a:pt x="13" y="34"/>
                    </a:lnTo>
                    <a:lnTo>
                      <a:pt x="13" y="40"/>
                    </a:lnTo>
                    <a:lnTo>
                      <a:pt x="13" y="45"/>
                    </a:lnTo>
                    <a:lnTo>
                      <a:pt x="14" y="50"/>
                    </a:lnTo>
                    <a:lnTo>
                      <a:pt x="17" y="53"/>
                    </a:lnTo>
                    <a:lnTo>
                      <a:pt x="19" y="55"/>
                    </a:lnTo>
                    <a:lnTo>
                      <a:pt x="22" y="58"/>
                    </a:lnTo>
                    <a:lnTo>
                      <a:pt x="27" y="59"/>
                    </a:lnTo>
                    <a:lnTo>
                      <a:pt x="26" y="74"/>
                    </a:lnTo>
                    <a:lnTo>
                      <a:pt x="20" y="73"/>
                    </a:lnTo>
                    <a:lnTo>
                      <a:pt x="14" y="71"/>
                    </a:lnTo>
                    <a:lnTo>
                      <a:pt x="11" y="68"/>
                    </a:lnTo>
                    <a:lnTo>
                      <a:pt x="8" y="64"/>
                    </a:lnTo>
                    <a:lnTo>
                      <a:pt x="4" y="61"/>
                    </a:lnTo>
                    <a:lnTo>
                      <a:pt x="2" y="55"/>
                    </a:lnTo>
                    <a:lnTo>
                      <a:pt x="0" y="46"/>
                    </a:lnTo>
                    <a:lnTo>
                      <a:pt x="0" y="36"/>
                    </a:lnTo>
                    <a:lnTo>
                      <a:pt x="0" y="30"/>
                    </a:lnTo>
                    <a:lnTo>
                      <a:pt x="1" y="24"/>
                    </a:lnTo>
                    <a:lnTo>
                      <a:pt x="2" y="20"/>
                    </a:lnTo>
                    <a:lnTo>
                      <a:pt x="4" y="15"/>
                    </a:lnTo>
                    <a:lnTo>
                      <a:pt x="7" y="12"/>
                    </a:lnTo>
                    <a:lnTo>
                      <a:pt x="9" y="10"/>
                    </a:lnTo>
                    <a:lnTo>
                      <a:pt x="13" y="7"/>
                    </a:lnTo>
                    <a:lnTo>
                      <a:pt x="19" y="5"/>
                    </a:lnTo>
                    <a:lnTo>
                      <a:pt x="21" y="5"/>
                    </a:lnTo>
                    <a:lnTo>
                      <a:pt x="26" y="5"/>
                    </a:lnTo>
                    <a:lnTo>
                      <a:pt x="31" y="5"/>
                    </a:lnTo>
                    <a:lnTo>
                      <a:pt x="49" y="5"/>
                    </a:lnTo>
                    <a:lnTo>
                      <a:pt x="65" y="4"/>
                    </a:lnTo>
                    <a:lnTo>
                      <a:pt x="75" y="4"/>
                    </a:lnTo>
                    <a:lnTo>
                      <a:pt x="80" y="2"/>
                    </a:lnTo>
                    <a:lnTo>
                      <a:pt x="8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3112"/>
              <p:cNvSpPr>
                <a:spLocks/>
              </p:cNvSpPr>
              <p:nvPr/>
            </p:nvSpPr>
            <p:spPr bwMode="auto">
              <a:xfrm>
                <a:off x="274" y="2688"/>
                <a:ext cx="60" cy="38"/>
              </a:xfrm>
              <a:custGeom>
                <a:avLst/>
                <a:gdLst>
                  <a:gd name="T0" fmla="*/ 0 w 120"/>
                  <a:gd name="T1" fmla="*/ 0 h 77"/>
                  <a:gd name="T2" fmla="*/ 88 w 120"/>
                  <a:gd name="T3" fmla="*/ 30 h 77"/>
                  <a:gd name="T4" fmla="*/ 99 w 120"/>
                  <a:gd name="T5" fmla="*/ 34 h 77"/>
                  <a:gd name="T6" fmla="*/ 106 w 120"/>
                  <a:gd name="T7" fmla="*/ 38 h 77"/>
                  <a:gd name="T8" fmla="*/ 111 w 120"/>
                  <a:gd name="T9" fmla="*/ 41 h 77"/>
                  <a:gd name="T10" fmla="*/ 114 w 120"/>
                  <a:gd name="T11" fmla="*/ 44 h 77"/>
                  <a:gd name="T12" fmla="*/ 116 w 120"/>
                  <a:gd name="T13" fmla="*/ 46 h 77"/>
                  <a:gd name="T14" fmla="*/ 117 w 120"/>
                  <a:gd name="T15" fmla="*/ 51 h 77"/>
                  <a:gd name="T16" fmla="*/ 118 w 120"/>
                  <a:gd name="T17" fmla="*/ 54 h 77"/>
                  <a:gd name="T18" fmla="*/ 120 w 120"/>
                  <a:gd name="T19" fmla="*/ 59 h 77"/>
                  <a:gd name="T20" fmla="*/ 118 w 120"/>
                  <a:gd name="T21" fmla="*/ 63 h 77"/>
                  <a:gd name="T22" fmla="*/ 117 w 120"/>
                  <a:gd name="T23" fmla="*/ 69 h 77"/>
                  <a:gd name="T24" fmla="*/ 104 w 120"/>
                  <a:gd name="T25" fmla="*/ 70 h 77"/>
                  <a:gd name="T26" fmla="*/ 105 w 120"/>
                  <a:gd name="T27" fmla="*/ 67 h 77"/>
                  <a:gd name="T28" fmla="*/ 105 w 120"/>
                  <a:gd name="T29" fmla="*/ 62 h 77"/>
                  <a:gd name="T30" fmla="*/ 105 w 120"/>
                  <a:gd name="T31" fmla="*/ 59 h 77"/>
                  <a:gd name="T32" fmla="*/ 104 w 120"/>
                  <a:gd name="T33" fmla="*/ 55 h 77"/>
                  <a:gd name="T34" fmla="*/ 102 w 120"/>
                  <a:gd name="T35" fmla="*/ 52 h 77"/>
                  <a:gd name="T36" fmla="*/ 99 w 120"/>
                  <a:gd name="T37" fmla="*/ 51 h 77"/>
                  <a:gd name="T38" fmla="*/ 97 w 120"/>
                  <a:gd name="T39" fmla="*/ 50 h 77"/>
                  <a:gd name="T40" fmla="*/ 94 w 120"/>
                  <a:gd name="T41" fmla="*/ 48 h 77"/>
                  <a:gd name="T42" fmla="*/ 88 w 120"/>
                  <a:gd name="T43" fmla="*/ 46 h 77"/>
                  <a:gd name="T44" fmla="*/ 87 w 120"/>
                  <a:gd name="T45" fmla="*/ 45 h 77"/>
                  <a:gd name="T46" fmla="*/ 85 w 120"/>
                  <a:gd name="T47" fmla="*/ 45 h 77"/>
                  <a:gd name="T48" fmla="*/ 0 w 120"/>
                  <a:gd name="T49" fmla="*/ 77 h 77"/>
                  <a:gd name="T50" fmla="*/ 0 w 120"/>
                  <a:gd name="T51" fmla="*/ 61 h 77"/>
                  <a:gd name="T52" fmla="*/ 47 w 120"/>
                  <a:gd name="T53" fmla="*/ 44 h 77"/>
                  <a:gd name="T54" fmla="*/ 65 w 120"/>
                  <a:gd name="T55" fmla="*/ 39 h 77"/>
                  <a:gd name="T56" fmla="*/ 58 w 120"/>
                  <a:gd name="T57" fmla="*/ 35 h 77"/>
                  <a:gd name="T58" fmla="*/ 49 w 120"/>
                  <a:gd name="T59" fmla="*/ 33 h 77"/>
                  <a:gd name="T60" fmla="*/ 0 w 120"/>
                  <a:gd name="T61" fmla="*/ 16 h 77"/>
                  <a:gd name="T62" fmla="*/ 0 w 120"/>
                  <a:gd name="T6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77">
                    <a:moveTo>
                      <a:pt x="0" y="0"/>
                    </a:moveTo>
                    <a:lnTo>
                      <a:pt x="88" y="30"/>
                    </a:lnTo>
                    <a:lnTo>
                      <a:pt x="99" y="34"/>
                    </a:lnTo>
                    <a:lnTo>
                      <a:pt x="106" y="38"/>
                    </a:lnTo>
                    <a:lnTo>
                      <a:pt x="111" y="41"/>
                    </a:lnTo>
                    <a:lnTo>
                      <a:pt x="114" y="44"/>
                    </a:lnTo>
                    <a:lnTo>
                      <a:pt x="116" y="46"/>
                    </a:lnTo>
                    <a:lnTo>
                      <a:pt x="117" y="51"/>
                    </a:lnTo>
                    <a:lnTo>
                      <a:pt x="118" y="54"/>
                    </a:lnTo>
                    <a:lnTo>
                      <a:pt x="120" y="59"/>
                    </a:lnTo>
                    <a:lnTo>
                      <a:pt x="118" y="63"/>
                    </a:lnTo>
                    <a:lnTo>
                      <a:pt x="117" y="69"/>
                    </a:lnTo>
                    <a:lnTo>
                      <a:pt x="104" y="70"/>
                    </a:lnTo>
                    <a:lnTo>
                      <a:pt x="105" y="67"/>
                    </a:lnTo>
                    <a:lnTo>
                      <a:pt x="105" y="62"/>
                    </a:lnTo>
                    <a:lnTo>
                      <a:pt x="105" y="59"/>
                    </a:lnTo>
                    <a:lnTo>
                      <a:pt x="104" y="55"/>
                    </a:lnTo>
                    <a:lnTo>
                      <a:pt x="102" y="52"/>
                    </a:lnTo>
                    <a:lnTo>
                      <a:pt x="99" y="51"/>
                    </a:lnTo>
                    <a:lnTo>
                      <a:pt x="97" y="50"/>
                    </a:lnTo>
                    <a:lnTo>
                      <a:pt x="94" y="48"/>
                    </a:lnTo>
                    <a:lnTo>
                      <a:pt x="88" y="46"/>
                    </a:lnTo>
                    <a:lnTo>
                      <a:pt x="87" y="45"/>
                    </a:lnTo>
                    <a:lnTo>
                      <a:pt x="85" y="45"/>
                    </a:lnTo>
                    <a:lnTo>
                      <a:pt x="0" y="77"/>
                    </a:lnTo>
                    <a:lnTo>
                      <a:pt x="0" y="61"/>
                    </a:lnTo>
                    <a:lnTo>
                      <a:pt x="47" y="44"/>
                    </a:lnTo>
                    <a:lnTo>
                      <a:pt x="65" y="39"/>
                    </a:lnTo>
                    <a:lnTo>
                      <a:pt x="58" y="35"/>
                    </a:lnTo>
                    <a:lnTo>
                      <a:pt x="49" y="33"/>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Freeform 3113"/>
              <p:cNvSpPr>
                <a:spLocks/>
              </p:cNvSpPr>
              <p:nvPr/>
            </p:nvSpPr>
            <p:spPr bwMode="auto">
              <a:xfrm>
                <a:off x="258" y="2640"/>
                <a:ext cx="75" cy="19"/>
              </a:xfrm>
              <a:custGeom>
                <a:avLst/>
                <a:gdLst>
                  <a:gd name="T0" fmla="*/ 0 w 149"/>
                  <a:gd name="T1" fmla="*/ 0 h 38"/>
                  <a:gd name="T2" fmla="*/ 14 w 149"/>
                  <a:gd name="T3" fmla="*/ 8 h 38"/>
                  <a:gd name="T4" fmla="*/ 23 w 149"/>
                  <a:gd name="T5" fmla="*/ 12 h 38"/>
                  <a:gd name="T6" fmla="*/ 45 w 149"/>
                  <a:gd name="T7" fmla="*/ 20 h 38"/>
                  <a:gd name="T8" fmla="*/ 75 w 149"/>
                  <a:gd name="T9" fmla="*/ 23 h 38"/>
                  <a:gd name="T10" fmla="*/ 100 w 149"/>
                  <a:gd name="T11" fmla="*/ 20 h 38"/>
                  <a:gd name="T12" fmla="*/ 125 w 149"/>
                  <a:gd name="T13" fmla="*/ 12 h 38"/>
                  <a:gd name="T14" fmla="*/ 149 w 149"/>
                  <a:gd name="T15" fmla="*/ 0 h 38"/>
                  <a:gd name="T16" fmla="*/ 149 w 149"/>
                  <a:gd name="T17" fmla="*/ 10 h 38"/>
                  <a:gd name="T18" fmla="*/ 134 w 149"/>
                  <a:gd name="T19" fmla="*/ 21 h 38"/>
                  <a:gd name="T20" fmla="*/ 116 w 149"/>
                  <a:gd name="T21" fmla="*/ 30 h 38"/>
                  <a:gd name="T22" fmla="*/ 96 w 149"/>
                  <a:gd name="T23" fmla="*/ 37 h 38"/>
                  <a:gd name="T24" fmla="*/ 75 w 149"/>
                  <a:gd name="T25" fmla="*/ 38 h 38"/>
                  <a:gd name="T26" fmla="*/ 57 w 149"/>
                  <a:gd name="T27" fmla="*/ 37 h 38"/>
                  <a:gd name="T28" fmla="*/ 39 w 149"/>
                  <a:gd name="T29" fmla="*/ 32 h 38"/>
                  <a:gd name="T30" fmla="*/ 20 w 149"/>
                  <a:gd name="T31" fmla="*/ 23 h 38"/>
                  <a:gd name="T32" fmla="*/ 0 w 149"/>
                  <a:gd name="T33" fmla="*/ 10 h 38"/>
                  <a:gd name="T34" fmla="*/ 0 w 149"/>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8">
                    <a:moveTo>
                      <a:pt x="0" y="0"/>
                    </a:moveTo>
                    <a:lnTo>
                      <a:pt x="14" y="8"/>
                    </a:lnTo>
                    <a:lnTo>
                      <a:pt x="23" y="12"/>
                    </a:lnTo>
                    <a:lnTo>
                      <a:pt x="45" y="20"/>
                    </a:lnTo>
                    <a:lnTo>
                      <a:pt x="75" y="23"/>
                    </a:lnTo>
                    <a:lnTo>
                      <a:pt x="100" y="20"/>
                    </a:lnTo>
                    <a:lnTo>
                      <a:pt x="125" y="12"/>
                    </a:lnTo>
                    <a:lnTo>
                      <a:pt x="149" y="0"/>
                    </a:lnTo>
                    <a:lnTo>
                      <a:pt x="149" y="10"/>
                    </a:lnTo>
                    <a:lnTo>
                      <a:pt x="134" y="21"/>
                    </a:lnTo>
                    <a:lnTo>
                      <a:pt x="116" y="30"/>
                    </a:lnTo>
                    <a:lnTo>
                      <a:pt x="96" y="37"/>
                    </a:lnTo>
                    <a:lnTo>
                      <a:pt x="75" y="38"/>
                    </a:lnTo>
                    <a:lnTo>
                      <a:pt x="57" y="37"/>
                    </a:lnTo>
                    <a:lnTo>
                      <a:pt x="39" y="32"/>
                    </a:lnTo>
                    <a:lnTo>
                      <a:pt x="20" y="23"/>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3114"/>
              <p:cNvSpPr>
                <a:spLocks/>
              </p:cNvSpPr>
              <p:nvPr/>
            </p:nvSpPr>
            <p:spPr bwMode="auto">
              <a:xfrm>
                <a:off x="273" y="2574"/>
                <a:ext cx="43" cy="59"/>
              </a:xfrm>
              <a:custGeom>
                <a:avLst/>
                <a:gdLst>
                  <a:gd name="T0" fmla="*/ 28 w 86"/>
                  <a:gd name="T1" fmla="*/ 0 h 117"/>
                  <a:gd name="T2" fmla="*/ 86 w 86"/>
                  <a:gd name="T3" fmla="*/ 0 h 117"/>
                  <a:gd name="T4" fmla="*/ 86 w 86"/>
                  <a:gd name="T5" fmla="*/ 16 h 117"/>
                  <a:gd name="T6" fmla="*/ 33 w 86"/>
                  <a:gd name="T7" fmla="*/ 16 h 117"/>
                  <a:gd name="T8" fmla="*/ 29 w 86"/>
                  <a:gd name="T9" fmla="*/ 16 h 117"/>
                  <a:gd name="T10" fmla="*/ 25 w 86"/>
                  <a:gd name="T11" fmla="*/ 16 h 117"/>
                  <a:gd name="T12" fmla="*/ 21 w 86"/>
                  <a:gd name="T13" fmla="*/ 17 h 117"/>
                  <a:gd name="T14" fmla="*/ 18 w 86"/>
                  <a:gd name="T15" fmla="*/ 19 h 117"/>
                  <a:gd name="T16" fmla="*/ 16 w 86"/>
                  <a:gd name="T17" fmla="*/ 21 h 117"/>
                  <a:gd name="T18" fmla="*/ 13 w 86"/>
                  <a:gd name="T19" fmla="*/ 26 h 117"/>
                  <a:gd name="T20" fmla="*/ 13 w 86"/>
                  <a:gd name="T21" fmla="*/ 30 h 117"/>
                  <a:gd name="T22" fmla="*/ 13 w 86"/>
                  <a:gd name="T23" fmla="*/ 36 h 117"/>
                  <a:gd name="T24" fmla="*/ 16 w 86"/>
                  <a:gd name="T25" fmla="*/ 41 h 117"/>
                  <a:gd name="T26" fmla="*/ 19 w 86"/>
                  <a:gd name="T27" fmla="*/ 45 h 117"/>
                  <a:gd name="T28" fmla="*/ 27 w 86"/>
                  <a:gd name="T29" fmla="*/ 49 h 117"/>
                  <a:gd name="T30" fmla="*/ 38 w 86"/>
                  <a:gd name="T31" fmla="*/ 51 h 117"/>
                  <a:gd name="T32" fmla="*/ 86 w 86"/>
                  <a:gd name="T33" fmla="*/ 51 h 117"/>
                  <a:gd name="T34" fmla="*/ 86 w 86"/>
                  <a:gd name="T35" fmla="*/ 66 h 117"/>
                  <a:gd name="T36" fmla="*/ 32 w 86"/>
                  <a:gd name="T37" fmla="*/ 66 h 117"/>
                  <a:gd name="T38" fmla="*/ 27 w 86"/>
                  <a:gd name="T39" fmla="*/ 67 h 117"/>
                  <a:gd name="T40" fmla="*/ 21 w 86"/>
                  <a:gd name="T41" fmla="*/ 68 h 117"/>
                  <a:gd name="T42" fmla="*/ 18 w 86"/>
                  <a:gd name="T43" fmla="*/ 69 h 117"/>
                  <a:gd name="T44" fmla="*/ 16 w 86"/>
                  <a:gd name="T45" fmla="*/ 73 h 117"/>
                  <a:gd name="T46" fmla="*/ 13 w 86"/>
                  <a:gd name="T47" fmla="*/ 76 h 117"/>
                  <a:gd name="T48" fmla="*/ 13 w 86"/>
                  <a:gd name="T49" fmla="*/ 81 h 117"/>
                  <a:gd name="T50" fmla="*/ 14 w 86"/>
                  <a:gd name="T51" fmla="*/ 87 h 117"/>
                  <a:gd name="T52" fmla="*/ 17 w 86"/>
                  <a:gd name="T53" fmla="*/ 92 h 117"/>
                  <a:gd name="T54" fmla="*/ 19 w 86"/>
                  <a:gd name="T55" fmla="*/ 95 h 117"/>
                  <a:gd name="T56" fmla="*/ 22 w 86"/>
                  <a:gd name="T57" fmla="*/ 97 h 117"/>
                  <a:gd name="T58" fmla="*/ 26 w 86"/>
                  <a:gd name="T59" fmla="*/ 99 h 117"/>
                  <a:gd name="T60" fmla="*/ 30 w 86"/>
                  <a:gd name="T61" fmla="*/ 100 h 117"/>
                  <a:gd name="T62" fmla="*/ 36 w 86"/>
                  <a:gd name="T63" fmla="*/ 102 h 117"/>
                  <a:gd name="T64" fmla="*/ 44 w 86"/>
                  <a:gd name="T65" fmla="*/ 102 h 117"/>
                  <a:gd name="T66" fmla="*/ 86 w 86"/>
                  <a:gd name="T67" fmla="*/ 102 h 117"/>
                  <a:gd name="T68" fmla="*/ 86 w 86"/>
                  <a:gd name="T69" fmla="*/ 117 h 117"/>
                  <a:gd name="T70" fmla="*/ 1 w 86"/>
                  <a:gd name="T71" fmla="*/ 117 h 117"/>
                  <a:gd name="T72" fmla="*/ 1 w 86"/>
                  <a:gd name="T73" fmla="*/ 102 h 117"/>
                  <a:gd name="T74" fmla="*/ 14 w 86"/>
                  <a:gd name="T75" fmla="*/ 102 h 117"/>
                  <a:gd name="T76" fmla="*/ 10 w 86"/>
                  <a:gd name="T77" fmla="*/ 99 h 117"/>
                  <a:gd name="T78" fmla="*/ 7 w 86"/>
                  <a:gd name="T79" fmla="*/ 95 h 117"/>
                  <a:gd name="T80" fmla="*/ 3 w 86"/>
                  <a:gd name="T81" fmla="*/ 92 h 117"/>
                  <a:gd name="T82" fmla="*/ 1 w 86"/>
                  <a:gd name="T83" fmla="*/ 87 h 117"/>
                  <a:gd name="T84" fmla="*/ 0 w 86"/>
                  <a:gd name="T85" fmla="*/ 81 h 117"/>
                  <a:gd name="T86" fmla="*/ 0 w 86"/>
                  <a:gd name="T87" fmla="*/ 77 h 117"/>
                  <a:gd name="T88" fmla="*/ 0 w 86"/>
                  <a:gd name="T89" fmla="*/ 70 h 117"/>
                  <a:gd name="T90" fmla="*/ 1 w 86"/>
                  <a:gd name="T91" fmla="*/ 66 h 117"/>
                  <a:gd name="T92" fmla="*/ 4 w 86"/>
                  <a:gd name="T93" fmla="*/ 61 h 117"/>
                  <a:gd name="T94" fmla="*/ 7 w 86"/>
                  <a:gd name="T95" fmla="*/ 58 h 117"/>
                  <a:gd name="T96" fmla="*/ 11 w 86"/>
                  <a:gd name="T97" fmla="*/ 55 h 117"/>
                  <a:gd name="T98" fmla="*/ 16 w 86"/>
                  <a:gd name="T99" fmla="*/ 54 h 117"/>
                  <a:gd name="T100" fmla="*/ 7 w 86"/>
                  <a:gd name="T101" fmla="*/ 46 h 117"/>
                  <a:gd name="T102" fmla="*/ 1 w 86"/>
                  <a:gd name="T103" fmla="*/ 37 h 117"/>
                  <a:gd name="T104" fmla="*/ 0 w 86"/>
                  <a:gd name="T105" fmla="*/ 27 h 117"/>
                  <a:gd name="T106" fmla="*/ 1 w 86"/>
                  <a:gd name="T107" fmla="*/ 16 h 117"/>
                  <a:gd name="T108" fmla="*/ 7 w 86"/>
                  <a:gd name="T109" fmla="*/ 7 h 117"/>
                  <a:gd name="T110" fmla="*/ 16 w 86"/>
                  <a:gd name="T111" fmla="*/ 2 h 117"/>
                  <a:gd name="T112" fmla="*/ 28 w 86"/>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117">
                    <a:moveTo>
                      <a:pt x="28" y="0"/>
                    </a:moveTo>
                    <a:lnTo>
                      <a:pt x="86" y="0"/>
                    </a:lnTo>
                    <a:lnTo>
                      <a:pt x="86" y="16"/>
                    </a:lnTo>
                    <a:lnTo>
                      <a:pt x="33" y="16"/>
                    </a:lnTo>
                    <a:lnTo>
                      <a:pt x="29" y="16"/>
                    </a:lnTo>
                    <a:lnTo>
                      <a:pt x="25" y="16"/>
                    </a:lnTo>
                    <a:lnTo>
                      <a:pt x="21" y="17"/>
                    </a:lnTo>
                    <a:lnTo>
                      <a:pt x="18" y="19"/>
                    </a:lnTo>
                    <a:lnTo>
                      <a:pt x="16" y="21"/>
                    </a:lnTo>
                    <a:lnTo>
                      <a:pt x="13" y="26"/>
                    </a:lnTo>
                    <a:lnTo>
                      <a:pt x="13" y="30"/>
                    </a:lnTo>
                    <a:lnTo>
                      <a:pt x="13" y="36"/>
                    </a:lnTo>
                    <a:lnTo>
                      <a:pt x="16" y="41"/>
                    </a:lnTo>
                    <a:lnTo>
                      <a:pt x="19" y="45"/>
                    </a:lnTo>
                    <a:lnTo>
                      <a:pt x="27" y="49"/>
                    </a:lnTo>
                    <a:lnTo>
                      <a:pt x="38" y="51"/>
                    </a:lnTo>
                    <a:lnTo>
                      <a:pt x="86" y="51"/>
                    </a:lnTo>
                    <a:lnTo>
                      <a:pt x="86" y="66"/>
                    </a:lnTo>
                    <a:lnTo>
                      <a:pt x="32" y="66"/>
                    </a:lnTo>
                    <a:lnTo>
                      <a:pt x="27" y="67"/>
                    </a:lnTo>
                    <a:lnTo>
                      <a:pt x="21" y="68"/>
                    </a:lnTo>
                    <a:lnTo>
                      <a:pt x="18" y="69"/>
                    </a:lnTo>
                    <a:lnTo>
                      <a:pt x="16" y="73"/>
                    </a:lnTo>
                    <a:lnTo>
                      <a:pt x="13" y="76"/>
                    </a:lnTo>
                    <a:lnTo>
                      <a:pt x="13" y="81"/>
                    </a:lnTo>
                    <a:lnTo>
                      <a:pt x="14" y="87"/>
                    </a:lnTo>
                    <a:lnTo>
                      <a:pt x="17" y="92"/>
                    </a:lnTo>
                    <a:lnTo>
                      <a:pt x="19" y="95"/>
                    </a:lnTo>
                    <a:lnTo>
                      <a:pt x="22" y="97"/>
                    </a:lnTo>
                    <a:lnTo>
                      <a:pt x="26" y="99"/>
                    </a:lnTo>
                    <a:lnTo>
                      <a:pt x="30" y="100"/>
                    </a:lnTo>
                    <a:lnTo>
                      <a:pt x="36" y="102"/>
                    </a:lnTo>
                    <a:lnTo>
                      <a:pt x="44" y="102"/>
                    </a:lnTo>
                    <a:lnTo>
                      <a:pt x="86" y="102"/>
                    </a:lnTo>
                    <a:lnTo>
                      <a:pt x="86" y="117"/>
                    </a:lnTo>
                    <a:lnTo>
                      <a:pt x="1" y="117"/>
                    </a:lnTo>
                    <a:lnTo>
                      <a:pt x="1" y="102"/>
                    </a:lnTo>
                    <a:lnTo>
                      <a:pt x="14" y="102"/>
                    </a:lnTo>
                    <a:lnTo>
                      <a:pt x="10" y="99"/>
                    </a:lnTo>
                    <a:lnTo>
                      <a:pt x="7" y="95"/>
                    </a:lnTo>
                    <a:lnTo>
                      <a:pt x="3" y="92"/>
                    </a:lnTo>
                    <a:lnTo>
                      <a:pt x="1" y="87"/>
                    </a:lnTo>
                    <a:lnTo>
                      <a:pt x="0" y="81"/>
                    </a:lnTo>
                    <a:lnTo>
                      <a:pt x="0" y="77"/>
                    </a:lnTo>
                    <a:lnTo>
                      <a:pt x="0" y="70"/>
                    </a:lnTo>
                    <a:lnTo>
                      <a:pt x="1" y="66"/>
                    </a:lnTo>
                    <a:lnTo>
                      <a:pt x="4" y="61"/>
                    </a:lnTo>
                    <a:lnTo>
                      <a:pt x="7" y="58"/>
                    </a:lnTo>
                    <a:lnTo>
                      <a:pt x="11" y="55"/>
                    </a:lnTo>
                    <a:lnTo>
                      <a:pt x="16" y="54"/>
                    </a:lnTo>
                    <a:lnTo>
                      <a:pt x="7" y="46"/>
                    </a:lnTo>
                    <a:lnTo>
                      <a:pt x="1" y="37"/>
                    </a:lnTo>
                    <a:lnTo>
                      <a:pt x="0" y="27"/>
                    </a:lnTo>
                    <a:lnTo>
                      <a:pt x="1" y="16"/>
                    </a:lnTo>
                    <a:lnTo>
                      <a:pt x="7" y="7"/>
                    </a:lnTo>
                    <a:lnTo>
                      <a:pt x="16" y="2"/>
                    </a:lnTo>
                    <a:lnTo>
                      <a:pt x="2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Freeform 3115"/>
              <p:cNvSpPr>
                <a:spLocks/>
              </p:cNvSpPr>
              <p:nvPr/>
            </p:nvSpPr>
            <p:spPr bwMode="auto">
              <a:xfrm>
                <a:off x="273" y="2531"/>
                <a:ext cx="45" cy="35"/>
              </a:xfrm>
              <a:custGeom>
                <a:avLst/>
                <a:gdLst>
                  <a:gd name="T0" fmla="*/ 66 w 88"/>
                  <a:gd name="T1" fmla="*/ 0 h 69"/>
                  <a:gd name="T2" fmla="*/ 75 w 88"/>
                  <a:gd name="T3" fmla="*/ 3 h 69"/>
                  <a:gd name="T4" fmla="*/ 81 w 88"/>
                  <a:gd name="T5" fmla="*/ 11 h 69"/>
                  <a:gd name="T6" fmla="*/ 86 w 88"/>
                  <a:gd name="T7" fmla="*/ 21 h 69"/>
                  <a:gd name="T8" fmla="*/ 88 w 88"/>
                  <a:gd name="T9" fmla="*/ 34 h 69"/>
                  <a:gd name="T10" fmla="*/ 81 w 88"/>
                  <a:gd name="T11" fmla="*/ 58 h 69"/>
                  <a:gd name="T12" fmla="*/ 60 w 88"/>
                  <a:gd name="T13" fmla="*/ 69 h 69"/>
                  <a:gd name="T14" fmla="*/ 64 w 88"/>
                  <a:gd name="T15" fmla="*/ 53 h 69"/>
                  <a:gd name="T16" fmla="*/ 70 w 88"/>
                  <a:gd name="T17" fmla="*/ 48 h 69"/>
                  <a:gd name="T18" fmla="*/ 74 w 88"/>
                  <a:gd name="T19" fmla="*/ 39 h 69"/>
                  <a:gd name="T20" fmla="*/ 74 w 88"/>
                  <a:gd name="T21" fmla="*/ 28 h 69"/>
                  <a:gd name="T22" fmla="*/ 70 w 88"/>
                  <a:gd name="T23" fmla="*/ 19 h 69"/>
                  <a:gd name="T24" fmla="*/ 66 w 88"/>
                  <a:gd name="T25" fmla="*/ 16 h 69"/>
                  <a:gd name="T26" fmla="*/ 59 w 88"/>
                  <a:gd name="T27" fmla="*/ 16 h 69"/>
                  <a:gd name="T28" fmla="*/ 56 w 88"/>
                  <a:gd name="T29" fmla="*/ 20 h 69"/>
                  <a:gd name="T30" fmla="*/ 52 w 88"/>
                  <a:gd name="T31" fmla="*/ 28 h 69"/>
                  <a:gd name="T32" fmla="*/ 47 w 88"/>
                  <a:gd name="T33" fmla="*/ 46 h 69"/>
                  <a:gd name="T34" fmla="*/ 42 w 88"/>
                  <a:gd name="T35" fmla="*/ 58 h 69"/>
                  <a:gd name="T36" fmla="*/ 36 w 88"/>
                  <a:gd name="T37" fmla="*/ 64 h 69"/>
                  <a:gd name="T38" fmla="*/ 25 w 88"/>
                  <a:gd name="T39" fmla="*/ 67 h 69"/>
                  <a:gd name="T40" fmla="*/ 13 w 88"/>
                  <a:gd name="T41" fmla="*/ 65 h 69"/>
                  <a:gd name="T42" fmla="*/ 6 w 88"/>
                  <a:gd name="T43" fmla="*/ 58 h 69"/>
                  <a:gd name="T44" fmla="*/ 1 w 88"/>
                  <a:gd name="T45" fmla="*/ 49 h 69"/>
                  <a:gd name="T46" fmla="*/ 0 w 88"/>
                  <a:gd name="T47" fmla="*/ 37 h 69"/>
                  <a:gd name="T48" fmla="*/ 1 w 88"/>
                  <a:gd name="T49" fmla="*/ 26 h 69"/>
                  <a:gd name="T50" fmla="*/ 4 w 88"/>
                  <a:gd name="T51" fmla="*/ 16 h 69"/>
                  <a:gd name="T52" fmla="*/ 10 w 88"/>
                  <a:gd name="T53" fmla="*/ 9 h 69"/>
                  <a:gd name="T54" fmla="*/ 18 w 88"/>
                  <a:gd name="T55" fmla="*/ 6 h 69"/>
                  <a:gd name="T56" fmla="*/ 26 w 88"/>
                  <a:gd name="T57" fmla="*/ 20 h 69"/>
                  <a:gd name="T58" fmla="*/ 19 w 88"/>
                  <a:gd name="T59" fmla="*/ 22 h 69"/>
                  <a:gd name="T60" fmla="*/ 14 w 88"/>
                  <a:gd name="T61" fmla="*/ 28 h 69"/>
                  <a:gd name="T62" fmla="*/ 13 w 88"/>
                  <a:gd name="T63" fmla="*/ 36 h 69"/>
                  <a:gd name="T64" fmla="*/ 14 w 88"/>
                  <a:gd name="T65" fmla="*/ 46 h 69"/>
                  <a:gd name="T66" fmla="*/ 18 w 88"/>
                  <a:gd name="T67" fmla="*/ 50 h 69"/>
                  <a:gd name="T68" fmla="*/ 23 w 88"/>
                  <a:gd name="T69" fmla="*/ 53 h 69"/>
                  <a:gd name="T70" fmla="*/ 28 w 88"/>
                  <a:gd name="T71" fmla="*/ 50 h 69"/>
                  <a:gd name="T72" fmla="*/ 31 w 88"/>
                  <a:gd name="T73" fmla="*/ 46 h 69"/>
                  <a:gd name="T74" fmla="*/ 32 w 88"/>
                  <a:gd name="T75" fmla="*/ 40 h 69"/>
                  <a:gd name="T76" fmla="*/ 38 w 88"/>
                  <a:gd name="T77" fmla="*/ 22 h 69"/>
                  <a:gd name="T78" fmla="*/ 42 w 88"/>
                  <a:gd name="T79" fmla="*/ 10 h 69"/>
                  <a:gd name="T80" fmla="*/ 48 w 88"/>
                  <a:gd name="T81" fmla="*/ 3 h 69"/>
                  <a:gd name="T82" fmla="*/ 56 w 88"/>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69">
                    <a:moveTo>
                      <a:pt x="60" y="0"/>
                    </a:moveTo>
                    <a:lnTo>
                      <a:pt x="66" y="0"/>
                    </a:lnTo>
                    <a:lnTo>
                      <a:pt x="70" y="1"/>
                    </a:lnTo>
                    <a:lnTo>
                      <a:pt x="75" y="3"/>
                    </a:lnTo>
                    <a:lnTo>
                      <a:pt x="78" y="7"/>
                    </a:lnTo>
                    <a:lnTo>
                      <a:pt x="81" y="11"/>
                    </a:lnTo>
                    <a:lnTo>
                      <a:pt x="85" y="16"/>
                    </a:lnTo>
                    <a:lnTo>
                      <a:pt x="86" y="21"/>
                    </a:lnTo>
                    <a:lnTo>
                      <a:pt x="87" y="27"/>
                    </a:lnTo>
                    <a:lnTo>
                      <a:pt x="88" y="34"/>
                    </a:lnTo>
                    <a:lnTo>
                      <a:pt x="86" y="48"/>
                    </a:lnTo>
                    <a:lnTo>
                      <a:pt x="81" y="58"/>
                    </a:lnTo>
                    <a:lnTo>
                      <a:pt x="73" y="65"/>
                    </a:lnTo>
                    <a:lnTo>
                      <a:pt x="60" y="69"/>
                    </a:lnTo>
                    <a:lnTo>
                      <a:pt x="59" y="54"/>
                    </a:lnTo>
                    <a:lnTo>
                      <a:pt x="64" y="53"/>
                    </a:lnTo>
                    <a:lnTo>
                      <a:pt x="67" y="50"/>
                    </a:lnTo>
                    <a:lnTo>
                      <a:pt x="70" y="48"/>
                    </a:lnTo>
                    <a:lnTo>
                      <a:pt x="73" y="44"/>
                    </a:lnTo>
                    <a:lnTo>
                      <a:pt x="74" y="39"/>
                    </a:lnTo>
                    <a:lnTo>
                      <a:pt x="75" y="34"/>
                    </a:lnTo>
                    <a:lnTo>
                      <a:pt x="74" y="28"/>
                    </a:lnTo>
                    <a:lnTo>
                      <a:pt x="73" y="22"/>
                    </a:lnTo>
                    <a:lnTo>
                      <a:pt x="70" y="19"/>
                    </a:lnTo>
                    <a:lnTo>
                      <a:pt x="68" y="17"/>
                    </a:lnTo>
                    <a:lnTo>
                      <a:pt x="66" y="16"/>
                    </a:lnTo>
                    <a:lnTo>
                      <a:pt x="62" y="15"/>
                    </a:lnTo>
                    <a:lnTo>
                      <a:pt x="59" y="16"/>
                    </a:lnTo>
                    <a:lnTo>
                      <a:pt x="57" y="17"/>
                    </a:lnTo>
                    <a:lnTo>
                      <a:pt x="56" y="20"/>
                    </a:lnTo>
                    <a:lnTo>
                      <a:pt x="55" y="24"/>
                    </a:lnTo>
                    <a:lnTo>
                      <a:pt x="52" y="28"/>
                    </a:lnTo>
                    <a:lnTo>
                      <a:pt x="51" y="35"/>
                    </a:lnTo>
                    <a:lnTo>
                      <a:pt x="47" y="46"/>
                    </a:lnTo>
                    <a:lnTo>
                      <a:pt x="45" y="55"/>
                    </a:lnTo>
                    <a:lnTo>
                      <a:pt x="42" y="58"/>
                    </a:lnTo>
                    <a:lnTo>
                      <a:pt x="39" y="61"/>
                    </a:lnTo>
                    <a:lnTo>
                      <a:pt x="36" y="64"/>
                    </a:lnTo>
                    <a:lnTo>
                      <a:pt x="30" y="67"/>
                    </a:lnTo>
                    <a:lnTo>
                      <a:pt x="25" y="67"/>
                    </a:lnTo>
                    <a:lnTo>
                      <a:pt x="19" y="67"/>
                    </a:lnTo>
                    <a:lnTo>
                      <a:pt x="13" y="65"/>
                    </a:lnTo>
                    <a:lnTo>
                      <a:pt x="9" y="61"/>
                    </a:lnTo>
                    <a:lnTo>
                      <a:pt x="6" y="58"/>
                    </a:lnTo>
                    <a:lnTo>
                      <a:pt x="3" y="54"/>
                    </a:lnTo>
                    <a:lnTo>
                      <a:pt x="1" y="49"/>
                    </a:lnTo>
                    <a:lnTo>
                      <a:pt x="0" y="44"/>
                    </a:lnTo>
                    <a:lnTo>
                      <a:pt x="0" y="37"/>
                    </a:lnTo>
                    <a:lnTo>
                      <a:pt x="0" y="31"/>
                    </a:lnTo>
                    <a:lnTo>
                      <a:pt x="1" y="26"/>
                    </a:lnTo>
                    <a:lnTo>
                      <a:pt x="2" y="20"/>
                    </a:lnTo>
                    <a:lnTo>
                      <a:pt x="4" y="16"/>
                    </a:lnTo>
                    <a:lnTo>
                      <a:pt x="8" y="12"/>
                    </a:lnTo>
                    <a:lnTo>
                      <a:pt x="10" y="9"/>
                    </a:lnTo>
                    <a:lnTo>
                      <a:pt x="14" y="8"/>
                    </a:lnTo>
                    <a:lnTo>
                      <a:pt x="18" y="6"/>
                    </a:lnTo>
                    <a:lnTo>
                      <a:pt x="23" y="5"/>
                    </a:lnTo>
                    <a:lnTo>
                      <a:pt x="26" y="20"/>
                    </a:lnTo>
                    <a:lnTo>
                      <a:pt x="21" y="21"/>
                    </a:lnTo>
                    <a:lnTo>
                      <a:pt x="19" y="22"/>
                    </a:lnTo>
                    <a:lnTo>
                      <a:pt x="17" y="25"/>
                    </a:lnTo>
                    <a:lnTo>
                      <a:pt x="14" y="28"/>
                    </a:lnTo>
                    <a:lnTo>
                      <a:pt x="13" y="31"/>
                    </a:lnTo>
                    <a:lnTo>
                      <a:pt x="13" y="36"/>
                    </a:lnTo>
                    <a:lnTo>
                      <a:pt x="13" y="41"/>
                    </a:lnTo>
                    <a:lnTo>
                      <a:pt x="14" y="46"/>
                    </a:lnTo>
                    <a:lnTo>
                      <a:pt x="17" y="48"/>
                    </a:lnTo>
                    <a:lnTo>
                      <a:pt x="18" y="50"/>
                    </a:lnTo>
                    <a:lnTo>
                      <a:pt x="20" y="51"/>
                    </a:lnTo>
                    <a:lnTo>
                      <a:pt x="23" y="53"/>
                    </a:lnTo>
                    <a:lnTo>
                      <a:pt x="26" y="51"/>
                    </a:lnTo>
                    <a:lnTo>
                      <a:pt x="28" y="50"/>
                    </a:lnTo>
                    <a:lnTo>
                      <a:pt x="29" y="48"/>
                    </a:lnTo>
                    <a:lnTo>
                      <a:pt x="31" y="46"/>
                    </a:lnTo>
                    <a:lnTo>
                      <a:pt x="31" y="44"/>
                    </a:lnTo>
                    <a:lnTo>
                      <a:pt x="32" y="40"/>
                    </a:lnTo>
                    <a:lnTo>
                      <a:pt x="33" y="35"/>
                    </a:lnTo>
                    <a:lnTo>
                      <a:pt x="38" y="22"/>
                    </a:lnTo>
                    <a:lnTo>
                      <a:pt x="41" y="15"/>
                    </a:lnTo>
                    <a:lnTo>
                      <a:pt x="42" y="10"/>
                    </a:lnTo>
                    <a:lnTo>
                      <a:pt x="46" y="7"/>
                    </a:lnTo>
                    <a:lnTo>
                      <a:pt x="48" y="3"/>
                    </a:lnTo>
                    <a:lnTo>
                      <a:pt x="52" y="1"/>
                    </a:lnTo>
                    <a:lnTo>
                      <a:pt x="56" y="0"/>
                    </a:lnTo>
                    <a:lnTo>
                      <a:pt x="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Freeform 3116"/>
              <p:cNvSpPr>
                <a:spLocks/>
              </p:cNvSpPr>
              <p:nvPr/>
            </p:nvSpPr>
            <p:spPr bwMode="auto">
              <a:xfrm>
                <a:off x="258" y="2505"/>
                <a:ext cx="75" cy="20"/>
              </a:xfrm>
              <a:custGeom>
                <a:avLst/>
                <a:gdLst>
                  <a:gd name="T0" fmla="*/ 75 w 149"/>
                  <a:gd name="T1" fmla="*/ 0 h 39"/>
                  <a:gd name="T2" fmla="*/ 96 w 149"/>
                  <a:gd name="T3" fmla="*/ 2 h 39"/>
                  <a:gd name="T4" fmla="*/ 116 w 149"/>
                  <a:gd name="T5" fmla="*/ 8 h 39"/>
                  <a:gd name="T6" fmla="*/ 134 w 149"/>
                  <a:gd name="T7" fmla="*/ 18 h 39"/>
                  <a:gd name="T8" fmla="*/ 149 w 149"/>
                  <a:gd name="T9" fmla="*/ 29 h 39"/>
                  <a:gd name="T10" fmla="*/ 149 w 149"/>
                  <a:gd name="T11" fmla="*/ 39 h 39"/>
                  <a:gd name="T12" fmla="*/ 125 w 149"/>
                  <a:gd name="T13" fmla="*/ 25 h 39"/>
                  <a:gd name="T14" fmla="*/ 100 w 149"/>
                  <a:gd name="T15" fmla="*/ 18 h 39"/>
                  <a:gd name="T16" fmla="*/ 75 w 149"/>
                  <a:gd name="T17" fmla="*/ 15 h 39"/>
                  <a:gd name="T18" fmla="*/ 45 w 149"/>
                  <a:gd name="T19" fmla="*/ 19 h 39"/>
                  <a:gd name="T20" fmla="*/ 23 w 149"/>
                  <a:gd name="T21" fmla="*/ 25 h 39"/>
                  <a:gd name="T22" fmla="*/ 14 w 149"/>
                  <a:gd name="T23" fmla="*/ 31 h 39"/>
                  <a:gd name="T24" fmla="*/ 0 w 149"/>
                  <a:gd name="T25" fmla="*/ 39 h 39"/>
                  <a:gd name="T26" fmla="*/ 0 w 149"/>
                  <a:gd name="T27" fmla="*/ 29 h 39"/>
                  <a:gd name="T28" fmla="*/ 20 w 149"/>
                  <a:gd name="T29" fmla="*/ 15 h 39"/>
                  <a:gd name="T30" fmla="*/ 39 w 149"/>
                  <a:gd name="T31" fmla="*/ 6 h 39"/>
                  <a:gd name="T32" fmla="*/ 57 w 149"/>
                  <a:gd name="T33" fmla="*/ 1 h 39"/>
                  <a:gd name="T34" fmla="*/ 75 w 149"/>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9">
                    <a:moveTo>
                      <a:pt x="75" y="0"/>
                    </a:moveTo>
                    <a:lnTo>
                      <a:pt x="96" y="2"/>
                    </a:lnTo>
                    <a:lnTo>
                      <a:pt x="116" y="8"/>
                    </a:lnTo>
                    <a:lnTo>
                      <a:pt x="134" y="18"/>
                    </a:lnTo>
                    <a:lnTo>
                      <a:pt x="149" y="29"/>
                    </a:lnTo>
                    <a:lnTo>
                      <a:pt x="149" y="39"/>
                    </a:lnTo>
                    <a:lnTo>
                      <a:pt x="125" y="25"/>
                    </a:lnTo>
                    <a:lnTo>
                      <a:pt x="100" y="18"/>
                    </a:lnTo>
                    <a:lnTo>
                      <a:pt x="75" y="15"/>
                    </a:lnTo>
                    <a:lnTo>
                      <a:pt x="45" y="19"/>
                    </a:lnTo>
                    <a:lnTo>
                      <a:pt x="23" y="25"/>
                    </a:lnTo>
                    <a:lnTo>
                      <a:pt x="14" y="31"/>
                    </a:lnTo>
                    <a:lnTo>
                      <a:pt x="0" y="39"/>
                    </a:lnTo>
                    <a:lnTo>
                      <a:pt x="0" y="29"/>
                    </a:lnTo>
                    <a:lnTo>
                      <a:pt x="20" y="15"/>
                    </a:lnTo>
                    <a:lnTo>
                      <a:pt x="39" y="6"/>
                    </a:lnTo>
                    <a:lnTo>
                      <a:pt x="57" y="1"/>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3117"/>
              <p:cNvSpPr>
                <a:spLocks/>
              </p:cNvSpPr>
              <p:nvPr/>
            </p:nvSpPr>
            <p:spPr bwMode="auto">
              <a:xfrm>
                <a:off x="1105" y="3641"/>
                <a:ext cx="47" cy="59"/>
              </a:xfrm>
              <a:custGeom>
                <a:avLst/>
                <a:gdLst>
                  <a:gd name="T0" fmla="*/ 0 w 94"/>
                  <a:gd name="T1" fmla="*/ 0 h 118"/>
                  <a:gd name="T2" fmla="*/ 94 w 94"/>
                  <a:gd name="T3" fmla="*/ 0 h 118"/>
                  <a:gd name="T4" fmla="*/ 94 w 94"/>
                  <a:gd name="T5" fmla="*/ 15 h 118"/>
                  <a:gd name="T6" fmla="*/ 55 w 94"/>
                  <a:gd name="T7" fmla="*/ 15 h 118"/>
                  <a:gd name="T8" fmla="*/ 55 w 94"/>
                  <a:gd name="T9" fmla="*/ 118 h 118"/>
                  <a:gd name="T10" fmla="*/ 39 w 94"/>
                  <a:gd name="T11" fmla="*/ 118 h 118"/>
                  <a:gd name="T12" fmla="*/ 39 w 94"/>
                  <a:gd name="T13" fmla="*/ 15 h 118"/>
                  <a:gd name="T14" fmla="*/ 0 w 94"/>
                  <a:gd name="T15" fmla="*/ 15 h 118"/>
                  <a:gd name="T16" fmla="*/ 0 w 9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18">
                    <a:moveTo>
                      <a:pt x="0" y="0"/>
                    </a:moveTo>
                    <a:lnTo>
                      <a:pt x="94" y="0"/>
                    </a:lnTo>
                    <a:lnTo>
                      <a:pt x="94" y="15"/>
                    </a:lnTo>
                    <a:lnTo>
                      <a:pt x="55" y="15"/>
                    </a:lnTo>
                    <a:lnTo>
                      <a:pt x="55" y="118"/>
                    </a:lnTo>
                    <a:lnTo>
                      <a:pt x="39" y="118"/>
                    </a:lnTo>
                    <a:lnTo>
                      <a:pt x="39"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3118"/>
              <p:cNvSpPr>
                <a:spLocks noEditPoints="1"/>
              </p:cNvSpPr>
              <p:nvPr/>
            </p:nvSpPr>
            <p:spPr bwMode="auto">
              <a:xfrm>
                <a:off x="1159" y="3641"/>
                <a:ext cx="8" cy="59"/>
              </a:xfrm>
              <a:custGeom>
                <a:avLst/>
                <a:gdLst>
                  <a:gd name="T0" fmla="*/ 0 w 15"/>
                  <a:gd name="T1" fmla="*/ 33 h 118"/>
                  <a:gd name="T2" fmla="*/ 15 w 15"/>
                  <a:gd name="T3" fmla="*/ 33 h 118"/>
                  <a:gd name="T4" fmla="*/ 15 w 15"/>
                  <a:gd name="T5" fmla="*/ 118 h 118"/>
                  <a:gd name="T6" fmla="*/ 0 w 15"/>
                  <a:gd name="T7" fmla="*/ 118 h 118"/>
                  <a:gd name="T8" fmla="*/ 0 w 15"/>
                  <a:gd name="T9" fmla="*/ 33 h 118"/>
                  <a:gd name="T10" fmla="*/ 0 w 15"/>
                  <a:gd name="T11" fmla="*/ 0 h 118"/>
                  <a:gd name="T12" fmla="*/ 15 w 15"/>
                  <a:gd name="T13" fmla="*/ 0 h 118"/>
                  <a:gd name="T14" fmla="*/ 15 w 15"/>
                  <a:gd name="T15" fmla="*/ 16 h 118"/>
                  <a:gd name="T16" fmla="*/ 0 w 15"/>
                  <a:gd name="T17" fmla="*/ 16 h 118"/>
                  <a:gd name="T18" fmla="*/ 0 w 15"/>
                  <a:gd name="T1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8">
                    <a:moveTo>
                      <a:pt x="0" y="33"/>
                    </a:moveTo>
                    <a:lnTo>
                      <a:pt x="15" y="33"/>
                    </a:lnTo>
                    <a:lnTo>
                      <a:pt x="15" y="118"/>
                    </a:lnTo>
                    <a:lnTo>
                      <a:pt x="0" y="118"/>
                    </a:lnTo>
                    <a:lnTo>
                      <a:pt x="0" y="33"/>
                    </a:lnTo>
                    <a:close/>
                    <a:moveTo>
                      <a:pt x="0" y="0"/>
                    </a:moveTo>
                    <a:lnTo>
                      <a:pt x="15" y="0"/>
                    </a:lnTo>
                    <a:lnTo>
                      <a:pt x="15"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Freeform 3119"/>
              <p:cNvSpPr>
                <a:spLocks/>
              </p:cNvSpPr>
              <p:nvPr/>
            </p:nvSpPr>
            <p:spPr bwMode="auto">
              <a:xfrm>
                <a:off x="1176" y="3657"/>
                <a:ext cx="59" cy="43"/>
              </a:xfrm>
              <a:custGeom>
                <a:avLst/>
                <a:gdLst>
                  <a:gd name="T0" fmla="*/ 40 w 117"/>
                  <a:gd name="T1" fmla="*/ 0 h 86"/>
                  <a:gd name="T2" fmla="*/ 46 w 117"/>
                  <a:gd name="T3" fmla="*/ 0 h 86"/>
                  <a:gd name="T4" fmla="*/ 51 w 117"/>
                  <a:gd name="T5" fmla="*/ 1 h 86"/>
                  <a:gd name="T6" fmla="*/ 56 w 117"/>
                  <a:gd name="T7" fmla="*/ 3 h 86"/>
                  <a:gd name="T8" fmla="*/ 59 w 117"/>
                  <a:gd name="T9" fmla="*/ 6 h 86"/>
                  <a:gd name="T10" fmla="*/ 62 w 117"/>
                  <a:gd name="T11" fmla="*/ 11 h 86"/>
                  <a:gd name="T12" fmla="*/ 64 w 117"/>
                  <a:gd name="T13" fmla="*/ 15 h 86"/>
                  <a:gd name="T14" fmla="*/ 72 w 117"/>
                  <a:gd name="T15" fmla="*/ 6 h 86"/>
                  <a:gd name="T16" fmla="*/ 81 w 117"/>
                  <a:gd name="T17" fmla="*/ 1 h 86"/>
                  <a:gd name="T18" fmla="*/ 91 w 117"/>
                  <a:gd name="T19" fmla="*/ 0 h 86"/>
                  <a:gd name="T20" fmla="*/ 102 w 117"/>
                  <a:gd name="T21" fmla="*/ 1 h 86"/>
                  <a:gd name="T22" fmla="*/ 110 w 117"/>
                  <a:gd name="T23" fmla="*/ 6 h 86"/>
                  <a:gd name="T24" fmla="*/ 115 w 117"/>
                  <a:gd name="T25" fmla="*/ 15 h 86"/>
                  <a:gd name="T26" fmla="*/ 117 w 117"/>
                  <a:gd name="T27" fmla="*/ 28 h 86"/>
                  <a:gd name="T28" fmla="*/ 117 w 117"/>
                  <a:gd name="T29" fmla="*/ 86 h 86"/>
                  <a:gd name="T30" fmla="*/ 102 w 117"/>
                  <a:gd name="T31" fmla="*/ 86 h 86"/>
                  <a:gd name="T32" fmla="*/ 102 w 117"/>
                  <a:gd name="T33" fmla="*/ 33 h 86"/>
                  <a:gd name="T34" fmla="*/ 102 w 117"/>
                  <a:gd name="T35" fmla="*/ 29 h 86"/>
                  <a:gd name="T36" fmla="*/ 101 w 117"/>
                  <a:gd name="T37" fmla="*/ 24 h 86"/>
                  <a:gd name="T38" fmla="*/ 101 w 117"/>
                  <a:gd name="T39" fmla="*/ 21 h 86"/>
                  <a:gd name="T40" fmla="*/ 98 w 117"/>
                  <a:gd name="T41" fmla="*/ 18 h 86"/>
                  <a:gd name="T42" fmla="*/ 95 w 117"/>
                  <a:gd name="T43" fmla="*/ 15 h 86"/>
                  <a:gd name="T44" fmla="*/ 92 w 117"/>
                  <a:gd name="T45" fmla="*/ 13 h 86"/>
                  <a:gd name="T46" fmla="*/ 87 w 117"/>
                  <a:gd name="T47" fmla="*/ 13 h 86"/>
                  <a:gd name="T48" fmla="*/ 82 w 117"/>
                  <a:gd name="T49" fmla="*/ 13 h 86"/>
                  <a:gd name="T50" fmla="*/ 76 w 117"/>
                  <a:gd name="T51" fmla="*/ 15 h 86"/>
                  <a:gd name="T52" fmla="*/ 72 w 117"/>
                  <a:gd name="T53" fmla="*/ 19 h 86"/>
                  <a:gd name="T54" fmla="*/ 67 w 117"/>
                  <a:gd name="T55" fmla="*/ 26 h 86"/>
                  <a:gd name="T56" fmla="*/ 66 w 117"/>
                  <a:gd name="T57" fmla="*/ 38 h 86"/>
                  <a:gd name="T58" fmla="*/ 66 w 117"/>
                  <a:gd name="T59" fmla="*/ 86 h 86"/>
                  <a:gd name="T60" fmla="*/ 50 w 117"/>
                  <a:gd name="T61" fmla="*/ 86 h 86"/>
                  <a:gd name="T62" fmla="*/ 50 w 117"/>
                  <a:gd name="T63" fmla="*/ 32 h 86"/>
                  <a:gd name="T64" fmla="*/ 50 w 117"/>
                  <a:gd name="T65" fmla="*/ 26 h 86"/>
                  <a:gd name="T66" fmla="*/ 49 w 117"/>
                  <a:gd name="T67" fmla="*/ 21 h 86"/>
                  <a:gd name="T68" fmla="*/ 47 w 117"/>
                  <a:gd name="T69" fmla="*/ 18 h 86"/>
                  <a:gd name="T70" fmla="*/ 45 w 117"/>
                  <a:gd name="T71" fmla="*/ 15 h 86"/>
                  <a:gd name="T72" fmla="*/ 40 w 117"/>
                  <a:gd name="T73" fmla="*/ 13 h 86"/>
                  <a:gd name="T74" fmla="*/ 36 w 117"/>
                  <a:gd name="T75" fmla="*/ 13 h 86"/>
                  <a:gd name="T76" fmla="*/ 30 w 117"/>
                  <a:gd name="T77" fmla="*/ 14 h 86"/>
                  <a:gd name="T78" fmla="*/ 25 w 117"/>
                  <a:gd name="T79" fmla="*/ 16 h 86"/>
                  <a:gd name="T80" fmla="*/ 21 w 117"/>
                  <a:gd name="T81" fmla="*/ 19 h 86"/>
                  <a:gd name="T82" fmla="*/ 19 w 117"/>
                  <a:gd name="T83" fmla="*/ 22 h 86"/>
                  <a:gd name="T84" fmla="*/ 18 w 117"/>
                  <a:gd name="T85" fmla="*/ 25 h 86"/>
                  <a:gd name="T86" fmla="*/ 16 w 117"/>
                  <a:gd name="T87" fmla="*/ 30 h 86"/>
                  <a:gd name="T88" fmla="*/ 16 w 117"/>
                  <a:gd name="T89" fmla="*/ 35 h 86"/>
                  <a:gd name="T90" fmla="*/ 16 w 117"/>
                  <a:gd name="T91" fmla="*/ 42 h 86"/>
                  <a:gd name="T92" fmla="*/ 16 w 117"/>
                  <a:gd name="T93" fmla="*/ 86 h 86"/>
                  <a:gd name="T94" fmla="*/ 0 w 117"/>
                  <a:gd name="T95" fmla="*/ 86 h 86"/>
                  <a:gd name="T96" fmla="*/ 0 w 117"/>
                  <a:gd name="T97" fmla="*/ 1 h 86"/>
                  <a:gd name="T98" fmla="*/ 16 w 117"/>
                  <a:gd name="T99" fmla="*/ 1 h 86"/>
                  <a:gd name="T100" fmla="*/ 16 w 117"/>
                  <a:gd name="T101" fmla="*/ 14 h 86"/>
                  <a:gd name="T102" fmla="*/ 18 w 117"/>
                  <a:gd name="T103" fmla="*/ 10 h 86"/>
                  <a:gd name="T104" fmla="*/ 21 w 117"/>
                  <a:gd name="T105" fmla="*/ 6 h 86"/>
                  <a:gd name="T106" fmla="*/ 26 w 117"/>
                  <a:gd name="T107" fmla="*/ 3 h 86"/>
                  <a:gd name="T108" fmla="*/ 30 w 117"/>
                  <a:gd name="T109" fmla="*/ 1 h 86"/>
                  <a:gd name="T110" fmla="*/ 35 w 117"/>
                  <a:gd name="T111" fmla="*/ 0 h 86"/>
                  <a:gd name="T112" fmla="*/ 40 w 117"/>
                  <a:gd name="T11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86">
                    <a:moveTo>
                      <a:pt x="40" y="0"/>
                    </a:moveTo>
                    <a:lnTo>
                      <a:pt x="46" y="0"/>
                    </a:lnTo>
                    <a:lnTo>
                      <a:pt x="51" y="1"/>
                    </a:lnTo>
                    <a:lnTo>
                      <a:pt x="56" y="3"/>
                    </a:lnTo>
                    <a:lnTo>
                      <a:pt x="59" y="6"/>
                    </a:lnTo>
                    <a:lnTo>
                      <a:pt x="62" y="11"/>
                    </a:lnTo>
                    <a:lnTo>
                      <a:pt x="64" y="15"/>
                    </a:lnTo>
                    <a:lnTo>
                      <a:pt x="72" y="6"/>
                    </a:lnTo>
                    <a:lnTo>
                      <a:pt x="81" y="1"/>
                    </a:lnTo>
                    <a:lnTo>
                      <a:pt x="91" y="0"/>
                    </a:lnTo>
                    <a:lnTo>
                      <a:pt x="102" y="1"/>
                    </a:lnTo>
                    <a:lnTo>
                      <a:pt x="110" y="6"/>
                    </a:lnTo>
                    <a:lnTo>
                      <a:pt x="115" y="15"/>
                    </a:lnTo>
                    <a:lnTo>
                      <a:pt x="117" y="28"/>
                    </a:lnTo>
                    <a:lnTo>
                      <a:pt x="117" y="86"/>
                    </a:lnTo>
                    <a:lnTo>
                      <a:pt x="102" y="86"/>
                    </a:lnTo>
                    <a:lnTo>
                      <a:pt x="102" y="33"/>
                    </a:lnTo>
                    <a:lnTo>
                      <a:pt x="102" y="29"/>
                    </a:lnTo>
                    <a:lnTo>
                      <a:pt x="101" y="24"/>
                    </a:lnTo>
                    <a:lnTo>
                      <a:pt x="101" y="21"/>
                    </a:lnTo>
                    <a:lnTo>
                      <a:pt x="98" y="18"/>
                    </a:lnTo>
                    <a:lnTo>
                      <a:pt x="95" y="15"/>
                    </a:lnTo>
                    <a:lnTo>
                      <a:pt x="92" y="13"/>
                    </a:lnTo>
                    <a:lnTo>
                      <a:pt x="87" y="13"/>
                    </a:lnTo>
                    <a:lnTo>
                      <a:pt x="82" y="13"/>
                    </a:lnTo>
                    <a:lnTo>
                      <a:pt x="76" y="15"/>
                    </a:lnTo>
                    <a:lnTo>
                      <a:pt x="72" y="19"/>
                    </a:lnTo>
                    <a:lnTo>
                      <a:pt x="67" y="26"/>
                    </a:lnTo>
                    <a:lnTo>
                      <a:pt x="66" y="38"/>
                    </a:lnTo>
                    <a:lnTo>
                      <a:pt x="66" y="86"/>
                    </a:lnTo>
                    <a:lnTo>
                      <a:pt x="50" y="86"/>
                    </a:lnTo>
                    <a:lnTo>
                      <a:pt x="50" y="32"/>
                    </a:lnTo>
                    <a:lnTo>
                      <a:pt x="50" y="26"/>
                    </a:lnTo>
                    <a:lnTo>
                      <a:pt x="49" y="21"/>
                    </a:lnTo>
                    <a:lnTo>
                      <a:pt x="47" y="18"/>
                    </a:lnTo>
                    <a:lnTo>
                      <a:pt x="45" y="15"/>
                    </a:lnTo>
                    <a:lnTo>
                      <a:pt x="40" y="13"/>
                    </a:lnTo>
                    <a:lnTo>
                      <a:pt x="36" y="13"/>
                    </a:lnTo>
                    <a:lnTo>
                      <a:pt x="30" y="14"/>
                    </a:lnTo>
                    <a:lnTo>
                      <a:pt x="25" y="16"/>
                    </a:lnTo>
                    <a:lnTo>
                      <a:pt x="21" y="19"/>
                    </a:lnTo>
                    <a:lnTo>
                      <a:pt x="19" y="22"/>
                    </a:lnTo>
                    <a:lnTo>
                      <a:pt x="18" y="25"/>
                    </a:lnTo>
                    <a:lnTo>
                      <a:pt x="16" y="30"/>
                    </a:lnTo>
                    <a:lnTo>
                      <a:pt x="16" y="35"/>
                    </a:lnTo>
                    <a:lnTo>
                      <a:pt x="16" y="42"/>
                    </a:lnTo>
                    <a:lnTo>
                      <a:pt x="16" y="86"/>
                    </a:lnTo>
                    <a:lnTo>
                      <a:pt x="0" y="86"/>
                    </a:lnTo>
                    <a:lnTo>
                      <a:pt x="0" y="1"/>
                    </a:lnTo>
                    <a:lnTo>
                      <a:pt x="16" y="1"/>
                    </a:lnTo>
                    <a:lnTo>
                      <a:pt x="16" y="14"/>
                    </a:lnTo>
                    <a:lnTo>
                      <a:pt x="18" y="10"/>
                    </a:lnTo>
                    <a:lnTo>
                      <a:pt x="21" y="6"/>
                    </a:lnTo>
                    <a:lnTo>
                      <a:pt x="26" y="3"/>
                    </a:lnTo>
                    <a:lnTo>
                      <a:pt x="30" y="1"/>
                    </a:lnTo>
                    <a:lnTo>
                      <a:pt x="35"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Freeform 3120"/>
              <p:cNvSpPr>
                <a:spLocks noEditPoints="1"/>
              </p:cNvSpPr>
              <p:nvPr/>
            </p:nvSpPr>
            <p:spPr bwMode="auto">
              <a:xfrm>
                <a:off x="1243" y="3657"/>
                <a:ext cx="39" cy="44"/>
              </a:xfrm>
              <a:custGeom>
                <a:avLst/>
                <a:gdLst>
                  <a:gd name="T0" fmla="*/ 39 w 78"/>
                  <a:gd name="T1" fmla="*/ 13 h 88"/>
                  <a:gd name="T2" fmla="*/ 34 w 78"/>
                  <a:gd name="T3" fmla="*/ 13 h 88"/>
                  <a:gd name="T4" fmla="*/ 28 w 78"/>
                  <a:gd name="T5" fmla="*/ 15 h 88"/>
                  <a:gd name="T6" fmla="*/ 22 w 78"/>
                  <a:gd name="T7" fmla="*/ 19 h 88"/>
                  <a:gd name="T8" fmla="*/ 19 w 78"/>
                  <a:gd name="T9" fmla="*/ 22 h 88"/>
                  <a:gd name="T10" fmla="*/ 17 w 78"/>
                  <a:gd name="T11" fmla="*/ 28 h 88"/>
                  <a:gd name="T12" fmla="*/ 16 w 78"/>
                  <a:gd name="T13" fmla="*/ 33 h 88"/>
                  <a:gd name="T14" fmla="*/ 63 w 78"/>
                  <a:gd name="T15" fmla="*/ 33 h 88"/>
                  <a:gd name="T16" fmla="*/ 62 w 78"/>
                  <a:gd name="T17" fmla="*/ 28 h 88"/>
                  <a:gd name="T18" fmla="*/ 60 w 78"/>
                  <a:gd name="T19" fmla="*/ 23 h 88"/>
                  <a:gd name="T20" fmla="*/ 57 w 78"/>
                  <a:gd name="T21" fmla="*/ 20 h 88"/>
                  <a:gd name="T22" fmla="*/ 49 w 78"/>
                  <a:gd name="T23" fmla="*/ 14 h 88"/>
                  <a:gd name="T24" fmla="*/ 39 w 78"/>
                  <a:gd name="T25" fmla="*/ 13 h 88"/>
                  <a:gd name="T26" fmla="*/ 39 w 78"/>
                  <a:gd name="T27" fmla="*/ 0 h 88"/>
                  <a:gd name="T28" fmla="*/ 55 w 78"/>
                  <a:gd name="T29" fmla="*/ 2 h 88"/>
                  <a:gd name="T30" fmla="*/ 67 w 78"/>
                  <a:gd name="T31" fmla="*/ 11 h 88"/>
                  <a:gd name="T32" fmla="*/ 73 w 78"/>
                  <a:gd name="T33" fmla="*/ 20 h 88"/>
                  <a:gd name="T34" fmla="*/ 77 w 78"/>
                  <a:gd name="T35" fmla="*/ 30 h 88"/>
                  <a:gd name="T36" fmla="*/ 78 w 78"/>
                  <a:gd name="T37" fmla="*/ 43 h 88"/>
                  <a:gd name="T38" fmla="*/ 78 w 78"/>
                  <a:gd name="T39" fmla="*/ 44 h 88"/>
                  <a:gd name="T40" fmla="*/ 78 w 78"/>
                  <a:gd name="T41" fmla="*/ 47 h 88"/>
                  <a:gd name="T42" fmla="*/ 16 w 78"/>
                  <a:gd name="T43" fmla="*/ 47 h 88"/>
                  <a:gd name="T44" fmla="*/ 18 w 78"/>
                  <a:gd name="T45" fmla="*/ 59 h 88"/>
                  <a:gd name="T46" fmla="*/ 24 w 78"/>
                  <a:gd name="T47" fmla="*/ 67 h 88"/>
                  <a:gd name="T48" fmla="*/ 27 w 78"/>
                  <a:gd name="T49" fmla="*/ 70 h 88"/>
                  <a:gd name="T50" fmla="*/ 31 w 78"/>
                  <a:gd name="T51" fmla="*/ 72 h 88"/>
                  <a:gd name="T52" fmla="*/ 36 w 78"/>
                  <a:gd name="T53" fmla="*/ 73 h 88"/>
                  <a:gd name="T54" fmla="*/ 40 w 78"/>
                  <a:gd name="T55" fmla="*/ 74 h 88"/>
                  <a:gd name="T56" fmla="*/ 46 w 78"/>
                  <a:gd name="T57" fmla="*/ 73 h 88"/>
                  <a:gd name="T58" fmla="*/ 50 w 78"/>
                  <a:gd name="T59" fmla="*/ 72 h 88"/>
                  <a:gd name="T60" fmla="*/ 54 w 78"/>
                  <a:gd name="T61" fmla="*/ 71 h 88"/>
                  <a:gd name="T62" fmla="*/ 57 w 78"/>
                  <a:gd name="T63" fmla="*/ 68 h 88"/>
                  <a:gd name="T64" fmla="*/ 60 w 78"/>
                  <a:gd name="T65" fmla="*/ 64 h 88"/>
                  <a:gd name="T66" fmla="*/ 63 w 78"/>
                  <a:gd name="T67" fmla="*/ 60 h 88"/>
                  <a:gd name="T68" fmla="*/ 77 w 78"/>
                  <a:gd name="T69" fmla="*/ 62 h 88"/>
                  <a:gd name="T70" fmla="*/ 73 w 78"/>
                  <a:gd name="T71" fmla="*/ 73 h 88"/>
                  <a:gd name="T72" fmla="*/ 65 w 78"/>
                  <a:gd name="T73" fmla="*/ 81 h 88"/>
                  <a:gd name="T74" fmla="*/ 54 w 78"/>
                  <a:gd name="T75" fmla="*/ 86 h 88"/>
                  <a:gd name="T76" fmla="*/ 40 w 78"/>
                  <a:gd name="T77" fmla="*/ 88 h 88"/>
                  <a:gd name="T78" fmla="*/ 29 w 78"/>
                  <a:gd name="T79" fmla="*/ 87 h 88"/>
                  <a:gd name="T80" fmla="*/ 19 w 78"/>
                  <a:gd name="T81" fmla="*/ 82 h 88"/>
                  <a:gd name="T82" fmla="*/ 11 w 78"/>
                  <a:gd name="T83" fmla="*/ 76 h 88"/>
                  <a:gd name="T84" fmla="*/ 5 w 78"/>
                  <a:gd name="T85" fmla="*/ 68 h 88"/>
                  <a:gd name="T86" fmla="*/ 1 w 78"/>
                  <a:gd name="T87" fmla="*/ 57 h 88"/>
                  <a:gd name="T88" fmla="*/ 0 w 78"/>
                  <a:gd name="T89" fmla="*/ 44 h 88"/>
                  <a:gd name="T90" fmla="*/ 1 w 78"/>
                  <a:gd name="T91" fmla="*/ 31 h 88"/>
                  <a:gd name="T92" fmla="*/ 5 w 78"/>
                  <a:gd name="T93" fmla="*/ 20 h 88"/>
                  <a:gd name="T94" fmla="*/ 11 w 78"/>
                  <a:gd name="T95" fmla="*/ 11 h 88"/>
                  <a:gd name="T96" fmla="*/ 19 w 78"/>
                  <a:gd name="T97" fmla="*/ 4 h 88"/>
                  <a:gd name="T98" fmla="*/ 28 w 78"/>
                  <a:gd name="T99" fmla="*/ 1 h 88"/>
                  <a:gd name="T100" fmla="*/ 39 w 78"/>
                  <a:gd name="T10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88">
                    <a:moveTo>
                      <a:pt x="39" y="13"/>
                    </a:moveTo>
                    <a:lnTo>
                      <a:pt x="34" y="13"/>
                    </a:lnTo>
                    <a:lnTo>
                      <a:pt x="28" y="15"/>
                    </a:lnTo>
                    <a:lnTo>
                      <a:pt x="22" y="19"/>
                    </a:lnTo>
                    <a:lnTo>
                      <a:pt x="19" y="22"/>
                    </a:lnTo>
                    <a:lnTo>
                      <a:pt x="17" y="28"/>
                    </a:lnTo>
                    <a:lnTo>
                      <a:pt x="16" y="33"/>
                    </a:lnTo>
                    <a:lnTo>
                      <a:pt x="63" y="33"/>
                    </a:lnTo>
                    <a:lnTo>
                      <a:pt x="62" y="28"/>
                    </a:lnTo>
                    <a:lnTo>
                      <a:pt x="60" y="23"/>
                    </a:lnTo>
                    <a:lnTo>
                      <a:pt x="57" y="20"/>
                    </a:lnTo>
                    <a:lnTo>
                      <a:pt x="49" y="14"/>
                    </a:lnTo>
                    <a:lnTo>
                      <a:pt x="39" y="13"/>
                    </a:lnTo>
                    <a:close/>
                    <a:moveTo>
                      <a:pt x="39" y="0"/>
                    </a:moveTo>
                    <a:lnTo>
                      <a:pt x="55" y="2"/>
                    </a:lnTo>
                    <a:lnTo>
                      <a:pt x="67" y="11"/>
                    </a:lnTo>
                    <a:lnTo>
                      <a:pt x="73" y="20"/>
                    </a:lnTo>
                    <a:lnTo>
                      <a:pt x="77" y="30"/>
                    </a:lnTo>
                    <a:lnTo>
                      <a:pt x="78" y="43"/>
                    </a:lnTo>
                    <a:lnTo>
                      <a:pt x="78" y="44"/>
                    </a:lnTo>
                    <a:lnTo>
                      <a:pt x="78" y="47"/>
                    </a:lnTo>
                    <a:lnTo>
                      <a:pt x="16" y="47"/>
                    </a:lnTo>
                    <a:lnTo>
                      <a:pt x="18" y="59"/>
                    </a:lnTo>
                    <a:lnTo>
                      <a:pt x="24" y="67"/>
                    </a:lnTo>
                    <a:lnTo>
                      <a:pt x="27" y="70"/>
                    </a:lnTo>
                    <a:lnTo>
                      <a:pt x="31" y="72"/>
                    </a:lnTo>
                    <a:lnTo>
                      <a:pt x="36" y="73"/>
                    </a:lnTo>
                    <a:lnTo>
                      <a:pt x="40" y="74"/>
                    </a:lnTo>
                    <a:lnTo>
                      <a:pt x="46" y="73"/>
                    </a:lnTo>
                    <a:lnTo>
                      <a:pt x="50" y="72"/>
                    </a:lnTo>
                    <a:lnTo>
                      <a:pt x="54" y="71"/>
                    </a:lnTo>
                    <a:lnTo>
                      <a:pt x="57" y="68"/>
                    </a:lnTo>
                    <a:lnTo>
                      <a:pt x="60" y="64"/>
                    </a:lnTo>
                    <a:lnTo>
                      <a:pt x="63" y="60"/>
                    </a:lnTo>
                    <a:lnTo>
                      <a:pt x="77" y="62"/>
                    </a:lnTo>
                    <a:lnTo>
                      <a:pt x="73" y="73"/>
                    </a:lnTo>
                    <a:lnTo>
                      <a:pt x="65" y="81"/>
                    </a:lnTo>
                    <a:lnTo>
                      <a:pt x="54" y="86"/>
                    </a:lnTo>
                    <a:lnTo>
                      <a:pt x="40" y="88"/>
                    </a:lnTo>
                    <a:lnTo>
                      <a:pt x="29" y="87"/>
                    </a:lnTo>
                    <a:lnTo>
                      <a:pt x="19" y="82"/>
                    </a:lnTo>
                    <a:lnTo>
                      <a:pt x="11" y="76"/>
                    </a:lnTo>
                    <a:lnTo>
                      <a:pt x="5" y="68"/>
                    </a:lnTo>
                    <a:lnTo>
                      <a:pt x="1" y="57"/>
                    </a:lnTo>
                    <a:lnTo>
                      <a:pt x="0" y="44"/>
                    </a:lnTo>
                    <a:lnTo>
                      <a:pt x="1" y="31"/>
                    </a:lnTo>
                    <a:lnTo>
                      <a:pt x="5" y="20"/>
                    </a:lnTo>
                    <a:lnTo>
                      <a:pt x="11" y="11"/>
                    </a:lnTo>
                    <a:lnTo>
                      <a:pt x="19" y="4"/>
                    </a:lnTo>
                    <a:lnTo>
                      <a:pt x="28" y="1"/>
                    </a:lnTo>
                    <a:lnTo>
                      <a:pt x="3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Freeform 3121"/>
              <p:cNvSpPr>
                <a:spLocks/>
              </p:cNvSpPr>
              <p:nvPr/>
            </p:nvSpPr>
            <p:spPr bwMode="auto">
              <a:xfrm>
                <a:off x="1313" y="3641"/>
                <a:ext cx="20" cy="75"/>
              </a:xfrm>
              <a:custGeom>
                <a:avLst/>
                <a:gdLst>
                  <a:gd name="T0" fmla="*/ 29 w 39"/>
                  <a:gd name="T1" fmla="*/ 0 h 150"/>
                  <a:gd name="T2" fmla="*/ 39 w 39"/>
                  <a:gd name="T3" fmla="*/ 0 h 150"/>
                  <a:gd name="T4" fmla="*/ 31 w 39"/>
                  <a:gd name="T5" fmla="*/ 15 h 150"/>
                  <a:gd name="T6" fmla="*/ 27 w 39"/>
                  <a:gd name="T7" fmla="*/ 24 h 150"/>
                  <a:gd name="T8" fmla="*/ 19 w 39"/>
                  <a:gd name="T9" fmla="*/ 46 h 150"/>
                  <a:gd name="T10" fmla="*/ 15 w 39"/>
                  <a:gd name="T11" fmla="*/ 75 h 150"/>
                  <a:gd name="T12" fmla="*/ 18 w 39"/>
                  <a:gd name="T13" fmla="*/ 100 h 150"/>
                  <a:gd name="T14" fmla="*/ 25 w 39"/>
                  <a:gd name="T15" fmla="*/ 125 h 150"/>
                  <a:gd name="T16" fmla="*/ 39 w 39"/>
                  <a:gd name="T17" fmla="*/ 150 h 150"/>
                  <a:gd name="T18" fmla="*/ 29 w 39"/>
                  <a:gd name="T19" fmla="*/ 150 h 150"/>
                  <a:gd name="T20" fmla="*/ 18 w 39"/>
                  <a:gd name="T21" fmla="*/ 134 h 150"/>
                  <a:gd name="T22" fmla="*/ 8 w 39"/>
                  <a:gd name="T23" fmla="*/ 115 h 150"/>
                  <a:gd name="T24" fmla="*/ 2 w 39"/>
                  <a:gd name="T25" fmla="*/ 96 h 150"/>
                  <a:gd name="T26" fmla="*/ 0 w 39"/>
                  <a:gd name="T27" fmla="*/ 75 h 150"/>
                  <a:gd name="T28" fmla="*/ 1 w 39"/>
                  <a:gd name="T29" fmla="*/ 57 h 150"/>
                  <a:gd name="T30" fmla="*/ 6 w 39"/>
                  <a:gd name="T31" fmla="*/ 39 h 150"/>
                  <a:gd name="T32" fmla="*/ 15 w 39"/>
                  <a:gd name="T33" fmla="*/ 21 h 150"/>
                  <a:gd name="T34" fmla="*/ 29 w 39"/>
                  <a:gd name="T3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50">
                    <a:moveTo>
                      <a:pt x="29" y="0"/>
                    </a:moveTo>
                    <a:lnTo>
                      <a:pt x="39" y="0"/>
                    </a:lnTo>
                    <a:lnTo>
                      <a:pt x="31" y="15"/>
                    </a:lnTo>
                    <a:lnTo>
                      <a:pt x="27" y="24"/>
                    </a:lnTo>
                    <a:lnTo>
                      <a:pt x="19" y="46"/>
                    </a:lnTo>
                    <a:lnTo>
                      <a:pt x="15" y="75"/>
                    </a:lnTo>
                    <a:lnTo>
                      <a:pt x="18" y="100"/>
                    </a:lnTo>
                    <a:lnTo>
                      <a:pt x="25" y="125"/>
                    </a:lnTo>
                    <a:lnTo>
                      <a:pt x="39" y="150"/>
                    </a:lnTo>
                    <a:lnTo>
                      <a:pt x="29" y="150"/>
                    </a:lnTo>
                    <a:lnTo>
                      <a:pt x="18" y="134"/>
                    </a:lnTo>
                    <a:lnTo>
                      <a:pt x="8" y="115"/>
                    </a:lnTo>
                    <a:lnTo>
                      <a:pt x="2" y="96"/>
                    </a:lnTo>
                    <a:lnTo>
                      <a:pt x="0" y="75"/>
                    </a:lnTo>
                    <a:lnTo>
                      <a:pt x="1" y="57"/>
                    </a:lnTo>
                    <a:lnTo>
                      <a:pt x="6" y="39"/>
                    </a:lnTo>
                    <a:lnTo>
                      <a:pt x="15" y="21"/>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Freeform 3122"/>
              <p:cNvSpPr>
                <a:spLocks/>
              </p:cNvSpPr>
              <p:nvPr/>
            </p:nvSpPr>
            <p:spPr bwMode="auto">
              <a:xfrm>
                <a:off x="1338" y="3657"/>
                <a:ext cx="35" cy="44"/>
              </a:xfrm>
              <a:custGeom>
                <a:avLst/>
                <a:gdLst>
                  <a:gd name="T0" fmla="*/ 38 w 69"/>
                  <a:gd name="T1" fmla="*/ 0 h 88"/>
                  <a:gd name="T2" fmla="*/ 49 w 69"/>
                  <a:gd name="T3" fmla="*/ 2 h 88"/>
                  <a:gd name="T4" fmla="*/ 57 w 69"/>
                  <a:gd name="T5" fmla="*/ 6 h 88"/>
                  <a:gd name="T6" fmla="*/ 61 w 69"/>
                  <a:gd name="T7" fmla="*/ 13 h 88"/>
                  <a:gd name="T8" fmla="*/ 65 w 69"/>
                  <a:gd name="T9" fmla="*/ 23 h 88"/>
                  <a:gd name="T10" fmla="*/ 48 w 69"/>
                  <a:gd name="T11" fmla="*/ 21 h 88"/>
                  <a:gd name="T12" fmla="*/ 45 w 69"/>
                  <a:gd name="T13" fmla="*/ 16 h 88"/>
                  <a:gd name="T14" fmla="*/ 38 w 69"/>
                  <a:gd name="T15" fmla="*/ 13 h 88"/>
                  <a:gd name="T16" fmla="*/ 28 w 69"/>
                  <a:gd name="T17" fmla="*/ 13 h 88"/>
                  <a:gd name="T18" fmla="*/ 21 w 69"/>
                  <a:gd name="T19" fmla="*/ 15 h 88"/>
                  <a:gd name="T20" fmla="*/ 18 w 69"/>
                  <a:gd name="T21" fmla="*/ 20 h 88"/>
                  <a:gd name="T22" fmla="*/ 18 w 69"/>
                  <a:gd name="T23" fmla="*/ 25 h 88"/>
                  <a:gd name="T24" fmla="*/ 20 w 69"/>
                  <a:gd name="T25" fmla="*/ 29 h 88"/>
                  <a:gd name="T26" fmla="*/ 26 w 69"/>
                  <a:gd name="T27" fmla="*/ 31 h 88"/>
                  <a:gd name="T28" fmla="*/ 34 w 69"/>
                  <a:gd name="T29" fmla="*/ 33 h 88"/>
                  <a:gd name="T30" fmla="*/ 55 w 69"/>
                  <a:gd name="T31" fmla="*/ 40 h 88"/>
                  <a:gd name="T32" fmla="*/ 62 w 69"/>
                  <a:gd name="T33" fmla="*/ 45 h 88"/>
                  <a:gd name="T34" fmla="*/ 68 w 69"/>
                  <a:gd name="T35" fmla="*/ 52 h 88"/>
                  <a:gd name="T36" fmla="*/ 69 w 69"/>
                  <a:gd name="T37" fmla="*/ 60 h 88"/>
                  <a:gd name="T38" fmla="*/ 68 w 69"/>
                  <a:gd name="T39" fmla="*/ 70 h 88"/>
                  <a:gd name="T40" fmla="*/ 62 w 69"/>
                  <a:gd name="T41" fmla="*/ 78 h 88"/>
                  <a:gd name="T42" fmla="*/ 53 w 69"/>
                  <a:gd name="T43" fmla="*/ 84 h 88"/>
                  <a:gd name="T44" fmla="*/ 42 w 69"/>
                  <a:gd name="T45" fmla="*/ 87 h 88"/>
                  <a:gd name="T46" fmla="*/ 21 w 69"/>
                  <a:gd name="T47" fmla="*/ 86 h 88"/>
                  <a:gd name="T48" fmla="*/ 4 w 69"/>
                  <a:gd name="T49" fmla="*/ 72 h 88"/>
                  <a:gd name="T50" fmla="*/ 16 w 69"/>
                  <a:gd name="T51" fmla="*/ 59 h 88"/>
                  <a:gd name="T52" fmla="*/ 19 w 69"/>
                  <a:gd name="T53" fmla="*/ 67 h 88"/>
                  <a:gd name="T54" fmla="*/ 26 w 69"/>
                  <a:gd name="T55" fmla="*/ 72 h 88"/>
                  <a:gd name="T56" fmla="*/ 36 w 69"/>
                  <a:gd name="T57" fmla="*/ 74 h 88"/>
                  <a:gd name="T58" fmla="*/ 46 w 69"/>
                  <a:gd name="T59" fmla="*/ 72 h 88"/>
                  <a:gd name="T60" fmla="*/ 52 w 69"/>
                  <a:gd name="T61" fmla="*/ 68 h 88"/>
                  <a:gd name="T62" fmla="*/ 55 w 69"/>
                  <a:gd name="T63" fmla="*/ 62 h 88"/>
                  <a:gd name="T64" fmla="*/ 52 w 69"/>
                  <a:gd name="T65" fmla="*/ 57 h 88"/>
                  <a:gd name="T66" fmla="*/ 46 w 69"/>
                  <a:gd name="T67" fmla="*/ 54 h 88"/>
                  <a:gd name="T68" fmla="*/ 34 w 69"/>
                  <a:gd name="T69" fmla="*/ 51 h 88"/>
                  <a:gd name="T70" fmla="*/ 14 w 69"/>
                  <a:gd name="T71" fmla="*/ 43 h 88"/>
                  <a:gd name="T72" fmla="*/ 8 w 69"/>
                  <a:gd name="T73" fmla="*/ 39 h 88"/>
                  <a:gd name="T74" fmla="*/ 2 w 69"/>
                  <a:gd name="T75" fmla="*/ 30 h 88"/>
                  <a:gd name="T76" fmla="*/ 2 w 69"/>
                  <a:gd name="T77" fmla="*/ 19 h 88"/>
                  <a:gd name="T78" fmla="*/ 7 w 69"/>
                  <a:gd name="T79" fmla="*/ 9 h 88"/>
                  <a:gd name="T80" fmla="*/ 14 w 69"/>
                  <a:gd name="T81" fmla="*/ 3 h 88"/>
                  <a:gd name="T82" fmla="*/ 26 w 69"/>
                  <a:gd name="T8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 h="88">
                    <a:moveTo>
                      <a:pt x="32" y="0"/>
                    </a:moveTo>
                    <a:lnTo>
                      <a:pt x="38" y="0"/>
                    </a:lnTo>
                    <a:lnTo>
                      <a:pt x="43" y="1"/>
                    </a:lnTo>
                    <a:lnTo>
                      <a:pt x="49" y="2"/>
                    </a:lnTo>
                    <a:lnTo>
                      <a:pt x="53" y="4"/>
                    </a:lnTo>
                    <a:lnTo>
                      <a:pt x="57" y="6"/>
                    </a:lnTo>
                    <a:lnTo>
                      <a:pt x="59" y="10"/>
                    </a:lnTo>
                    <a:lnTo>
                      <a:pt x="61" y="13"/>
                    </a:lnTo>
                    <a:lnTo>
                      <a:pt x="64" y="18"/>
                    </a:lnTo>
                    <a:lnTo>
                      <a:pt x="65" y="23"/>
                    </a:lnTo>
                    <a:lnTo>
                      <a:pt x="49" y="24"/>
                    </a:lnTo>
                    <a:lnTo>
                      <a:pt x="48" y="21"/>
                    </a:lnTo>
                    <a:lnTo>
                      <a:pt x="47" y="19"/>
                    </a:lnTo>
                    <a:lnTo>
                      <a:pt x="45" y="16"/>
                    </a:lnTo>
                    <a:lnTo>
                      <a:pt x="41" y="14"/>
                    </a:lnTo>
                    <a:lnTo>
                      <a:pt x="38" y="13"/>
                    </a:lnTo>
                    <a:lnTo>
                      <a:pt x="33" y="13"/>
                    </a:lnTo>
                    <a:lnTo>
                      <a:pt x="28" y="13"/>
                    </a:lnTo>
                    <a:lnTo>
                      <a:pt x="23" y="14"/>
                    </a:lnTo>
                    <a:lnTo>
                      <a:pt x="21" y="15"/>
                    </a:lnTo>
                    <a:lnTo>
                      <a:pt x="19" y="18"/>
                    </a:lnTo>
                    <a:lnTo>
                      <a:pt x="18" y="20"/>
                    </a:lnTo>
                    <a:lnTo>
                      <a:pt x="17" y="22"/>
                    </a:lnTo>
                    <a:lnTo>
                      <a:pt x="18" y="25"/>
                    </a:lnTo>
                    <a:lnTo>
                      <a:pt x="19" y="26"/>
                    </a:lnTo>
                    <a:lnTo>
                      <a:pt x="20" y="29"/>
                    </a:lnTo>
                    <a:lnTo>
                      <a:pt x="23" y="31"/>
                    </a:lnTo>
                    <a:lnTo>
                      <a:pt x="26" y="31"/>
                    </a:lnTo>
                    <a:lnTo>
                      <a:pt x="29" y="32"/>
                    </a:lnTo>
                    <a:lnTo>
                      <a:pt x="34" y="33"/>
                    </a:lnTo>
                    <a:lnTo>
                      <a:pt x="46" y="38"/>
                    </a:lnTo>
                    <a:lnTo>
                      <a:pt x="55" y="40"/>
                    </a:lnTo>
                    <a:lnTo>
                      <a:pt x="59" y="42"/>
                    </a:lnTo>
                    <a:lnTo>
                      <a:pt x="62" y="45"/>
                    </a:lnTo>
                    <a:lnTo>
                      <a:pt x="66" y="48"/>
                    </a:lnTo>
                    <a:lnTo>
                      <a:pt x="68" y="52"/>
                    </a:lnTo>
                    <a:lnTo>
                      <a:pt x="69" y="55"/>
                    </a:lnTo>
                    <a:lnTo>
                      <a:pt x="69" y="60"/>
                    </a:lnTo>
                    <a:lnTo>
                      <a:pt x="69" y="66"/>
                    </a:lnTo>
                    <a:lnTo>
                      <a:pt x="68" y="70"/>
                    </a:lnTo>
                    <a:lnTo>
                      <a:pt x="66" y="74"/>
                    </a:lnTo>
                    <a:lnTo>
                      <a:pt x="62" y="78"/>
                    </a:lnTo>
                    <a:lnTo>
                      <a:pt x="58" y="81"/>
                    </a:lnTo>
                    <a:lnTo>
                      <a:pt x="53" y="84"/>
                    </a:lnTo>
                    <a:lnTo>
                      <a:pt x="48" y="86"/>
                    </a:lnTo>
                    <a:lnTo>
                      <a:pt x="42" y="87"/>
                    </a:lnTo>
                    <a:lnTo>
                      <a:pt x="36" y="88"/>
                    </a:lnTo>
                    <a:lnTo>
                      <a:pt x="21" y="86"/>
                    </a:lnTo>
                    <a:lnTo>
                      <a:pt x="11" y="81"/>
                    </a:lnTo>
                    <a:lnTo>
                      <a:pt x="4" y="72"/>
                    </a:lnTo>
                    <a:lnTo>
                      <a:pt x="0" y="60"/>
                    </a:lnTo>
                    <a:lnTo>
                      <a:pt x="16" y="59"/>
                    </a:lnTo>
                    <a:lnTo>
                      <a:pt x="17" y="63"/>
                    </a:lnTo>
                    <a:lnTo>
                      <a:pt x="19" y="67"/>
                    </a:lnTo>
                    <a:lnTo>
                      <a:pt x="21" y="70"/>
                    </a:lnTo>
                    <a:lnTo>
                      <a:pt x="26" y="72"/>
                    </a:lnTo>
                    <a:lnTo>
                      <a:pt x="30" y="73"/>
                    </a:lnTo>
                    <a:lnTo>
                      <a:pt x="36" y="74"/>
                    </a:lnTo>
                    <a:lnTo>
                      <a:pt x="41" y="73"/>
                    </a:lnTo>
                    <a:lnTo>
                      <a:pt x="46" y="72"/>
                    </a:lnTo>
                    <a:lnTo>
                      <a:pt x="50" y="70"/>
                    </a:lnTo>
                    <a:lnTo>
                      <a:pt x="52" y="68"/>
                    </a:lnTo>
                    <a:lnTo>
                      <a:pt x="53" y="66"/>
                    </a:lnTo>
                    <a:lnTo>
                      <a:pt x="55" y="62"/>
                    </a:lnTo>
                    <a:lnTo>
                      <a:pt x="53" y="59"/>
                    </a:lnTo>
                    <a:lnTo>
                      <a:pt x="52" y="57"/>
                    </a:lnTo>
                    <a:lnTo>
                      <a:pt x="49" y="55"/>
                    </a:lnTo>
                    <a:lnTo>
                      <a:pt x="46" y="54"/>
                    </a:lnTo>
                    <a:lnTo>
                      <a:pt x="41" y="52"/>
                    </a:lnTo>
                    <a:lnTo>
                      <a:pt x="34" y="51"/>
                    </a:lnTo>
                    <a:lnTo>
                      <a:pt x="23" y="47"/>
                    </a:lnTo>
                    <a:lnTo>
                      <a:pt x="14" y="43"/>
                    </a:lnTo>
                    <a:lnTo>
                      <a:pt x="11" y="42"/>
                    </a:lnTo>
                    <a:lnTo>
                      <a:pt x="8" y="39"/>
                    </a:lnTo>
                    <a:lnTo>
                      <a:pt x="4" y="35"/>
                    </a:lnTo>
                    <a:lnTo>
                      <a:pt x="2" y="30"/>
                    </a:lnTo>
                    <a:lnTo>
                      <a:pt x="2" y="24"/>
                    </a:lnTo>
                    <a:lnTo>
                      <a:pt x="2" y="19"/>
                    </a:lnTo>
                    <a:lnTo>
                      <a:pt x="4" y="13"/>
                    </a:lnTo>
                    <a:lnTo>
                      <a:pt x="7" y="9"/>
                    </a:lnTo>
                    <a:lnTo>
                      <a:pt x="11" y="5"/>
                    </a:lnTo>
                    <a:lnTo>
                      <a:pt x="14" y="3"/>
                    </a:lnTo>
                    <a:lnTo>
                      <a:pt x="20" y="1"/>
                    </a:lnTo>
                    <a:lnTo>
                      <a:pt x="26" y="0"/>
                    </a:lnTo>
                    <a:lnTo>
                      <a:pt x="3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Freeform 3123"/>
              <p:cNvSpPr>
                <a:spLocks/>
              </p:cNvSpPr>
              <p:nvPr/>
            </p:nvSpPr>
            <p:spPr bwMode="auto">
              <a:xfrm>
                <a:off x="1379" y="3641"/>
                <a:ext cx="19" cy="75"/>
              </a:xfrm>
              <a:custGeom>
                <a:avLst/>
                <a:gdLst>
                  <a:gd name="T0" fmla="*/ 0 w 39"/>
                  <a:gd name="T1" fmla="*/ 0 h 150"/>
                  <a:gd name="T2" fmla="*/ 10 w 39"/>
                  <a:gd name="T3" fmla="*/ 0 h 150"/>
                  <a:gd name="T4" fmla="*/ 24 w 39"/>
                  <a:gd name="T5" fmla="*/ 21 h 150"/>
                  <a:gd name="T6" fmla="*/ 33 w 39"/>
                  <a:gd name="T7" fmla="*/ 39 h 150"/>
                  <a:gd name="T8" fmla="*/ 38 w 39"/>
                  <a:gd name="T9" fmla="*/ 57 h 150"/>
                  <a:gd name="T10" fmla="*/ 39 w 39"/>
                  <a:gd name="T11" fmla="*/ 75 h 150"/>
                  <a:gd name="T12" fmla="*/ 37 w 39"/>
                  <a:gd name="T13" fmla="*/ 96 h 150"/>
                  <a:gd name="T14" fmla="*/ 31 w 39"/>
                  <a:gd name="T15" fmla="*/ 115 h 150"/>
                  <a:gd name="T16" fmla="*/ 22 w 39"/>
                  <a:gd name="T17" fmla="*/ 134 h 150"/>
                  <a:gd name="T18" fmla="*/ 10 w 39"/>
                  <a:gd name="T19" fmla="*/ 150 h 150"/>
                  <a:gd name="T20" fmla="*/ 0 w 39"/>
                  <a:gd name="T21" fmla="*/ 150 h 150"/>
                  <a:gd name="T22" fmla="*/ 14 w 39"/>
                  <a:gd name="T23" fmla="*/ 125 h 150"/>
                  <a:gd name="T24" fmla="*/ 22 w 39"/>
                  <a:gd name="T25" fmla="*/ 100 h 150"/>
                  <a:gd name="T26" fmla="*/ 24 w 39"/>
                  <a:gd name="T27" fmla="*/ 75 h 150"/>
                  <a:gd name="T28" fmla="*/ 20 w 39"/>
                  <a:gd name="T29" fmla="*/ 46 h 150"/>
                  <a:gd name="T30" fmla="*/ 13 w 39"/>
                  <a:gd name="T31" fmla="*/ 24 h 150"/>
                  <a:gd name="T32" fmla="*/ 8 w 39"/>
                  <a:gd name="T33" fmla="*/ 15 h 150"/>
                  <a:gd name="T34" fmla="*/ 0 w 39"/>
                  <a:gd name="T3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50">
                    <a:moveTo>
                      <a:pt x="0" y="0"/>
                    </a:moveTo>
                    <a:lnTo>
                      <a:pt x="10" y="0"/>
                    </a:lnTo>
                    <a:lnTo>
                      <a:pt x="24" y="21"/>
                    </a:lnTo>
                    <a:lnTo>
                      <a:pt x="33" y="39"/>
                    </a:lnTo>
                    <a:lnTo>
                      <a:pt x="38" y="57"/>
                    </a:lnTo>
                    <a:lnTo>
                      <a:pt x="39" y="75"/>
                    </a:lnTo>
                    <a:lnTo>
                      <a:pt x="37" y="96"/>
                    </a:lnTo>
                    <a:lnTo>
                      <a:pt x="31" y="115"/>
                    </a:lnTo>
                    <a:lnTo>
                      <a:pt x="22" y="134"/>
                    </a:lnTo>
                    <a:lnTo>
                      <a:pt x="10" y="150"/>
                    </a:lnTo>
                    <a:lnTo>
                      <a:pt x="0" y="150"/>
                    </a:lnTo>
                    <a:lnTo>
                      <a:pt x="14" y="125"/>
                    </a:lnTo>
                    <a:lnTo>
                      <a:pt x="22" y="100"/>
                    </a:lnTo>
                    <a:lnTo>
                      <a:pt x="24" y="75"/>
                    </a:lnTo>
                    <a:lnTo>
                      <a:pt x="20" y="46"/>
                    </a:lnTo>
                    <a:lnTo>
                      <a:pt x="13" y="24"/>
                    </a:lnTo>
                    <a:lnTo>
                      <a:pt x="8"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Oval 14"/>
            <p:cNvSpPr/>
            <p:nvPr/>
          </p:nvSpPr>
          <p:spPr>
            <a:xfrm>
              <a:off x="8610600" y="5486400"/>
              <a:ext cx="457200" cy="425770"/>
            </a:xfrm>
            <a:prstGeom prst="ellipse">
              <a:avLst/>
            </a:prstGeom>
            <a:solidFill>
              <a:srgbClr val="00B050">
                <a:alpha val="20000"/>
              </a:srgbClr>
            </a:solidFill>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16" name="Oval 15"/>
            <p:cNvSpPr/>
            <p:nvPr/>
          </p:nvSpPr>
          <p:spPr>
            <a:xfrm>
              <a:off x="2971800" y="5486400"/>
              <a:ext cx="457200" cy="425770"/>
            </a:xfrm>
            <a:prstGeom prst="ellipse">
              <a:avLst/>
            </a:prstGeom>
            <a:solidFill>
              <a:srgbClr val="00B050">
                <a:alpha val="20000"/>
              </a:srgbClr>
            </a:solidFill>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25" name="TextBox 24"/>
            <p:cNvSpPr txBox="1"/>
            <p:nvPr/>
          </p:nvSpPr>
          <p:spPr>
            <a:xfrm>
              <a:off x="3588721" y="4038600"/>
              <a:ext cx="2042759"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smtClean="0"/>
                <a:t>Initial conferencing delay</a:t>
              </a:r>
              <a:endParaRPr lang="en-US" sz="1400" b="1" dirty="0"/>
            </a:p>
          </p:txBody>
        </p:sp>
        <p:cxnSp>
          <p:nvCxnSpPr>
            <p:cNvPr id="26" name="Straight Arrow Connector 25"/>
            <p:cNvCxnSpPr>
              <a:stCxn id="25" idx="1"/>
            </p:cNvCxnSpPr>
            <p:nvPr/>
          </p:nvCxnSpPr>
          <p:spPr>
            <a:xfrm flipH="1" flipV="1">
              <a:off x="1143001" y="4038601"/>
              <a:ext cx="2445720" cy="1538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stCxn id="25" idx="3"/>
            </p:cNvCxnSpPr>
            <p:nvPr/>
          </p:nvCxnSpPr>
          <p:spPr>
            <a:xfrm>
              <a:off x="5631480" y="4192489"/>
              <a:ext cx="92172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a:xfrm>
              <a:off x="3711487" y="4800600"/>
              <a:ext cx="1797226"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 310 vs. ~305</a:t>
              </a:r>
              <a:endParaRPr lang="en-US" sz="2000" b="1" dirty="0"/>
            </a:p>
          </p:txBody>
        </p:sp>
      </p:grpSp>
      <p:sp>
        <p:nvSpPr>
          <p:cNvPr id="4364" name="TextBox 4363"/>
          <p:cNvSpPr txBox="1"/>
          <p:nvPr/>
        </p:nvSpPr>
        <p:spPr>
          <a:xfrm>
            <a:off x="457200" y="76200"/>
            <a:ext cx="8263304"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Nearest vs. </a:t>
            </a:r>
            <a:r>
              <a:rPr lang="en-US" sz="2400" b="1" dirty="0" err="1" smtClean="0">
                <a:solidFill>
                  <a:schemeClr val="accent2">
                    <a:lumMod val="75000"/>
                  </a:schemeClr>
                </a:solidFill>
                <a:latin typeface="+mj-lt"/>
                <a:ea typeface="+mj-ea"/>
                <a:cs typeface="+mj-cs"/>
              </a:rPr>
              <a:t>AgRank</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310270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21</a:t>
            </a:fld>
            <a:endParaRPr lang="en-US"/>
          </a:p>
        </p:txBody>
      </p:sp>
      <p:sp>
        <p:nvSpPr>
          <p:cNvPr id="11" name="TextBox 10"/>
          <p:cNvSpPr txBox="1"/>
          <p:nvPr/>
        </p:nvSpPr>
        <p:spPr>
          <a:xfrm>
            <a:off x="304800" y="1207911"/>
            <a:ext cx="8507457" cy="369332"/>
          </a:xfrm>
          <a:prstGeom prst="rect">
            <a:avLst/>
          </a:prstGeom>
          <a:noFill/>
        </p:spPr>
        <p:txBody>
          <a:bodyPr wrap="none" rtlCol="0">
            <a:spAutoFit/>
          </a:bodyPr>
          <a:lstStyle/>
          <a:p>
            <a:r>
              <a:rPr lang="en-US" b="1" dirty="0" smtClean="0"/>
              <a:t>6 sessions at initial time -&gt; 4 more sessions arrive at t = 40 -&gt; 3 sessions depart at t = 80</a:t>
            </a:r>
            <a:endParaRPr lang="en-US"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905000"/>
            <a:ext cx="3806642" cy="29947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707" y="1931612"/>
            <a:ext cx="3887293" cy="2994775"/>
          </a:xfrm>
          <a:prstGeom prst="rect">
            <a:avLst/>
          </a:prstGeom>
        </p:spPr>
      </p:pic>
      <p:sp>
        <p:nvSpPr>
          <p:cNvPr id="12" name="TextBox 11"/>
          <p:cNvSpPr txBox="1"/>
          <p:nvPr/>
        </p:nvSpPr>
        <p:spPr>
          <a:xfrm>
            <a:off x="457200" y="76200"/>
            <a:ext cx="8263304"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Our solution can handle dynamics</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550363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22</a:t>
            </a:fld>
            <a:endParaRPr lang="en-US"/>
          </a:p>
        </p:txBody>
      </p:sp>
      <p:sp>
        <p:nvSpPr>
          <p:cNvPr id="10" name="TextBox 9"/>
          <p:cNvSpPr txBox="1"/>
          <p:nvPr/>
        </p:nvSpPr>
        <p:spPr>
          <a:xfrm>
            <a:off x="609600" y="5257800"/>
            <a:ext cx="3903133" cy="430887"/>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800" b="1" dirty="0" smtClean="0"/>
              <a:t>77% traffic cost reduction </a:t>
            </a:r>
            <a:endParaRPr lang="en-US" sz="2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35" y="1904999"/>
            <a:ext cx="4169565" cy="303402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988188"/>
            <a:ext cx="4169565" cy="3034023"/>
          </a:xfrm>
          <a:prstGeom prst="rect">
            <a:avLst/>
          </a:prstGeom>
        </p:spPr>
      </p:pic>
      <p:sp>
        <p:nvSpPr>
          <p:cNvPr id="15" name="TextBox 14"/>
          <p:cNvSpPr txBox="1"/>
          <p:nvPr/>
        </p:nvSpPr>
        <p:spPr>
          <a:xfrm>
            <a:off x="5342466" y="5249332"/>
            <a:ext cx="2887134" cy="430887"/>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800" b="1" dirty="0"/>
              <a:t>2</a:t>
            </a:r>
            <a:r>
              <a:rPr lang="en-US" sz="2800" b="1" dirty="0" smtClean="0"/>
              <a:t>% delay reduction</a:t>
            </a:r>
            <a:endParaRPr lang="en-US" sz="2800" b="1" dirty="0"/>
          </a:p>
        </p:txBody>
      </p:sp>
      <p:grpSp>
        <p:nvGrpSpPr>
          <p:cNvPr id="17" name="Group 16"/>
          <p:cNvGrpSpPr/>
          <p:nvPr/>
        </p:nvGrpSpPr>
        <p:grpSpPr>
          <a:xfrm>
            <a:off x="609600" y="2133600"/>
            <a:ext cx="3466478" cy="3115732"/>
            <a:chOff x="609600" y="2133600"/>
            <a:chExt cx="3466478" cy="3115732"/>
          </a:xfrm>
        </p:grpSpPr>
        <p:sp>
          <p:nvSpPr>
            <p:cNvPr id="13" name="Oval 12"/>
            <p:cNvSpPr/>
            <p:nvPr/>
          </p:nvSpPr>
          <p:spPr>
            <a:xfrm>
              <a:off x="3581400" y="3816297"/>
              <a:ext cx="494678" cy="755703"/>
            </a:xfrm>
            <a:prstGeom prst="ellipse">
              <a:avLst/>
            </a:prstGeom>
            <a:noFill/>
            <a:ln w="50800">
              <a:solidFill>
                <a:srgbClr val="00B05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14" name="Oval 13"/>
            <p:cNvSpPr/>
            <p:nvPr/>
          </p:nvSpPr>
          <p:spPr>
            <a:xfrm>
              <a:off x="1105522" y="2133600"/>
              <a:ext cx="494678" cy="755703"/>
            </a:xfrm>
            <a:prstGeom prst="ellipse">
              <a:avLst/>
            </a:prstGeom>
            <a:noFill/>
            <a:ln w="50800">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16" name="Arc 15"/>
            <p:cNvSpPr/>
            <p:nvPr/>
          </p:nvSpPr>
          <p:spPr>
            <a:xfrm>
              <a:off x="609600" y="2438400"/>
              <a:ext cx="3219139" cy="2810932"/>
            </a:xfrm>
            <a:prstGeom prst="arc">
              <a:avLst>
                <a:gd name="adj1" fmla="val 14781339"/>
                <a:gd name="adj2" fmla="val 0"/>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Group 21"/>
          <p:cNvGrpSpPr/>
          <p:nvPr/>
        </p:nvGrpSpPr>
        <p:grpSpPr>
          <a:xfrm>
            <a:off x="4876800" y="2286000"/>
            <a:ext cx="4038600" cy="3115732"/>
            <a:chOff x="4876800" y="2286000"/>
            <a:chExt cx="4038600" cy="3115732"/>
          </a:xfrm>
        </p:grpSpPr>
        <p:sp>
          <p:nvSpPr>
            <p:cNvPr id="19" name="Oval 18"/>
            <p:cNvSpPr/>
            <p:nvPr/>
          </p:nvSpPr>
          <p:spPr>
            <a:xfrm>
              <a:off x="7924800" y="2438400"/>
              <a:ext cx="494678" cy="755703"/>
            </a:xfrm>
            <a:prstGeom prst="ellipse">
              <a:avLst/>
            </a:prstGeom>
            <a:noFill/>
            <a:ln w="50800">
              <a:solidFill>
                <a:srgbClr val="00B05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20" name="Oval 19"/>
            <p:cNvSpPr/>
            <p:nvPr/>
          </p:nvSpPr>
          <p:spPr>
            <a:xfrm>
              <a:off x="5372722" y="2286000"/>
              <a:ext cx="494678" cy="755703"/>
            </a:xfrm>
            <a:prstGeom prst="ellipse">
              <a:avLst/>
            </a:prstGeom>
            <a:noFill/>
            <a:ln w="50800">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21" name="Arc 20"/>
            <p:cNvSpPr/>
            <p:nvPr/>
          </p:nvSpPr>
          <p:spPr>
            <a:xfrm>
              <a:off x="4876800" y="2590800"/>
              <a:ext cx="4038600" cy="2810932"/>
            </a:xfrm>
            <a:prstGeom prst="arc">
              <a:avLst>
                <a:gd name="adj1" fmla="val 13807630"/>
                <a:gd name="adj2" fmla="val 18696879"/>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TextBox 22"/>
          <p:cNvSpPr txBox="1"/>
          <p:nvPr/>
        </p:nvSpPr>
        <p:spPr>
          <a:xfrm>
            <a:off x="1829505" y="1230489"/>
            <a:ext cx="5258133" cy="369332"/>
          </a:xfrm>
          <a:prstGeom prst="rect">
            <a:avLst/>
          </a:prstGeom>
          <a:noFill/>
        </p:spPr>
        <p:txBody>
          <a:bodyPr wrap="none" rtlCol="0">
            <a:spAutoFit/>
          </a:bodyPr>
          <a:lstStyle/>
          <a:p>
            <a:r>
              <a:rPr lang="en-US" b="1" dirty="0" smtClean="0"/>
              <a:t>100 random runs each one with 200 </a:t>
            </a:r>
            <a:r>
              <a:rPr lang="en-US" b="1" dirty="0" err="1" smtClean="0"/>
              <a:t>PlanetLab</a:t>
            </a:r>
            <a:r>
              <a:rPr lang="en-US" b="1" dirty="0" smtClean="0"/>
              <a:t> nodes</a:t>
            </a:r>
            <a:endParaRPr lang="en-US" b="1" dirty="0"/>
          </a:p>
        </p:txBody>
      </p:sp>
      <p:sp>
        <p:nvSpPr>
          <p:cNvPr id="18" name="TextBox 17"/>
          <p:cNvSpPr txBox="1"/>
          <p:nvPr/>
        </p:nvSpPr>
        <p:spPr>
          <a:xfrm>
            <a:off x="457200" y="76200"/>
            <a:ext cx="8263304"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Internet-scale Experiments</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220443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1" name="Picture 12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434" y="1520916"/>
            <a:ext cx="4638566" cy="3701745"/>
          </a:xfrm>
          <a:prstGeom prst="rect">
            <a:avLst/>
          </a:prstGeom>
        </p:spPr>
      </p:pic>
      <p:sp>
        <p:nvSpPr>
          <p:cNvPr id="4" name="Slide Number Placeholder 3"/>
          <p:cNvSpPr>
            <a:spLocks noGrp="1"/>
          </p:cNvSpPr>
          <p:nvPr>
            <p:ph type="sldNum" sz="quarter" idx="12"/>
          </p:nvPr>
        </p:nvSpPr>
        <p:spPr/>
        <p:txBody>
          <a:bodyPr/>
          <a:lstStyle/>
          <a:p>
            <a:fld id="{709E9E0E-39DE-4B56-9702-6F1BDCF62750}" type="slidenum">
              <a:rPr lang="en-US" smtClean="0"/>
              <a:pPr/>
              <a:t>23</a:t>
            </a:fld>
            <a:endParaRPr lang="en-US"/>
          </a:p>
        </p:txBody>
      </p:sp>
      <p:sp>
        <p:nvSpPr>
          <p:cNvPr id="10" name="TextBox 9"/>
          <p:cNvSpPr txBox="1"/>
          <p:nvPr/>
        </p:nvSpPr>
        <p:spPr>
          <a:xfrm>
            <a:off x="609600" y="5556647"/>
            <a:ext cx="8077200" cy="1107995"/>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2400" dirty="0" smtClean="0"/>
              <a:t>AgRank#3 </a:t>
            </a:r>
            <a:r>
              <a:rPr lang="en-US" sz="2400" dirty="0"/>
              <a:t>initializes </a:t>
            </a:r>
            <a:r>
              <a:rPr lang="en-US" sz="2000" dirty="0" smtClean="0"/>
              <a:t>100</a:t>
            </a:r>
            <a:r>
              <a:rPr lang="en-US" sz="2400" dirty="0" smtClean="0"/>
              <a:t>% of VC </a:t>
            </a:r>
            <a:r>
              <a:rPr lang="en-US" sz="2400" dirty="0"/>
              <a:t>scenarios </a:t>
            </a:r>
            <a:r>
              <a:rPr lang="en-US" sz="2400" dirty="0" smtClean="0"/>
              <a:t>under average </a:t>
            </a:r>
            <a:r>
              <a:rPr lang="en-US" sz="2400" dirty="0"/>
              <a:t>bandwidth capacity 750 </a:t>
            </a:r>
            <a:r>
              <a:rPr lang="en-US" sz="2400" dirty="0" smtClean="0"/>
              <a:t>Mbps, while resource-oblivious nearest policy </a:t>
            </a:r>
            <a:r>
              <a:rPr lang="en-US" sz="2400" dirty="0"/>
              <a:t>can serve only 8% of </a:t>
            </a:r>
            <a:r>
              <a:rPr lang="en-US" sz="2400" dirty="0" smtClean="0"/>
              <a:t>scenarios.</a:t>
            </a:r>
            <a:endParaRPr lang="en-US" sz="2400" b="1" dirty="0"/>
          </a:p>
        </p:txBody>
      </p:sp>
      <p:grpSp>
        <p:nvGrpSpPr>
          <p:cNvPr id="1283" name="Group 1282"/>
          <p:cNvGrpSpPr/>
          <p:nvPr/>
        </p:nvGrpSpPr>
        <p:grpSpPr>
          <a:xfrm>
            <a:off x="4413279" y="1517295"/>
            <a:ext cx="2278392" cy="3493471"/>
            <a:chOff x="2660679" y="1935625"/>
            <a:chExt cx="2278392" cy="2684202"/>
          </a:xfrm>
        </p:grpSpPr>
        <p:sp>
          <p:nvSpPr>
            <p:cNvPr id="14" name="Oval 13"/>
            <p:cNvSpPr/>
            <p:nvPr/>
          </p:nvSpPr>
          <p:spPr>
            <a:xfrm>
              <a:off x="3075291" y="4063017"/>
              <a:ext cx="337872" cy="352541"/>
            </a:xfrm>
            <a:prstGeom prst="ellipse">
              <a:avLst/>
            </a:prstGeom>
            <a:noFill/>
            <a:ln w="50800">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grpSp>
          <p:nvGrpSpPr>
            <p:cNvPr id="1282" name="Group 1281"/>
            <p:cNvGrpSpPr/>
            <p:nvPr/>
          </p:nvGrpSpPr>
          <p:grpSpPr>
            <a:xfrm>
              <a:off x="2660679" y="1935625"/>
              <a:ext cx="2278392" cy="2684202"/>
              <a:chOff x="2677258" y="1935625"/>
              <a:chExt cx="2278392" cy="2684202"/>
            </a:xfrm>
          </p:grpSpPr>
          <p:sp>
            <p:nvSpPr>
              <p:cNvPr id="13" name="Oval 12"/>
              <p:cNvSpPr/>
              <p:nvPr/>
            </p:nvSpPr>
            <p:spPr>
              <a:xfrm>
                <a:off x="3057341" y="1935625"/>
                <a:ext cx="371659" cy="426575"/>
              </a:xfrm>
              <a:prstGeom prst="ellipse">
                <a:avLst/>
              </a:prstGeom>
              <a:noFill/>
              <a:ln w="50800">
                <a:solidFill>
                  <a:srgbClr val="00B05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sp>
            <p:nvSpPr>
              <p:cNvPr id="16" name="Arc 15"/>
              <p:cNvSpPr/>
              <p:nvPr/>
            </p:nvSpPr>
            <p:spPr>
              <a:xfrm rot="14639682">
                <a:off x="2557147" y="2221325"/>
                <a:ext cx="2518613" cy="2278392"/>
              </a:xfrm>
              <a:prstGeom prst="arc">
                <a:avLst>
                  <a:gd name="adj1" fmla="val 14423766"/>
                  <a:gd name="adj2" fmla="val 0"/>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5" name="TextBox 14"/>
          <p:cNvSpPr txBox="1"/>
          <p:nvPr/>
        </p:nvSpPr>
        <p:spPr>
          <a:xfrm>
            <a:off x="457200" y="76200"/>
            <a:ext cx="8263304"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Higher Success Rate of </a:t>
            </a:r>
            <a:r>
              <a:rPr lang="en-US" sz="2400" b="1" dirty="0" err="1" smtClean="0">
                <a:solidFill>
                  <a:schemeClr val="accent2">
                    <a:lumMod val="75000"/>
                  </a:schemeClr>
                </a:solidFill>
                <a:latin typeface="+mj-lt"/>
                <a:ea typeface="+mj-ea"/>
                <a:cs typeface="+mj-cs"/>
              </a:rPr>
              <a:t>AgRank</a:t>
            </a:r>
            <a:r>
              <a:rPr lang="en-US" sz="2400" b="1" dirty="0" smtClean="0">
                <a:solidFill>
                  <a:schemeClr val="accent2">
                    <a:lumMod val="75000"/>
                  </a:schemeClr>
                </a:solidFill>
                <a:latin typeface="+mj-lt"/>
                <a:ea typeface="+mj-ea"/>
                <a:cs typeface="+mj-cs"/>
              </a:rPr>
              <a:t> vs. Nearest</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76778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Effect transition="in" filter="wipe(down)">
                                      <p:cBhvr>
                                        <p:cTn id="7" dur="500"/>
                                        <p:tgtEl>
                                          <p:spTgt spid="128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24</a:t>
            </a:fld>
            <a:endParaRPr lang="en-US"/>
          </a:p>
        </p:txBody>
      </p:sp>
      <p:sp>
        <p:nvSpPr>
          <p:cNvPr id="22" name="TextBox 21"/>
          <p:cNvSpPr txBox="1"/>
          <p:nvPr/>
        </p:nvSpPr>
        <p:spPr>
          <a:xfrm>
            <a:off x="685800" y="251222"/>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chemeClr val="accent4">
                    <a:lumMod val="75000"/>
                  </a:schemeClr>
                </a:solidFill>
              </a:rPr>
              <a:t>Conclusion</a:t>
            </a:r>
            <a:endParaRPr lang="en-US" sz="2400" b="1" dirty="0">
              <a:solidFill>
                <a:schemeClr val="accent4">
                  <a:lumMod val="75000"/>
                </a:schemeClr>
              </a:solidFill>
            </a:endParaRPr>
          </a:p>
        </p:txBody>
      </p:sp>
      <p:grpSp>
        <p:nvGrpSpPr>
          <p:cNvPr id="8" name="Group 7"/>
          <p:cNvGrpSpPr/>
          <p:nvPr/>
        </p:nvGrpSpPr>
        <p:grpSpPr>
          <a:xfrm>
            <a:off x="76200" y="1496198"/>
            <a:ext cx="2648691" cy="1993448"/>
            <a:chOff x="0" y="373106"/>
            <a:chExt cx="9144000" cy="625629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3106"/>
              <a:ext cx="9144000" cy="62562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2743200"/>
              <a:ext cx="1219200" cy="1219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920366"/>
              <a:ext cx="812699" cy="8126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8425" y="4635631"/>
              <a:ext cx="1219200" cy="1219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557985" y="856765"/>
              <a:ext cx="661988" cy="876300"/>
            </a:xfrm>
            <a:prstGeom prst="rect">
              <a:avLst/>
            </a:prstGeom>
          </p:spPr>
        </p:pic>
        <p:sp>
          <p:nvSpPr>
            <p:cNvPr id="2" name="Left-Right Arrow 1"/>
            <p:cNvSpPr/>
            <p:nvPr/>
          </p:nvSpPr>
          <p:spPr>
            <a:xfrm>
              <a:off x="2673524" y="2404828"/>
              <a:ext cx="1618642"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 name="Left-Right Arrow 19"/>
            <p:cNvSpPr/>
            <p:nvPr/>
          </p:nvSpPr>
          <p:spPr>
            <a:xfrm rot="4645688">
              <a:off x="2118580" y="3431131"/>
              <a:ext cx="799076"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Left-Right Arrow 22"/>
            <p:cNvSpPr/>
            <p:nvPr/>
          </p:nvSpPr>
          <p:spPr>
            <a:xfrm rot="3015747">
              <a:off x="4775021" y="2942776"/>
              <a:ext cx="944474"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Left-Right Arrow 23"/>
            <p:cNvSpPr/>
            <p:nvPr/>
          </p:nvSpPr>
          <p:spPr>
            <a:xfrm rot="10800000">
              <a:off x="3557125" y="3819767"/>
              <a:ext cx="2029750"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Left-Right Arrow 24"/>
            <p:cNvSpPr/>
            <p:nvPr/>
          </p:nvSpPr>
          <p:spPr>
            <a:xfrm rot="8332768">
              <a:off x="3323556" y="3187921"/>
              <a:ext cx="1125287"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8936" y="2246704"/>
              <a:ext cx="975360" cy="97536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6629" y="1847767"/>
              <a:ext cx="975360" cy="97536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2594" y="3320343"/>
              <a:ext cx="975360" cy="97536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3524" y="3572031"/>
              <a:ext cx="975360" cy="975360"/>
            </a:xfrm>
            <a:prstGeom prst="rect">
              <a:avLst/>
            </a:prstGeom>
          </p:spPr>
        </p:pic>
        <p:sp>
          <p:nvSpPr>
            <p:cNvPr id="31" name="Left-Right Arrow 30"/>
            <p:cNvSpPr/>
            <p:nvPr/>
          </p:nvSpPr>
          <p:spPr>
            <a:xfrm rot="885535">
              <a:off x="2629860" y="3220421"/>
              <a:ext cx="2659131"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2" name="Up Arrow 31"/>
            <p:cNvSpPr/>
            <p:nvPr/>
          </p:nvSpPr>
          <p:spPr>
            <a:xfrm rot="9141767">
              <a:off x="1688513" y="1698626"/>
              <a:ext cx="182282" cy="554589"/>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Up Arrow 33"/>
            <p:cNvSpPr/>
            <p:nvPr/>
          </p:nvSpPr>
          <p:spPr>
            <a:xfrm rot="2281523">
              <a:off x="2631264" y="4566151"/>
              <a:ext cx="186917" cy="57754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Up Arrow 34"/>
            <p:cNvSpPr/>
            <p:nvPr/>
          </p:nvSpPr>
          <p:spPr>
            <a:xfrm rot="15789758">
              <a:off x="6581493" y="3086349"/>
              <a:ext cx="156597" cy="8183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Up Arrow 35"/>
            <p:cNvSpPr/>
            <p:nvPr/>
          </p:nvSpPr>
          <p:spPr>
            <a:xfrm rot="14369801">
              <a:off x="5232533" y="1513228"/>
              <a:ext cx="197485" cy="669079"/>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33" name="Group 32"/>
          <p:cNvGrpSpPr/>
          <p:nvPr/>
        </p:nvGrpSpPr>
        <p:grpSpPr>
          <a:xfrm>
            <a:off x="3167500" y="1536291"/>
            <a:ext cx="2716476" cy="1858185"/>
            <a:chOff x="357552" y="1504950"/>
            <a:chExt cx="6405308" cy="4819650"/>
          </a:xfrm>
        </p:grpSpPr>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1504950"/>
              <a:ext cx="5857875" cy="781050"/>
            </a:xfrm>
            <a:prstGeom prst="rect">
              <a:avLst/>
            </a:prstGeom>
          </p:spPr>
        </p:pic>
        <p:grpSp>
          <p:nvGrpSpPr>
            <p:cNvPr id="40" name="Group 39"/>
            <p:cNvGrpSpPr/>
            <p:nvPr/>
          </p:nvGrpSpPr>
          <p:grpSpPr>
            <a:xfrm>
              <a:off x="676385" y="2598405"/>
              <a:ext cx="6086475" cy="3011820"/>
              <a:chOff x="1143110" y="2169780"/>
              <a:chExt cx="6086475" cy="3011820"/>
            </a:xfrm>
          </p:grpSpPr>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3110" y="2169780"/>
                <a:ext cx="5972175" cy="693542"/>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3110" y="2978816"/>
                <a:ext cx="6086475" cy="733425"/>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3110" y="3793506"/>
                <a:ext cx="3320415" cy="786765"/>
              </a:xfrm>
              <a:prstGeom prst="rect">
                <a:avLst/>
              </a:prstGeom>
            </p:spPr>
          </p:pic>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110" y="4661535"/>
                <a:ext cx="4053840" cy="520065"/>
              </a:xfrm>
              <a:prstGeom prst="rect">
                <a:avLst/>
              </a:prstGeom>
            </p:spPr>
          </p:pic>
        </p:grpSp>
        <p:sp>
          <p:nvSpPr>
            <p:cNvPr id="41" name="TextBox 40"/>
            <p:cNvSpPr txBox="1"/>
            <p:nvPr/>
          </p:nvSpPr>
          <p:spPr>
            <a:xfrm>
              <a:off x="357552" y="2190691"/>
              <a:ext cx="1686546" cy="638633"/>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s</a:t>
              </a:r>
              <a:r>
                <a:rPr lang="en-US" sz="1000" dirty="0" smtClean="0">
                  <a:latin typeface="Times New Roman" panose="02020603050405020304" pitchFamily="18" charset="0"/>
                  <a:cs typeface="Times New Roman" panose="02020603050405020304" pitchFamily="18" charset="0"/>
                </a:rPr>
                <a:t>ubject to:</a:t>
              </a:r>
              <a:endParaRPr lang="en-US" sz="1000"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9100" y="5915025"/>
              <a:ext cx="3686175" cy="409575"/>
            </a:xfrm>
            <a:prstGeom prst="rect">
              <a:avLst/>
            </a:prstGeom>
          </p:spPr>
        </p:pic>
      </p:grpSp>
      <p:grpSp>
        <p:nvGrpSpPr>
          <p:cNvPr id="64" name="Group 63"/>
          <p:cNvGrpSpPr/>
          <p:nvPr/>
        </p:nvGrpSpPr>
        <p:grpSpPr>
          <a:xfrm>
            <a:off x="6369526" y="1667633"/>
            <a:ext cx="2545874" cy="1809528"/>
            <a:chOff x="620556" y="1143000"/>
            <a:chExt cx="7990044" cy="5162794"/>
          </a:xfrm>
        </p:grpSpPr>
        <p:pic>
          <p:nvPicPr>
            <p:cNvPr id="65" name="Picture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0556" y="1143000"/>
              <a:ext cx="7990044" cy="5162794"/>
            </a:xfrm>
            <a:prstGeom prst="rect">
              <a:avLst/>
            </a:prstGeom>
          </p:spPr>
        </p:pic>
        <p:cxnSp>
          <p:nvCxnSpPr>
            <p:cNvPr id="66" name="Straight Arrow Connector 65"/>
            <p:cNvCxnSpPr/>
            <p:nvPr/>
          </p:nvCxnSpPr>
          <p:spPr>
            <a:xfrm flipH="1">
              <a:off x="1447800" y="2765502"/>
              <a:ext cx="4149770" cy="8178"/>
            </a:xfrm>
            <a:prstGeom prst="straightConnector1">
              <a:avLst/>
            </a:prstGeom>
            <a:ln w="254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9" idx="4"/>
            </p:cNvCxnSpPr>
            <p:nvPr/>
          </p:nvCxnSpPr>
          <p:spPr>
            <a:xfrm>
              <a:off x="5971643" y="3147753"/>
              <a:ext cx="3553" cy="1119447"/>
            </a:xfrm>
            <a:prstGeom prst="straightConnector1">
              <a:avLst/>
            </a:prstGeom>
            <a:ln w="254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4724400" y="1752602"/>
              <a:ext cx="914400" cy="761998"/>
            </a:xfrm>
            <a:prstGeom prst="straightConnector1">
              <a:avLst/>
            </a:prstGeom>
            <a:ln w="254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5597570" y="2399608"/>
              <a:ext cx="748145" cy="748145"/>
            </a:xfrm>
            <a:prstGeom prst="ellipse">
              <a:avLst/>
            </a:prstGeom>
            <a:noFill/>
            <a:ln w="25400">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grpSp>
      <p:sp>
        <p:nvSpPr>
          <p:cNvPr id="70" name="TextBox 69"/>
          <p:cNvSpPr txBox="1"/>
          <p:nvPr/>
        </p:nvSpPr>
        <p:spPr>
          <a:xfrm>
            <a:off x="86659" y="1219200"/>
            <a:ext cx="2961341" cy="24622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r>
              <a:rPr lang="en-US" sz="1600" b="1" dirty="0" smtClean="0"/>
              <a:t>Cloud-assisted video conferencing</a:t>
            </a:r>
            <a:endParaRPr lang="en-US" sz="1600" b="1" dirty="0"/>
          </a:p>
        </p:txBody>
      </p:sp>
      <p:sp>
        <p:nvSpPr>
          <p:cNvPr id="71" name="TextBox 70"/>
          <p:cNvSpPr txBox="1"/>
          <p:nvPr/>
        </p:nvSpPr>
        <p:spPr>
          <a:xfrm>
            <a:off x="3091328" y="1219200"/>
            <a:ext cx="3080872" cy="24622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pPr algn="ctr"/>
            <a:r>
              <a:rPr lang="en-US" sz="1600" b="1" dirty="0" smtClean="0"/>
              <a:t>User/Transcoding Subscription</a:t>
            </a:r>
            <a:endParaRPr lang="en-US" sz="1600" b="1" dirty="0"/>
          </a:p>
        </p:txBody>
      </p:sp>
      <p:sp>
        <p:nvSpPr>
          <p:cNvPr id="72" name="TextBox 71"/>
          <p:cNvSpPr txBox="1"/>
          <p:nvPr/>
        </p:nvSpPr>
        <p:spPr>
          <a:xfrm>
            <a:off x="6219753" y="1219200"/>
            <a:ext cx="2848047" cy="24622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pPr algn="ctr"/>
            <a:r>
              <a:rPr lang="en-US" sz="1600" b="1" dirty="0" smtClean="0"/>
              <a:t>Markov approximation solution</a:t>
            </a:r>
            <a:endParaRPr lang="en-US" sz="1600" b="1" dirty="0"/>
          </a:p>
        </p:txBody>
      </p:sp>
      <p:sp>
        <p:nvSpPr>
          <p:cNvPr id="73" name="TextBox 72"/>
          <p:cNvSpPr txBox="1"/>
          <p:nvPr/>
        </p:nvSpPr>
        <p:spPr>
          <a:xfrm>
            <a:off x="3091328" y="1229126"/>
            <a:ext cx="3080872" cy="24622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pPr algn="ctr"/>
            <a:r>
              <a:rPr lang="en-US" sz="1600" b="1" dirty="0" smtClean="0"/>
              <a:t>User/Transcoding Subscription</a:t>
            </a:r>
            <a:endParaRPr lang="en-US" sz="1600" b="1" dirty="0"/>
          </a:p>
        </p:txBody>
      </p:sp>
      <p:sp>
        <p:nvSpPr>
          <p:cNvPr id="74" name="TextBox 73"/>
          <p:cNvSpPr txBox="1"/>
          <p:nvPr/>
        </p:nvSpPr>
        <p:spPr>
          <a:xfrm>
            <a:off x="152400" y="6046113"/>
            <a:ext cx="8839199" cy="461665"/>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rtlCol="0">
            <a:spAutoFit/>
          </a:bodyPr>
          <a:lstStyle/>
          <a:p>
            <a:pPr algn="ctr"/>
            <a:r>
              <a:rPr lang="en-US" sz="3000" b="1" dirty="0" smtClean="0"/>
              <a:t>A win-win solution for both the users and the provider.</a:t>
            </a:r>
            <a:endParaRPr lang="en-US" sz="3000" b="1" dirty="0"/>
          </a:p>
        </p:txBody>
      </p:sp>
      <p:sp>
        <p:nvSpPr>
          <p:cNvPr id="75" name="TextBox 74"/>
          <p:cNvSpPr txBox="1"/>
          <p:nvPr/>
        </p:nvSpPr>
        <p:spPr>
          <a:xfrm>
            <a:off x="152400" y="3839051"/>
            <a:ext cx="8839199" cy="172354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marL="457200" indent="-457200">
              <a:buFont typeface="Wingdings" panose="05000000000000000000" pitchFamily="2" charset="2"/>
              <a:buChar char="Ø"/>
            </a:pPr>
            <a:r>
              <a:rPr lang="en-US" sz="2800" dirty="0" smtClean="0">
                <a:solidFill>
                  <a:schemeClr val="tx1"/>
                </a:solidFill>
              </a:rPr>
              <a:t>A significant cost and delay reduction in cloud-assisted video conferencing by an approximate solution.</a:t>
            </a:r>
          </a:p>
          <a:p>
            <a:pPr marL="914400" lvl="1" indent="-457200">
              <a:buFont typeface="Wingdings" panose="05000000000000000000" pitchFamily="2" charset="2"/>
              <a:buChar char="ü"/>
            </a:pPr>
            <a:r>
              <a:rPr lang="en-US" sz="2800" dirty="0" smtClean="0">
                <a:solidFill>
                  <a:schemeClr val="tx1"/>
                </a:solidFill>
              </a:rPr>
              <a:t>Parallel and </a:t>
            </a:r>
            <a:r>
              <a:rPr lang="en-US" sz="2800" dirty="0" err="1" smtClean="0">
                <a:solidFill>
                  <a:schemeClr val="tx1"/>
                </a:solidFill>
              </a:rPr>
              <a:t>adaptvie</a:t>
            </a:r>
            <a:endParaRPr lang="en-US" sz="2800" dirty="0" smtClean="0">
              <a:solidFill>
                <a:schemeClr val="tx1"/>
              </a:solidFill>
            </a:endParaRPr>
          </a:p>
          <a:p>
            <a:pPr marL="914400" lvl="1" indent="-457200">
              <a:buFont typeface="Wingdings" panose="05000000000000000000" pitchFamily="2" charset="2"/>
              <a:buChar char="ü"/>
            </a:pPr>
            <a:r>
              <a:rPr lang="en-US" sz="2800" dirty="0" smtClean="0">
                <a:solidFill>
                  <a:schemeClr val="tx1"/>
                </a:solidFill>
              </a:rPr>
              <a:t>Close-to-optimal initialization </a:t>
            </a:r>
          </a:p>
        </p:txBody>
      </p:sp>
    </p:spTree>
    <p:extLst>
      <p:ext uri="{BB962C8B-B14F-4D97-AF65-F5344CB8AC3E}">
        <p14:creationId xmlns:p14="http://schemas.microsoft.com/office/powerpoint/2010/main" val="1871625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60437"/>
            <a:ext cx="8229600" cy="5211763"/>
          </a:xfrm>
        </p:spPr>
        <p:txBody>
          <a:bodyPr>
            <a:normAutofit/>
          </a:bodyPr>
          <a:lstStyle/>
          <a:p>
            <a:pPr>
              <a:buFont typeface="Wingdings" panose="05000000000000000000" pitchFamily="2" charset="2"/>
              <a:buChar char="Ø"/>
            </a:pPr>
            <a:r>
              <a:rPr lang="en-US" dirty="0" smtClean="0"/>
              <a:t>To improve the prototype system</a:t>
            </a:r>
          </a:p>
          <a:p>
            <a:pPr lvl="1">
              <a:buFont typeface="Wingdings" panose="05000000000000000000" pitchFamily="2" charset="2"/>
              <a:buChar char="Ø"/>
            </a:pPr>
            <a:r>
              <a:rPr lang="en-US" dirty="0" smtClean="0"/>
              <a:t>Implement the mobile version of the software</a:t>
            </a:r>
          </a:p>
          <a:p>
            <a:pPr>
              <a:buFont typeface="Wingdings" panose="05000000000000000000" pitchFamily="2" charset="2"/>
              <a:buChar char="Ø"/>
            </a:pPr>
            <a:r>
              <a:rPr lang="en-US" dirty="0" smtClean="0"/>
              <a:t>To improve the convergence of the algorithm</a:t>
            </a:r>
          </a:p>
          <a:p>
            <a:pPr>
              <a:buFont typeface="Wingdings" panose="05000000000000000000" pitchFamily="2" charset="2"/>
              <a:buChar char="Ø"/>
            </a:pPr>
            <a:r>
              <a:rPr lang="en-US" dirty="0" smtClean="0"/>
              <a:t>To consider the joint problem of optimal rate allocation and subscription</a:t>
            </a:r>
          </a:p>
          <a:p>
            <a:pPr lvl="1">
              <a:buFont typeface="Wingdings" panose="05000000000000000000" pitchFamily="2" charset="2"/>
              <a:buChar char="Ø"/>
            </a:pPr>
            <a:r>
              <a:rPr lang="en-US" dirty="0" smtClean="0"/>
              <a:t>Recent advances in delay-constrained networks</a:t>
            </a:r>
          </a:p>
          <a:p>
            <a:pPr lvl="2">
              <a:buFont typeface="Wingdings" panose="05000000000000000000" pitchFamily="2" charset="2"/>
              <a:buChar char="Ø"/>
            </a:pPr>
            <a:r>
              <a:rPr lang="en-US" dirty="0"/>
              <a:t>S</a:t>
            </a:r>
            <a:r>
              <a:rPr lang="en-US" dirty="0" smtClean="0"/>
              <a:t>ingle unicast throughput with network coding</a:t>
            </a:r>
          </a:p>
          <a:p>
            <a:pPr lvl="1">
              <a:buFont typeface="Wingdings" panose="05000000000000000000" pitchFamily="2" charset="2"/>
              <a:buChar char="Ø"/>
            </a:pPr>
            <a:r>
              <a:rPr lang="en-US" dirty="0" smtClean="0"/>
              <a:t>Video conferencing </a:t>
            </a:r>
          </a:p>
          <a:p>
            <a:pPr lvl="2">
              <a:buFont typeface="Wingdings" panose="05000000000000000000" pitchFamily="2" charset="2"/>
              <a:buChar char="Ø"/>
            </a:pPr>
            <a:r>
              <a:rPr lang="en-US" dirty="0" smtClean="0"/>
              <a:t>Evinces delay-sensitivity</a:t>
            </a:r>
          </a:p>
          <a:p>
            <a:pPr lvl="2">
              <a:buFont typeface="Wingdings" panose="05000000000000000000" pitchFamily="2" charset="2"/>
              <a:buChar char="Ø"/>
            </a:pPr>
            <a:r>
              <a:rPr lang="en-US" dirty="0" smtClean="0"/>
              <a:t>But in multi-cast setting</a:t>
            </a:r>
            <a:endParaRPr lang="en-US" dirty="0"/>
          </a:p>
        </p:txBody>
      </p:sp>
      <p:sp>
        <p:nvSpPr>
          <p:cNvPr id="4" name="Slide Number Placeholder 3"/>
          <p:cNvSpPr>
            <a:spLocks noGrp="1"/>
          </p:cNvSpPr>
          <p:nvPr>
            <p:ph type="sldNum" sz="quarter" idx="12"/>
          </p:nvPr>
        </p:nvSpPr>
        <p:spPr/>
        <p:txBody>
          <a:bodyPr/>
          <a:lstStyle/>
          <a:p>
            <a:fld id="{709E9E0E-39DE-4B56-9702-6F1BDCF62750}" type="slidenum">
              <a:rPr lang="en-US" smtClean="0"/>
              <a:pPr/>
              <a:t>25</a:t>
            </a:fld>
            <a:endParaRPr lang="en-US"/>
          </a:p>
        </p:txBody>
      </p:sp>
      <p:sp>
        <p:nvSpPr>
          <p:cNvPr id="5" name="TextBox 4"/>
          <p:cNvSpPr txBox="1"/>
          <p:nvPr/>
        </p:nvSpPr>
        <p:spPr>
          <a:xfrm>
            <a:off x="685800" y="251222"/>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chemeClr val="accent4">
                    <a:lumMod val="75000"/>
                  </a:schemeClr>
                </a:solidFill>
              </a:rPr>
              <a:t>It is a beginning rather than an end</a:t>
            </a:r>
            <a:endParaRPr lang="en-US" sz="2400" b="1" dirty="0">
              <a:solidFill>
                <a:schemeClr val="accent4">
                  <a:lumMod val="75000"/>
                </a:schemeClr>
              </a:solidFill>
            </a:endParaRPr>
          </a:p>
        </p:txBody>
      </p:sp>
    </p:spTree>
    <p:extLst>
      <p:ext uri="{BB962C8B-B14F-4D97-AF65-F5344CB8AC3E}">
        <p14:creationId xmlns:p14="http://schemas.microsoft.com/office/powerpoint/2010/main" val="21198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up)">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sz="6000" b="1" dirty="0" smtClean="0"/>
              <a:t>Thank you!</a:t>
            </a:r>
            <a:r>
              <a:rPr lang="en-US" dirty="0" smtClean="0"/>
              <a:t/>
            </a:r>
            <a:br>
              <a:rPr lang="en-US" dirty="0" smtClean="0"/>
            </a:br>
            <a:r>
              <a:rPr lang="en-US" dirty="0" smtClean="0">
                <a:hlinkClick r:id="rId3"/>
              </a:rPr>
              <a:t>mohammad@ie.cuhk.edu.hk</a:t>
            </a:r>
            <a:r>
              <a:rPr lang="en-US" dirty="0" smtClean="0"/>
              <a:t> </a:t>
            </a:r>
            <a:endParaRPr lang="en-US" dirty="0"/>
          </a:p>
        </p:txBody>
      </p:sp>
      <p:sp>
        <p:nvSpPr>
          <p:cNvPr id="4" name="Slide Number Placeholder 3"/>
          <p:cNvSpPr>
            <a:spLocks noGrp="1"/>
          </p:cNvSpPr>
          <p:nvPr>
            <p:ph type="sldNum" sz="quarter" idx="12"/>
          </p:nvPr>
        </p:nvSpPr>
        <p:spPr/>
        <p:txBody>
          <a:bodyPr/>
          <a:lstStyle/>
          <a:p>
            <a:fld id="{709E9E0E-39DE-4B56-9702-6F1BDCF62750}" type="slidenum">
              <a:rPr lang="en-US" smtClean="0"/>
              <a:pPr/>
              <a:t>26</a:t>
            </a:fld>
            <a:endParaRPr lang="en-US"/>
          </a:p>
        </p:txBody>
      </p:sp>
    </p:spTree>
    <p:extLst>
      <p:ext uri="{BB962C8B-B14F-4D97-AF65-F5344CB8AC3E}">
        <p14:creationId xmlns:p14="http://schemas.microsoft.com/office/powerpoint/2010/main" val="1491443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798" t="33226" r="14051" b="10125"/>
          <a:stretch/>
        </p:blipFill>
        <p:spPr>
          <a:xfrm>
            <a:off x="762000" y="1043932"/>
            <a:ext cx="1982680" cy="93726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788" t="11459" r="22898" b="7801"/>
          <a:stretch/>
        </p:blipFill>
        <p:spPr>
          <a:xfrm>
            <a:off x="793571" y="2866442"/>
            <a:ext cx="1721030" cy="124835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6091" r="37095"/>
          <a:stretch/>
        </p:blipFill>
        <p:spPr>
          <a:xfrm>
            <a:off x="854477" y="4371975"/>
            <a:ext cx="1660124" cy="16478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2734" y="1322630"/>
            <a:ext cx="2258531" cy="65857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4681" y="3307066"/>
            <a:ext cx="2386584" cy="807734"/>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10707" t="17752" r="7206" b="17881"/>
          <a:stretch/>
        </p:blipFill>
        <p:spPr>
          <a:xfrm>
            <a:off x="3200400" y="4526872"/>
            <a:ext cx="2397317" cy="1111928"/>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8176" t="20335" r="7613" b="18894"/>
          <a:stretch/>
        </p:blipFill>
        <p:spPr>
          <a:xfrm>
            <a:off x="6476999" y="2795037"/>
            <a:ext cx="1828801" cy="131976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8332" y="697918"/>
            <a:ext cx="1283282" cy="1283282"/>
          </a:xfrm>
          <a:prstGeom prst="rect">
            <a:avLst/>
          </a:prstGeom>
        </p:spPr>
      </p:pic>
      <p:sp>
        <p:nvSpPr>
          <p:cNvPr id="2" name="Slide Number Placeholder 1"/>
          <p:cNvSpPr>
            <a:spLocks noGrp="1"/>
          </p:cNvSpPr>
          <p:nvPr>
            <p:ph type="sldNum" sz="quarter" idx="12"/>
          </p:nvPr>
        </p:nvSpPr>
        <p:spPr/>
        <p:txBody>
          <a:bodyPr/>
          <a:lstStyle/>
          <a:p>
            <a:fld id="{709E9E0E-39DE-4B56-9702-6F1BDCF62750}" type="slidenum">
              <a:rPr lang="en-US" smtClean="0"/>
              <a:pPr/>
              <a:t>3</a:t>
            </a:fld>
            <a:endParaRPr lang="en-US"/>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27549" y="4991100"/>
            <a:ext cx="1876425" cy="647700"/>
          </a:xfrm>
          <a:prstGeom prst="rect">
            <a:avLst/>
          </a:prstGeom>
        </p:spPr>
      </p:pic>
      <p:grpSp>
        <p:nvGrpSpPr>
          <p:cNvPr id="32" name="Group 31"/>
          <p:cNvGrpSpPr/>
          <p:nvPr/>
        </p:nvGrpSpPr>
        <p:grpSpPr>
          <a:xfrm>
            <a:off x="2209800" y="870730"/>
            <a:ext cx="6198034" cy="5703663"/>
            <a:chOff x="2209800" y="870730"/>
            <a:chExt cx="6198034" cy="5703663"/>
          </a:xfrm>
        </p:grpSpPr>
        <p:grpSp>
          <p:nvGrpSpPr>
            <p:cNvPr id="9" name="Group 8"/>
            <p:cNvGrpSpPr/>
            <p:nvPr/>
          </p:nvGrpSpPr>
          <p:grpSpPr>
            <a:xfrm>
              <a:off x="2209800" y="870730"/>
              <a:ext cx="6198034" cy="4417181"/>
              <a:chOff x="2209800" y="870730"/>
              <a:chExt cx="6198034" cy="4417181"/>
            </a:xfrm>
          </p:grpSpPr>
          <p:sp>
            <p:nvSpPr>
              <p:cNvPr id="3" name="Oval 2"/>
              <p:cNvSpPr/>
              <p:nvPr/>
            </p:nvSpPr>
            <p:spPr>
              <a:xfrm>
                <a:off x="2209800" y="2856012"/>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10</a:t>
                </a:r>
                <a:endParaRPr lang="en-US" sz="3000" b="1" dirty="0">
                  <a:solidFill>
                    <a:srgbClr val="FFFF00"/>
                  </a:solidFill>
                </a:endParaRPr>
              </a:p>
            </p:txBody>
          </p:sp>
          <p:sp>
            <p:nvSpPr>
              <p:cNvPr id="20" name="Oval 19"/>
              <p:cNvSpPr/>
              <p:nvPr/>
            </p:nvSpPr>
            <p:spPr>
              <a:xfrm>
                <a:off x="2209800" y="870730"/>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10</a:t>
                </a:r>
                <a:endParaRPr lang="en-US" sz="3000" b="1" dirty="0">
                  <a:solidFill>
                    <a:srgbClr val="FFFF00"/>
                  </a:solidFill>
                </a:endParaRPr>
              </a:p>
            </p:txBody>
          </p:sp>
          <p:sp>
            <p:nvSpPr>
              <p:cNvPr id="21" name="Oval 20"/>
              <p:cNvSpPr/>
              <p:nvPr/>
            </p:nvSpPr>
            <p:spPr>
              <a:xfrm>
                <a:off x="5266172" y="870730"/>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3</a:t>
                </a:r>
                <a:endParaRPr lang="en-US" sz="3000" b="1" dirty="0">
                  <a:solidFill>
                    <a:srgbClr val="FFFF00"/>
                  </a:solidFill>
                </a:endParaRPr>
              </a:p>
            </p:txBody>
          </p:sp>
          <p:sp>
            <p:nvSpPr>
              <p:cNvPr id="22" name="Oval 21"/>
              <p:cNvSpPr/>
              <p:nvPr/>
            </p:nvSpPr>
            <p:spPr>
              <a:xfrm>
                <a:off x="7767754" y="2856012"/>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2</a:t>
                </a:r>
                <a:endParaRPr lang="en-US" sz="3000" b="1" dirty="0">
                  <a:solidFill>
                    <a:srgbClr val="FFFF00"/>
                  </a:solidFill>
                </a:endParaRPr>
              </a:p>
            </p:txBody>
          </p:sp>
          <p:sp>
            <p:nvSpPr>
              <p:cNvPr id="24" name="Oval 23"/>
              <p:cNvSpPr/>
              <p:nvPr/>
            </p:nvSpPr>
            <p:spPr>
              <a:xfrm>
                <a:off x="5266172" y="2856012"/>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12</a:t>
                </a:r>
                <a:endParaRPr lang="en-US" sz="3000" b="1" dirty="0">
                  <a:solidFill>
                    <a:srgbClr val="FFFF00"/>
                  </a:solidFill>
                </a:endParaRPr>
              </a:p>
            </p:txBody>
          </p:sp>
          <p:sp>
            <p:nvSpPr>
              <p:cNvPr id="25" name="Oval 24"/>
              <p:cNvSpPr/>
              <p:nvPr/>
            </p:nvSpPr>
            <p:spPr>
              <a:xfrm>
                <a:off x="5266172" y="4638723"/>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2</a:t>
                </a:r>
                <a:endParaRPr lang="en-US" sz="3000" b="1" dirty="0">
                  <a:solidFill>
                    <a:srgbClr val="FFFF00"/>
                  </a:solidFill>
                </a:endParaRPr>
              </a:p>
            </p:txBody>
          </p:sp>
          <p:sp>
            <p:nvSpPr>
              <p:cNvPr id="26" name="Oval 25"/>
              <p:cNvSpPr/>
              <p:nvPr/>
            </p:nvSpPr>
            <p:spPr>
              <a:xfrm>
                <a:off x="7767754" y="870730"/>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4</a:t>
                </a:r>
                <a:endParaRPr lang="en-US" sz="3000" b="1" dirty="0">
                  <a:solidFill>
                    <a:srgbClr val="FFFF00"/>
                  </a:solidFill>
                </a:endParaRPr>
              </a:p>
            </p:txBody>
          </p:sp>
          <p:sp>
            <p:nvSpPr>
              <p:cNvPr id="27" name="Oval 26"/>
              <p:cNvSpPr/>
              <p:nvPr/>
            </p:nvSpPr>
            <p:spPr>
              <a:xfrm>
                <a:off x="2209800" y="4638723"/>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4</a:t>
                </a:r>
                <a:endParaRPr lang="en-US" sz="3000" b="1" dirty="0">
                  <a:solidFill>
                    <a:srgbClr val="FFFF00"/>
                  </a:solidFill>
                </a:endParaRPr>
              </a:p>
            </p:txBody>
          </p:sp>
          <p:sp>
            <p:nvSpPr>
              <p:cNvPr id="23" name="Oval 22"/>
              <p:cNvSpPr/>
              <p:nvPr/>
            </p:nvSpPr>
            <p:spPr>
              <a:xfrm>
                <a:off x="7767754" y="4638723"/>
                <a:ext cx="640080" cy="649188"/>
              </a:xfrm>
              <a:prstGeom prst="ellipse">
                <a:avLst/>
              </a:prstGeom>
              <a:solidFill>
                <a:srgbClr val="FF0000"/>
              </a:solidFill>
            </p:spPr>
            <p:style>
              <a:lnRef idx="1">
                <a:schemeClr val="accent3"/>
              </a:lnRef>
              <a:fillRef idx="2">
                <a:schemeClr val="accent3"/>
              </a:fillRef>
              <a:effectRef idx="1">
                <a:schemeClr val="accent3"/>
              </a:effectRef>
              <a:fontRef idx="minor">
                <a:schemeClr val="dk1"/>
              </a:fontRef>
            </p:style>
            <p:txBody>
              <a:bodyPr wrap="square" lIns="0" tIns="0" rIns="0" bIns="0" rtlCol="0" anchor="ctr">
                <a:spAutoFit/>
              </a:bodyPr>
              <a:lstStyle/>
              <a:p>
                <a:pPr algn="ctr"/>
                <a:r>
                  <a:rPr lang="en-US" sz="3000" b="1" dirty="0" smtClean="0">
                    <a:solidFill>
                      <a:srgbClr val="FFFF00"/>
                    </a:solidFill>
                  </a:rPr>
                  <a:t>15</a:t>
                </a:r>
                <a:endParaRPr lang="en-US" sz="3000" b="1" dirty="0">
                  <a:solidFill>
                    <a:srgbClr val="FFFF00"/>
                  </a:solidFill>
                </a:endParaRPr>
              </a:p>
            </p:txBody>
          </p:sp>
        </p:grpSp>
        <p:sp>
          <p:nvSpPr>
            <p:cNvPr id="29" name="Rounded Rectangle 28"/>
            <p:cNvSpPr/>
            <p:nvPr/>
          </p:nvSpPr>
          <p:spPr>
            <a:xfrm>
              <a:off x="5846978" y="5791200"/>
              <a:ext cx="2557788" cy="783193"/>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US" sz="2000" b="1" dirty="0" smtClean="0"/>
                <a:t>The maximum no. of parties in a session </a:t>
              </a:r>
              <a:endParaRPr lang="en-US" sz="2000" b="1" dirty="0"/>
            </a:p>
          </p:txBody>
        </p:sp>
        <p:cxnSp>
          <p:nvCxnSpPr>
            <p:cNvPr id="31" name="Straight Arrow Connector 30"/>
            <p:cNvCxnSpPr>
              <a:stCxn id="29" idx="1"/>
              <a:endCxn id="25" idx="4"/>
            </p:cNvCxnSpPr>
            <p:nvPr/>
          </p:nvCxnSpPr>
          <p:spPr>
            <a:xfrm flipH="1" flipV="1">
              <a:off x="5586212" y="5287911"/>
              <a:ext cx="260766" cy="89488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28" name="TextBox 27"/>
          <p:cNvSpPr txBox="1"/>
          <p:nvPr/>
        </p:nvSpPr>
        <p:spPr>
          <a:xfrm>
            <a:off x="609600" y="1524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rgbClr val="FF0000"/>
                </a:solidFill>
                <a:latin typeface="+mj-lt"/>
                <a:ea typeface="+mj-ea"/>
                <a:cs typeface="+mj-cs"/>
              </a:rPr>
              <a:t>Multi-party</a:t>
            </a:r>
            <a:r>
              <a:rPr lang="en-US" sz="2400" b="1" dirty="0" smtClean="0">
                <a:solidFill>
                  <a:schemeClr val="accent2">
                    <a:lumMod val="75000"/>
                  </a:schemeClr>
                </a:solidFill>
                <a:latin typeface="+mj-lt"/>
                <a:ea typeface="+mj-ea"/>
                <a:cs typeface="+mj-cs"/>
              </a:rPr>
              <a:t> video conferencing</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32205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4</a:t>
            </a:fld>
            <a:endParaRPr lang="en-US" dirty="0"/>
          </a:p>
        </p:txBody>
      </p:sp>
      <p:grpSp>
        <p:nvGrpSpPr>
          <p:cNvPr id="12" name="Group 11"/>
          <p:cNvGrpSpPr/>
          <p:nvPr/>
        </p:nvGrpSpPr>
        <p:grpSpPr>
          <a:xfrm>
            <a:off x="161580" y="4572000"/>
            <a:ext cx="8886022" cy="2133600"/>
            <a:chOff x="161580" y="4572000"/>
            <a:chExt cx="8886022" cy="2133600"/>
          </a:xfrm>
        </p:grpSpPr>
        <p:sp>
          <p:nvSpPr>
            <p:cNvPr id="14" name="Content Placeholder 2"/>
            <p:cNvSpPr txBox="1">
              <a:spLocks/>
            </p:cNvSpPr>
            <p:nvPr/>
          </p:nvSpPr>
          <p:spPr>
            <a:xfrm>
              <a:off x="248797" y="5029200"/>
              <a:ext cx="75438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ITU-T Recommendation G.114</a:t>
              </a:r>
            </a:p>
            <a:p>
              <a:r>
                <a:rPr lang="en-US" sz="2200" dirty="0" smtClean="0">
                  <a:solidFill>
                    <a:srgbClr val="00B050"/>
                  </a:solidFill>
                </a:rPr>
                <a:t>Delay &lt;=150 </a:t>
              </a:r>
              <a:r>
                <a:rPr lang="en-US" sz="2200" dirty="0" smtClean="0"/>
                <a:t>is good, the same as PSTN</a:t>
              </a:r>
            </a:p>
            <a:p>
              <a:r>
                <a:rPr lang="en-US" sz="2200" dirty="0" smtClean="0">
                  <a:solidFill>
                    <a:srgbClr val="FF0000"/>
                  </a:solidFill>
                </a:rPr>
                <a:t>Delay &gt;400</a:t>
              </a:r>
              <a:r>
                <a:rPr lang="en-US" sz="2200" dirty="0" smtClean="0"/>
                <a:t>,  unacceptable</a:t>
              </a:r>
              <a:endParaRPr lang="en-US" sz="2200" dirty="0"/>
            </a:p>
          </p:txBody>
        </p:sp>
        <p:sp>
          <p:nvSpPr>
            <p:cNvPr id="15" name="Flowchart: Alternate Process 14"/>
            <p:cNvSpPr/>
            <p:nvPr/>
          </p:nvSpPr>
          <p:spPr>
            <a:xfrm>
              <a:off x="161580" y="4572000"/>
              <a:ext cx="8886022" cy="510778"/>
            </a:xfrm>
            <a:prstGeom prst="flowChartAlternateProcess">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b="1" dirty="0" smtClean="0"/>
                <a:t>2. Stringent </a:t>
              </a:r>
              <a:r>
                <a:rPr lang="en-US" sz="2400" b="1" dirty="0"/>
                <a:t>e</a:t>
              </a:r>
              <a:r>
                <a:rPr lang="en-US" sz="2400" b="1" dirty="0" smtClean="0"/>
                <a:t>nd-to-end </a:t>
              </a:r>
              <a:r>
                <a:rPr lang="en-US" sz="2400" b="1" dirty="0"/>
                <a:t>delay constraints</a:t>
              </a:r>
            </a:p>
          </p:txBody>
        </p:sp>
        <p:cxnSp>
          <p:nvCxnSpPr>
            <p:cNvPr id="16" name="Straight Connector 15"/>
            <p:cNvCxnSpPr/>
            <p:nvPr/>
          </p:nvCxnSpPr>
          <p:spPr>
            <a:xfrm>
              <a:off x="257978" y="5029200"/>
              <a:ext cx="8657422" cy="0"/>
            </a:xfrm>
            <a:prstGeom prst="line">
              <a:avLst/>
            </a:prstGeom>
            <a:ln>
              <a:tailEnd type="none"/>
            </a:ln>
          </p:spPr>
          <p:style>
            <a:lnRef idx="3">
              <a:schemeClr val="accent1"/>
            </a:lnRef>
            <a:fillRef idx="0">
              <a:schemeClr val="accent1"/>
            </a:fillRef>
            <a:effectRef idx="2">
              <a:schemeClr val="accent1"/>
            </a:effectRef>
            <a:fontRef idx="minor">
              <a:schemeClr val="tx1"/>
            </a:fontRef>
          </p:style>
        </p:cxnSp>
      </p:grpSp>
      <p:grpSp>
        <p:nvGrpSpPr>
          <p:cNvPr id="11" name="Group 10"/>
          <p:cNvGrpSpPr/>
          <p:nvPr/>
        </p:nvGrpSpPr>
        <p:grpSpPr>
          <a:xfrm>
            <a:off x="161580" y="424577"/>
            <a:ext cx="8886022" cy="4247517"/>
            <a:chOff x="161580" y="424577"/>
            <a:chExt cx="8886022" cy="4247517"/>
          </a:xfrm>
        </p:grpSpPr>
        <p:grpSp>
          <p:nvGrpSpPr>
            <p:cNvPr id="5" name="Group 4"/>
            <p:cNvGrpSpPr/>
            <p:nvPr/>
          </p:nvGrpSpPr>
          <p:grpSpPr>
            <a:xfrm>
              <a:off x="161580" y="424577"/>
              <a:ext cx="8886022" cy="3766423"/>
              <a:chOff x="161580" y="424577"/>
              <a:chExt cx="8886022" cy="376642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4712" y="1341036"/>
                <a:ext cx="4056888" cy="2849964"/>
              </a:xfrm>
              <a:prstGeom prst="rect">
                <a:avLst/>
              </a:prstGeom>
            </p:spPr>
          </p:pic>
          <p:sp>
            <p:nvSpPr>
              <p:cNvPr id="10" name="Flowchart: Alternate Process 9"/>
              <p:cNvSpPr/>
              <p:nvPr/>
            </p:nvSpPr>
            <p:spPr>
              <a:xfrm>
                <a:off x="161580" y="424577"/>
                <a:ext cx="8886022" cy="510778"/>
              </a:xfrm>
              <a:prstGeom prst="flowChartAlternateProcess">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b="1" dirty="0" smtClean="0"/>
                  <a:t>1. High </a:t>
                </a:r>
                <a:r>
                  <a:rPr lang="en-US" sz="2400" b="1" dirty="0"/>
                  <a:t>bandwidth and processing demand by heterogeneous </a:t>
                </a:r>
                <a:r>
                  <a:rPr lang="en-US" sz="2400" b="1" dirty="0" smtClean="0"/>
                  <a:t>users</a:t>
                </a:r>
                <a:endParaRPr lang="en-US" sz="2400" b="1" dirty="0"/>
              </a:p>
            </p:txBody>
          </p:sp>
          <p:cxnSp>
            <p:nvCxnSpPr>
              <p:cNvPr id="13" name="Straight Connector 12"/>
              <p:cNvCxnSpPr/>
              <p:nvPr/>
            </p:nvCxnSpPr>
            <p:spPr>
              <a:xfrm>
                <a:off x="257978" y="914400"/>
                <a:ext cx="8657422" cy="0"/>
              </a:xfrm>
              <a:prstGeom prst="line">
                <a:avLst/>
              </a:prstGeom>
              <a:ln>
                <a:tailEnd type="none"/>
              </a:ln>
            </p:spPr>
            <p:style>
              <a:lnRef idx="3">
                <a:schemeClr val="accent1"/>
              </a:lnRef>
              <a:fillRef idx="0">
                <a:schemeClr val="accent1"/>
              </a:fillRef>
              <a:effectRef idx="2">
                <a:schemeClr val="accent1"/>
              </a:effectRef>
              <a:fontRef idx="minor">
                <a:schemeClr val="tx1"/>
              </a:fontRef>
            </p:style>
          </p:cxnSp>
        </p:grpSp>
        <p:sp>
          <p:nvSpPr>
            <p:cNvPr id="7" name="Rectangle 6"/>
            <p:cNvSpPr/>
            <p:nvPr/>
          </p:nvSpPr>
          <p:spPr>
            <a:xfrm>
              <a:off x="304800" y="1071108"/>
              <a:ext cx="4876800" cy="3600986"/>
            </a:xfrm>
            <a:prstGeom prst="rect">
              <a:avLst/>
            </a:prstGeom>
          </p:spPr>
          <p:txBody>
            <a:bodyPr wrap="square">
              <a:spAutoFit/>
            </a:bodyPr>
            <a:lstStyle/>
            <a:p>
              <a:pPr marL="342900" indent="-342900">
                <a:buFont typeface="Wingdings" panose="05000000000000000000" pitchFamily="2" charset="2"/>
                <a:buChar char="Ø"/>
              </a:pPr>
              <a:r>
                <a:rPr lang="en-US" sz="2400" dirty="0" smtClean="0"/>
                <a:t>High processing demand</a:t>
              </a:r>
            </a:p>
            <a:p>
              <a:pPr marL="800100" lvl="1" indent="-342900">
                <a:buFont typeface="Wingdings" panose="05000000000000000000" pitchFamily="2" charset="2"/>
                <a:buChar char="Ø"/>
              </a:pPr>
              <a:r>
                <a:rPr lang="en-US" sz="2400" b="1" dirty="0" smtClean="0">
                  <a:solidFill>
                    <a:srgbClr val="FF0000"/>
                  </a:solidFill>
                </a:rPr>
                <a:t>Transcoding</a:t>
              </a:r>
              <a:r>
                <a:rPr lang="en-US" sz="2400" dirty="0" smtClean="0"/>
                <a:t> is required</a:t>
              </a:r>
            </a:p>
            <a:p>
              <a:pPr marL="1257300" lvl="2" indent="-342900">
                <a:buFont typeface="Arial" panose="020B0604020202020204" pitchFamily="34" charset="0"/>
                <a:buChar char="•"/>
              </a:pPr>
              <a:r>
                <a:rPr lang="en-US" dirty="0" smtClean="0"/>
                <a:t>Resolution </a:t>
              </a:r>
              <a:r>
                <a:rPr lang="en-US" dirty="0"/>
                <a:t>(~ </a:t>
              </a:r>
              <a:r>
                <a:rPr lang="en-US" dirty="0" smtClean="0"/>
                <a:t>100)</a:t>
              </a:r>
              <a:r>
                <a:rPr lang="en-US" baseline="30000" dirty="0" smtClean="0"/>
                <a:t>[1]</a:t>
              </a:r>
              <a:endParaRPr lang="en-US" baseline="30000" dirty="0"/>
            </a:p>
            <a:p>
              <a:pPr marL="1257300" lvl="2" indent="-342900">
                <a:buFont typeface="Arial" panose="020B0604020202020204" pitchFamily="34" charset="0"/>
                <a:buChar char="•"/>
              </a:pPr>
              <a:r>
                <a:rPr lang="en-US" dirty="0"/>
                <a:t>Hardware (~ 2800)</a:t>
              </a:r>
            </a:p>
            <a:p>
              <a:pPr marL="1257300" lvl="2" indent="-342900">
                <a:buFont typeface="Arial" panose="020B0604020202020204" pitchFamily="34" charset="0"/>
                <a:buChar char="•"/>
              </a:pPr>
              <a:r>
                <a:rPr lang="en-US" dirty="0"/>
                <a:t>Mobile OS (~ 14</a:t>
              </a:r>
              <a:r>
                <a:rPr lang="en-US" dirty="0" smtClean="0"/>
                <a:t>)</a:t>
              </a:r>
            </a:p>
            <a:p>
              <a:pPr marL="1257300" lvl="2" indent="-342900">
                <a:buFont typeface="Arial" panose="020B0604020202020204" pitchFamily="34" charset="0"/>
                <a:buChar char="•"/>
              </a:pPr>
              <a:r>
                <a:rPr lang="en-US" sz="2400" dirty="0" smtClean="0">
                  <a:solidFill>
                    <a:srgbClr val="FF0000"/>
                  </a:solidFill>
                </a:rPr>
                <a:t>Request for more than 40 different representations</a:t>
              </a:r>
            </a:p>
            <a:p>
              <a:pPr marL="342900" lvl="1" indent="-342900">
                <a:buFont typeface="Wingdings" panose="05000000000000000000" pitchFamily="2" charset="2"/>
                <a:buChar char="Ø"/>
              </a:pPr>
              <a:r>
                <a:rPr lang="en-US" sz="2400" dirty="0"/>
                <a:t>High bandwidth demand</a:t>
              </a:r>
            </a:p>
            <a:p>
              <a:pPr marL="800100" lvl="1" indent="-342900">
                <a:buFont typeface="Wingdings" panose="05000000000000000000" pitchFamily="2" charset="2"/>
                <a:buChar char="Ø"/>
              </a:pPr>
              <a:r>
                <a:rPr lang="en-US" sz="2400" dirty="0" smtClean="0"/>
                <a:t>HD support </a:t>
              </a:r>
            </a:p>
            <a:p>
              <a:pPr marL="342900" indent="-342900">
                <a:buFont typeface="Arial" panose="020B0604020202020204" pitchFamily="34" charset="0"/>
                <a:buChar char="•"/>
              </a:pPr>
              <a:endParaRPr lang="en-US" sz="2400" dirty="0"/>
            </a:p>
          </p:txBody>
        </p:sp>
      </p:grpSp>
      <p:sp>
        <p:nvSpPr>
          <p:cNvPr id="17" name="TextBox 16"/>
          <p:cNvSpPr txBox="1"/>
          <p:nvPr/>
        </p:nvSpPr>
        <p:spPr>
          <a:xfrm>
            <a:off x="2123502" y="84058"/>
            <a:ext cx="4896997" cy="340519"/>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spcBef>
                <a:spcPct val="0"/>
              </a:spcBef>
            </a:pPr>
            <a:r>
              <a:rPr lang="en-US" sz="2000" b="1" dirty="0" smtClean="0">
                <a:solidFill>
                  <a:schemeClr val="accent2">
                    <a:lumMod val="75000"/>
                  </a:schemeClr>
                </a:solidFill>
                <a:latin typeface="+mj-lt"/>
                <a:ea typeface="+mj-ea"/>
                <a:cs typeface="+mj-cs"/>
              </a:rPr>
              <a:t>Key </a:t>
            </a:r>
            <a:r>
              <a:rPr lang="en-US" sz="2000" b="1" dirty="0">
                <a:solidFill>
                  <a:schemeClr val="accent2">
                    <a:lumMod val="75000"/>
                  </a:schemeClr>
                </a:solidFill>
                <a:latin typeface="+mj-lt"/>
                <a:ea typeface="+mj-ea"/>
                <a:cs typeface="+mj-cs"/>
              </a:rPr>
              <a:t>Challenges in Video </a:t>
            </a:r>
            <a:r>
              <a:rPr lang="en-US" sz="2000" b="1" dirty="0" smtClean="0">
                <a:solidFill>
                  <a:schemeClr val="accent2">
                    <a:lumMod val="75000"/>
                  </a:schemeClr>
                </a:solidFill>
                <a:latin typeface="+mj-lt"/>
                <a:ea typeface="+mj-ea"/>
                <a:cs typeface="+mj-cs"/>
              </a:rPr>
              <a:t>Conferencing </a:t>
            </a:r>
            <a:endParaRPr lang="en-US" sz="20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196388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5</a:t>
            </a:fld>
            <a:endParaRPr lang="en-US"/>
          </a:p>
        </p:txBody>
      </p:sp>
      <p:sp>
        <p:nvSpPr>
          <p:cNvPr id="22" name="TextBox 21"/>
          <p:cNvSpPr txBox="1"/>
          <p:nvPr/>
        </p:nvSpPr>
        <p:spPr>
          <a:xfrm>
            <a:off x="76200" y="380999"/>
            <a:ext cx="4343400" cy="340519"/>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spcBef>
                <a:spcPct val="0"/>
              </a:spcBef>
            </a:pPr>
            <a:r>
              <a:rPr lang="en-US" sz="2000" b="1" dirty="0" smtClean="0">
                <a:solidFill>
                  <a:schemeClr val="accent2">
                    <a:lumMod val="75000"/>
                  </a:schemeClr>
                </a:solidFill>
                <a:latin typeface="+mj-lt"/>
                <a:ea typeface="+mj-ea"/>
                <a:cs typeface="+mj-cs"/>
              </a:rPr>
              <a:t>Client-Server </a:t>
            </a:r>
            <a:r>
              <a:rPr lang="en-US" sz="2000" b="1" dirty="0">
                <a:solidFill>
                  <a:schemeClr val="accent2">
                    <a:lumMod val="75000"/>
                  </a:schemeClr>
                </a:solidFill>
                <a:latin typeface="+mj-lt"/>
                <a:ea typeface="+mj-ea"/>
                <a:cs typeface="+mj-cs"/>
              </a:rPr>
              <a:t>Architecture </a:t>
            </a:r>
          </a:p>
        </p:txBody>
      </p:sp>
      <p:grpSp>
        <p:nvGrpSpPr>
          <p:cNvPr id="26" name="Group 25"/>
          <p:cNvGrpSpPr/>
          <p:nvPr/>
        </p:nvGrpSpPr>
        <p:grpSpPr>
          <a:xfrm>
            <a:off x="0" y="762000"/>
            <a:ext cx="4665382" cy="4813010"/>
            <a:chOff x="0" y="762000"/>
            <a:chExt cx="4665382" cy="481301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4665382" cy="3192036"/>
            </a:xfrm>
            <a:prstGeom prst="rect">
              <a:avLst/>
            </a:prstGeom>
          </p:spPr>
        </p:pic>
        <p:grpSp>
          <p:nvGrpSpPr>
            <p:cNvPr id="81" name="Group 80"/>
            <p:cNvGrpSpPr/>
            <p:nvPr/>
          </p:nvGrpSpPr>
          <p:grpSpPr>
            <a:xfrm>
              <a:off x="76200" y="4051010"/>
              <a:ext cx="4206049" cy="1524000"/>
              <a:chOff x="-17368" y="4380315"/>
              <a:chExt cx="3006372" cy="1524000"/>
            </a:xfrm>
          </p:grpSpPr>
          <p:sp>
            <p:nvSpPr>
              <p:cNvPr id="17" name="TextBox 16"/>
              <p:cNvSpPr txBox="1"/>
              <p:nvPr/>
            </p:nvSpPr>
            <p:spPr>
              <a:xfrm>
                <a:off x="516196" y="5397005"/>
                <a:ext cx="2455604" cy="408623"/>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p>
                <a:pPr algn="just"/>
                <a:r>
                  <a:rPr lang="en-US" sz="2400" b="1" dirty="0" smtClean="0"/>
                  <a:t>Delay can be considerable</a:t>
                </a:r>
                <a:endParaRPr lang="en-US" sz="2400" b="1"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52" y="5298318"/>
                <a:ext cx="309124" cy="605997"/>
              </a:xfrm>
              <a:prstGeom prst="rect">
                <a:avLst/>
              </a:prstGeom>
            </p:spPr>
          </p:pic>
          <p:sp>
            <p:nvSpPr>
              <p:cNvPr id="19" name="TextBox 18"/>
              <p:cNvSpPr txBox="1"/>
              <p:nvPr/>
            </p:nvSpPr>
            <p:spPr>
              <a:xfrm>
                <a:off x="533400" y="4380315"/>
                <a:ext cx="2455604" cy="81724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just"/>
                <a:r>
                  <a:rPr lang="en-US" sz="2400" b="1" dirty="0" smtClean="0"/>
                  <a:t>Servers help in resource-intensive tasks </a:t>
                </a:r>
                <a:endParaRPr lang="en-US" sz="2400" b="1"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8" y="4443126"/>
                <a:ext cx="533564" cy="691622"/>
              </a:xfrm>
              <a:prstGeom prst="rect">
                <a:avLst/>
              </a:prstGeom>
            </p:spPr>
          </p:pic>
        </p:grpSp>
        <p:grpSp>
          <p:nvGrpSpPr>
            <p:cNvPr id="12" name="Group 11"/>
            <p:cNvGrpSpPr/>
            <p:nvPr/>
          </p:nvGrpSpPr>
          <p:grpSpPr>
            <a:xfrm>
              <a:off x="457200" y="829958"/>
              <a:ext cx="3825049" cy="2882463"/>
              <a:chOff x="304800" y="1182017"/>
              <a:chExt cx="2375054" cy="1789783"/>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05000" y="1210319"/>
                <a:ext cx="280748" cy="371637"/>
              </a:xfrm>
              <a:prstGeom prst="rect">
                <a:avLst/>
              </a:prstGeom>
            </p:spPr>
          </p:pic>
          <p:grpSp>
            <p:nvGrpSpPr>
              <p:cNvPr id="8" name="Group 7"/>
              <p:cNvGrpSpPr/>
              <p:nvPr/>
            </p:nvGrpSpPr>
            <p:grpSpPr>
              <a:xfrm>
                <a:off x="304800" y="1182017"/>
                <a:ext cx="2375054" cy="1789783"/>
                <a:chOff x="1066800" y="920366"/>
                <a:chExt cx="6160278" cy="4642234"/>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7879" y="2743201"/>
                  <a:ext cx="1219199" cy="1219201"/>
                </a:xfrm>
                <a:prstGeom prst="rect">
                  <a:avLst/>
                </a:prstGeom>
              </p:spPr>
            </p:pic>
            <p:grpSp>
              <p:nvGrpSpPr>
                <p:cNvPr id="3" name="Group 2"/>
                <p:cNvGrpSpPr/>
                <p:nvPr/>
              </p:nvGrpSpPr>
              <p:grpSpPr>
                <a:xfrm>
                  <a:off x="1066800" y="920366"/>
                  <a:ext cx="5125234" cy="4642234"/>
                  <a:chOff x="1066800" y="920366"/>
                  <a:chExt cx="5125234" cy="4642234"/>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6800" y="920366"/>
                    <a:ext cx="812699" cy="812699"/>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400" y="4343400"/>
                    <a:ext cx="1219200" cy="12192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1412" y="2354488"/>
                    <a:ext cx="975360" cy="975360"/>
                  </a:xfrm>
                  <a:prstGeom prst="rect">
                    <a:avLst/>
                  </a:prstGeom>
                </p:spPr>
              </p:pic>
              <p:sp>
                <p:nvSpPr>
                  <p:cNvPr id="13" name="Up Arrow 12"/>
                  <p:cNvSpPr/>
                  <p:nvPr/>
                </p:nvSpPr>
                <p:spPr>
                  <a:xfrm>
                    <a:off x="1969092" y="3329848"/>
                    <a:ext cx="316908" cy="1013552"/>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Up Arrow 13"/>
                  <p:cNvSpPr/>
                  <p:nvPr/>
                </p:nvSpPr>
                <p:spPr>
                  <a:xfrm rot="16689498">
                    <a:off x="4184364" y="1392131"/>
                    <a:ext cx="286391" cy="372894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Up Arrow 14"/>
                  <p:cNvSpPr/>
                  <p:nvPr/>
                </p:nvSpPr>
                <p:spPr>
                  <a:xfrm rot="15304726">
                    <a:off x="3677254" y="709298"/>
                    <a:ext cx="316908" cy="278296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Up Arrow 15"/>
                  <p:cNvSpPr/>
                  <p:nvPr/>
                </p:nvSpPr>
                <p:spPr>
                  <a:xfrm rot="9141767">
                    <a:off x="1583699" y="1718264"/>
                    <a:ext cx="316908" cy="554589"/>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grpSp>
      </p:grpSp>
      <p:sp>
        <p:nvSpPr>
          <p:cNvPr id="24" name="TextBox 23"/>
          <p:cNvSpPr txBox="1"/>
          <p:nvPr/>
        </p:nvSpPr>
        <p:spPr>
          <a:xfrm>
            <a:off x="4648200" y="381000"/>
            <a:ext cx="4343400" cy="340519"/>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spcBef>
                <a:spcPct val="0"/>
              </a:spcBef>
            </a:pPr>
            <a:r>
              <a:rPr lang="en-US" sz="2000" b="1" dirty="0" smtClean="0">
                <a:solidFill>
                  <a:schemeClr val="accent2">
                    <a:lumMod val="75000"/>
                  </a:schemeClr>
                </a:solidFill>
                <a:latin typeface="+mj-lt"/>
                <a:ea typeface="+mj-ea"/>
                <a:cs typeface="+mj-cs"/>
              </a:rPr>
              <a:t>Peer-to-Peer </a:t>
            </a:r>
            <a:r>
              <a:rPr lang="en-US" sz="2000" b="1" dirty="0">
                <a:solidFill>
                  <a:schemeClr val="accent2">
                    <a:lumMod val="75000"/>
                  </a:schemeClr>
                </a:solidFill>
                <a:latin typeface="+mj-lt"/>
                <a:ea typeface="+mj-ea"/>
                <a:cs typeface="+mj-cs"/>
              </a:rPr>
              <a:t>Architecture </a:t>
            </a:r>
          </a:p>
        </p:txBody>
      </p:sp>
      <p:grpSp>
        <p:nvGrpSpPr>
          <p:cNvPr id="27" name="Group 26"/>
          <p:cNvGrpSpPr/>
          <p:nvPr/>
        </p:nvGrpSpPr>
        <p:grpSpPr>
          <a:xfrm>
            <a:off x="4419600" y="770364"/>
            <a:ext cx="4665382" cy="4874258"/>
            <a:chOff x="4419600" y="770364"/>
            <a:chExt cx="4665382" cy="4874258"/>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770364"/>
              <a:ext cx="4665382" cy="3192036"/>
            </a:xfrm>
            <a:prstGeom prst="rect">
              <a:avLst/>
            </a:prstGeom>
          </p:spPr>
        </p:pic>
        <p:grpSp>
          <p:nvGrpSpPr>
            <p:cNvPr id="46" name="Group 45"/>
            <p:cNvGrpSpPr/>
            <p:nvPr/>
          </p:nvGrpSpPr>
          <p:grpSpPr>
            <a:xfrm>
              <a:off x="4724400" y="884780"/>
              <a:ext cx="4049126" cy="2620420"/>
              <a:chOff x="1066800" y="920366"/>
              <a:chExt cx="6521155" cy="4642234"/>
            </a:xfrm>
          </p:grpSpPr>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8755" y="2743199"/>
                <a:ext cx="1219200" cy="1219201"/>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6800" y="920366"/>
                <a:ext cx="812699" cy="812699"/>
              </a:xfrm>
              <a:prstGeom prst="rect">
                <a:avLst/>
              </a:prstGeom>
            </p:spPr>
          </p:pic>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76400" y="4343400"/>
                <a:ext cx="1219200" cy="121920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181600" y="1224479"/>
                <a:ext cx="661988" cy="876300"/>
              </a:xfrm>
              <a:prstGeom prst="rect">
                <a:avLst/>
              </a:prstGeom>
            </p:spPr>
          </p:pic>
          <p:sp>
            <p:nvSpPr>
              <p:cNvPr id="40" name="Left-Right Arrow 39"/>
              <p:cNvSpPr/>
              <p:nvPr/>
            </p:nvSpPr>
            <p:spPr>
              <a:xfrm>
                <a:off x="2133600" y="1447800"/>
                <a:ext cx="3048000"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Left-Right Arrow 40"/>
              <p:cNvSpPr/>
              <p:nvPr/>
            </p:nvSpPr>
            <p:spPr>
              <a:xfrm rot="4645688">
                <a:off x="555211" y="3004563"/>
                <a:ext cx="2427451"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2" name="Left-Right Arrow 41"/>
              <p:cNvSpPr/>
              <p:nvPr/>
            </p:nvSpPr>
            <p:spPr>
              <a:xfrm rot="3015747">
                <a:off x="5757730" y="2050071"/>
                <a:ext cx="1095922" cy="279740"/>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3" name="Left-Right Arrow 42"/>
              <p:cNvSpPr/>
              <p:nvPr/>
            </p:nvSpPr>
            <p:spPr>
              <a:xfrm rot="9602153">
                <a:off x="3064771" y="4035076"/>
                <a:ext cx="3502940" cy="307663"/>
              </a:xfrm>
              <a:prstGeom prst="leftRightArrow">
                <a:avLst/>
              </a:prstGeom>
              <a:solidFill>
                <a:schemeClr val="accent4">
                  <a:lumMod val="75000"/>
                </a:schemeClr>
              </a:solidFill>
              <a:ln w="25400"/>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4" name="Left-Right Arrow 43"/>
              <p:cNvSpPr/>
              <p:nvPr/>
            </p:nvSpPr>
            <p:spPr>
              <a:xfrm rot="8332768">
                <a:off x="2182045" y="3121663"/>
                <a:ext cx="3575319"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5" name="Left-Right Arrow 44"/>
              <p:cNvSpPr/>
              <p:nvPr/>
            </p:nvSpPr>
            <p:spPr>
              <a:xfrm rot="11680027">
                <a:off x="1629376" y="2258657"/>
                <a:ext cx="4860354" cy="227056"/>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grpSp>
          <p:nvGrpSpPr>
            <p:cNvPr id="82" name="Group 81"/>
            <p:cNvGrpSpPr/>
            <p:nvPr/>
          </p:nvGrpSpPr>
          <p:grpSpPr>
            <a:xfrm>
              <a:off x="4930227" y="4051010"/>
              <a:ext cx="4061373" cy="1593612"/>
              <a:chOff x="2954448" y="4505916"/>
              <a:chExt cx="3065352" cy="1593612"/>
            </a:xfrm>
          </p:grpSpPr>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4448" y="5407906"/>
                <a:ext cx="533564" cy="691622"/>
              </a:xfrm>
              <a:prstGeom prst="rect">
                <a:avLst/>
              </a:prstGeom>
            </p:spPr>
          </p:pic>
          <p:sp>
            <p:nvSpPr>
              <p:cNvPr id="48" name="TextBox 47"/>
              <p:cNvSpPr txBox="1"/>
              <p:nvPr/>
            </p:nvSpPr>
            <p:spPr>
              <a:xfrm>
                <a:off x="3564196" y="4505916"/>
                <a:ext cx="2455604" cy="817245"/>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wrap="square" lIns="0" tIns="0" rIns="0" bIns="0" rtlCol="0">
                <a:spAutoFit/>
              </a:bodyPr>
              <a:lstStyle/>
              <a:p>
                <a:pPr algn="just"/>
                <a:r>
                  <a:rPr lang="en-US" sz="2400" b="1" dirty="0" smtClean="0"/>
                  <a:t>Fail to resolve high demand challenge</a:t>
                </a:r>
                <a:endParaRPr lang="en-US" sz="2400" b="1" dirty="0"/>
              </a:p>
            </p:txBody>
          </p:sp>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6668" y="4611540"/>
                <a:ext cx="309124" cy="605997"/>
              </a:xfrm>
              <a:prstGeom prst="rect">
                <a:avLst/>
              </a:prstGeom>
            </p:spPr>
          </p:pic>
          <p:sp>
            <p:nvSpPr>
              <p:cNvPr id="50" name="TextBox 49"/>
              <p:cNvSpPr txBox="1"/>
              <p:nvPr/>
            </p:nvSpPr>
            <p:spPr>
              <a:xfrm>
                <a:off x="3564195" y="5560306"/>
                <a:ext cx="2398093" cy="40862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just"/>
                <a:r>
                  <a:rPr lang="en-US" sz="2400" b="1" dirty="0" smtClean="0"/>
                  <a:t>Low delay conferencing </a:t>
                </a:r>
                <a:endParaRPr lang="en-US" sz="2400" b="1" dirty="0"/>
              </a:p>
            </p:txBody>
          </p:sp>
        </p:grpSp>
      </p:grpSp>
    </p:spTree>
    <p:extLst>
      <p:ext uri="{BB962C8B-B14F-4D97-AF65-F5344CB8AC3E}">
        <p14:creationId xmlns:p14="http://schemas.microsoft.com/office/powerpoint/2010/main" val="8660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81328"/>
            <a:ext cx="2133600" cy="365125"/>
          </a:xfrm>
        </p:spPr>
        <p:txBody>
          <a:bodyPr/>
          <a:lstStyle/>
          <a:p>
            <a:fld id="{709E9E0E-39DE-4B56-9702-6F1BDCF62750}" type="slidenum">
              <a:rPr lang="en-US" smtClean="0"/>
              <a:pPr/>
              <a:t>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084"/>
            <a:ext cx="9144000" cy="62562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568178"/>
            <a:ext cx="1219200" cy="1219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745344"/>
            <a:ext cx="812699" cy="8126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4198" y="4396176"/>
            <a:ext cx="916004" cy="91600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557985" y="681743"/>
            <a:ext cx="661988" cy="876300"/>
          </a:xfrm>
          <a:prstGeom prst="rect">
            <a:avLst/>
          </a:prstGeom>
        </p:spPr>
      </p:pic>
      <p:sp>
        <p:nvSpPr>
          <p:cNvPr id="22" name="TextBox 21"/>
          <p:cNvSpPr txBox="1"/>
          <p:nvPr/>
        </p:nvSpPr>
        <p:spPr>
          <a:xfrm>
            <a:off x="685800" y="762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a:solidFill>
                  <a:schemeClr val="accent2">
                    <a:lumMod val="75000"/>
                  </a:schemeClr>
                </a:solidFill>
                <a:latin typeface="+mj-lt"/>
                <a:ea typeface="+mj-ea"/>
                <a:cs typeface="+mj-cs"/>
              </a:rPr>
              <a:t>State-of-the-Art Cloud Architecture for Video Conferencing</a:t>
            </a:r>
          </a:p>
        </p:txBody>
      </p:sp>
      <p:grpSp>
        <p:nvGrpSpPr>
          <p:cNvPr id="3" name="Group 2"/>
          <p:cNvGrpSpPr/>
          <p:nvPr/>
        </p:nvGrpSpPr>
        <p:grpSpPr>
          <a:xfrm>
            <a:off x="1768936" y="1672745"/>
            <a:ext cx="4719018" cy="2699624"/>
            <a:chOff x="1768936" y="1672745"/>
            <a:chExt cx="4719018" cy="2699624"/>
          </a:xfrm>
        </p:grpSpPr>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8936" y="2071682"/>
              <a:ext cx="975360" cy="97536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6629" y="1672745"/>
              <a:ext cx="975360" cy="97536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2594" y="3145321"/>
              <a:ext cx="975360" cy="97536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3524" y="3397009"/>
              <a:ext cx="975360" cy="975360"/>
            </a:xfrm>
            <a:prstGeom prst="rect">
              <a:avLst/>
            </a:prstGeom>
          </p:spPr>
        </p:pic>
      </p:grpSp>
      <p:grpSp>
        <p:nvGrpSpPr>
          <p:cNvPr id="11" name="Group 10"/>
          <p:cNvGrpSpPr/>
          <p:nvPr/>
        </p:nvGrpSpPr>
        <p:grpSpPr>
          <a:xfrm>
            <a:off x="2375485" y="2229806"/>
            <a:ext cx="3211390" cy="1700204"/>
            <a:chOff x="2375485" y="2229806"/>
            <a:chExt cx="3211390" cy="1700204"/>
          </a:xfrm>
        </p:grpSpPr>
        <p:sp>
          <p:nvSpPr>
            <p:cNvPr id="2" name="Left-Right Arrow 1"/>
            <p:cNvSpPr/>
            <p:nvPr/>
          </p:nvSpPr>
          <p:spPr>
            <a:xfrm>
              <a:off x="2673524" y="2229806"/>
              <a:ext cx="1618642"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 name="Left-Right Arrow 19"/>
            <p:cNvSpPr/>
            <p:nvPr/>
          </p:nvSpPr>
          <p:spPr>
            <a:xfrm rot="4645688">
              <a:off x="2118580" y="3256109"/>
              <a:ext cx="799076"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Left-Right Arrow 22"/>
            <p:cNvSpPr/>
            <p:nvPr/>
          </p:nvSpPr>
          <p:spPr>
            <a:xfrm rot="3015747">
              <a:off x="4775021" y="2767754"/>
              <a:ext cx="944474"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Left-Right Arrow 23"/>
            <p:cNvSpPr/>
            <p:nvPr/>
          </p:nvSpPr>
          <p:spPr>
            <a:xfrm rot="10800000">
              <a:off x="3557125" y="3644745"/>
              <a:ext cx="2029750"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Left-Right Arrow 24"/>
            <p:cNvSpPr/>
            <p:nvPr/>
          </p:nvSpPr>
          <p:spPr>
            <a:xfrm rot="8332768">
              <a:off x="3323556" y="3012899"/>
              <a:ext cx="1125287"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1" name="Left-Right Arrow 30"/>
            <p:cNvSpPr/>
            <p:nvPr/>
          </p:nvSpPr>
          <p:spPr>
            <a:xfrm rot="885535">
              <a:off x="2629860" y="3045399"/>
              <a:ext cx="2659131"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sp>
        <p:nvSpPr>
          <p:cNvPr id="32" name="Up Arrow 31"/>
          <p:cNvSpPr/>
          <p:nvPr/>
        </p:nvSpPr>
        <p:spPr>
          <a:xfrm rot="9141767">
            <a:off x="1688513" y="1523604"/>
            <a:ext cx="182282" cy="554589"/>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Up Arrow 33"/>
          <p:cNvSpPr/>
          <p:nvPr/>
        </p:nvSpPr>
        <p:spPr>
          <a:xfrm rot="2281523">
            <a:off x="2701996" y="4409429"/>
            <a:ext cx="169293" cy="35397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Up Arrow 34"/>
          <p:cNvSpPr/>
          <p:nvPr/>
        </p:nvSpPr>
        <p:spPr>
          <a:xfrm rot="15789758">
            <a:off x="6581493" y="2911327"/>
            <a:ext cx="156597" cy="8183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Up Arrow 35"/>
          <p:cNvSpPr/>
          <p:nvPr/>
        </p:nvSpPr>
        <p:spPr>
          <a:xfrm rot="14369801">
            <a:off x="5232533" y="1338206"/>
            <a:ext cx="197485" cy="669079"/>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228600" y="5147608"/>
            <a:ext cx="9372600" cy="1938992"/>
          </a:xfrm>
          <a:prstGeom prst="rect">
            <a:avLst/>
          </a:prstGeom>
          <a:ln>
            <a:noFill/>
          </a:ln>
        </p:spPr>
        <p:txBody>
          <a:bodyPr wrap="square">
            <a:spAutoFit/>
          </a:bodyPr>
          <a:lstStyle/>
          <a:p>
            <a:pPr marL="285750" indent="-285750">
              <a:buFont typeface="Wingdings" panose="05000000000000000000" pitchFamily="2" charset="2"/>
              <a:buChar char="Ø"/>
            </a:pPr>
            <a:r>
              <a:rPr lang="en-US" sz="2000" dirty="0"/>
              <a:t>Cloud-assisted solution </a:t>
            </a:r>
            <a:r>
              <a:rPr lang="en-US" sz="2000" b="1" dirty="0">
                <a:solidFill>
                  <a:srgbClr val="00B050"/>
                </a:solidFill>
              </a:rPr>
              <a:t>CAN</a:t>
            </a:r>
            <a:r>
              <a:rPr lang="en-US" sz="2000" dirty="0">
                <a:solidFill>
                  <a:srgbClr val="00B050"/>
                </a:solidFill>
              </a:rPr>
              <a:t> </a:t>
            </a:r>
            <a:r>
              <a:rPr lang="en-US" sz="2000" dirty="0" smtClean="0"/>
              <a:t>address </a:t>
            </a:r>
            <a:r>
              <a:rPr lang="en-US" sz="2000" dirty="0"/>
              <a:t>the two key </a:t>
            </a:r>
            <a:r>
              <a:rPr lang="en-US" sz="2000" dirty="0" smtClean="0"/>
              <a:t>challenges</a:t>
            </a:r>
          </a:p>
          <a:p>
            <a:pPr marL="285750" indent="-285750">
              <a:buFont typeface="Wingdings" panose="05000000000000000000" pitchFamily="2" charset="2"/>
              <a:buChar char="Ø"/>
            </a:pPr>
            <a:endParaRPr lang="en-US" sz="2000" dirty="0"/>
          </a:p>
          <a:p>
            <a:endParaRPr lang="en-US" sz="2000" dirty="0" smtClean="0"/>
          </a:p>
          <a:p>
            <a:endParaRPr lang="en-US" sz="2000" dirty="0"/>
          </a:p>
          <a:p>
            <a:pPr marL="285750" indent="-285750">
              <a:buFont typeface="Wingdings" panose="05000000000000000000" pitchFamily="2" charset="2"/>
              <a:buChar char="Ø"/>
            </a:pPr>
            <a:r>
              <a:rPr lang="en-US" sz="2000" b="1" dirty="0" smtClean="0">
                <a:solidFill>
                  <a:srgbClr val="FF0000"/>
                </a:solidFill>
              </a:rPr>
              <a:t>But it brings out new design challenges</a:t>
            </a:r>
            <a:r>
              <a:rPr lang="en-US" sz="2000" b="1" dirty="0">
                <a:solidFill>
                  <a:srgbClr val="FF0000"/>
                </a:solidFill>
              </a:rPr>
              <a:t/>
            </a:r>
            <a:br>
              <a:rPr lang="en-US" sz="2000" b="1" dirty="0">
                <a:solidFill>
                  <a:srgbClr val="FF0000"/>
                </a:solidFill>
              </a:rPr>
            </a:br>
            <a:endParaRPr lang="en-US" sz="2000" b="1" dirty="0" smtClean="0">
              <a:solidFill>
                <a:srgbClr val="FF0000"/>
              </a:solidFill>
            </a:endParaRPr>
          </a:p>
        </p:txBody>
      </p:sp>
      <p:grpSp>
        <p:nvGrpSpPr>
          <p:cNvPr id="37" name="Group 36"/>
          <p:cNvGrpSpPr/>
          <p:nvPr/>
        </p:nvGrpSpPr>
        <p:grpSpPr>
          <a:xfrm>
            <a:off x="4419600" y="510778"/>
            <a:ext cx="2915126" cy="2824401"/>
            <a:chOff x="6000275" y="2569932"/>
            <a:chExt cx="2915126" cy="2824401"/>
          </a:xfrm>
        </p:grpSpPr>
        <p:sp>
          <p:nvSpPr>
            <p:cNvPr id="38" name="TextBox 37"/>
            <p:cNvSpPr txBox="1"/>
            <p:nvPr/>
          </p:nvSpPr>
          <p:spPr>
            <a:xfrm>
              <a:off x="6000275" y="4474932"/>
              <a:ext cx="2915126" cy="919401"/>
            </a:xfrm>
            <a:prstGeom prst="flowChartAlternateProcess">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r>
                <a:rPr lang="en-US" b="1" dirty="0" smtClean="0">
                  <a:solidFill>
                    <a:srgbClr val="FFFF00"/>
                  </a:solidFill>
                </a:rPr>
                <a:t>Users only </a:t>
              </a:r>
              <a:r>
                <a:rPr lang="en-US" b="1" dirty="0">
                  <a:solidFill>
                    <a:srgbClr val="FFFF00"/>
                  </a:solidFill>
                </a:rPr>
                <a:t>care about sending/receiving video streams to/from </a:t>
              </a:r>
              <a:r>
                <a:rPr lang="en-US" b="1" dirty="0" smtClean="0">
                  <a:solidFill>
                    <a:srgbClr val="FFFF00"/>
                  </a:solidFill>
                </a:rPr>
                <a:t>the agents</a:t>
              </a:r>
              <a:endParaRPr lang="en-US" b="1" dirty="0">
                <a:solidFill>
                  <a:srgbClr val="FFFF00"/>
                </a:solidFill>
              </a:endParaRPr>
            </a:p>
          </p:txBody>
        </p:sp>
        <p:sp>
          <p:nvSpPr>
            <p:cNvPr id="45" name="Oval 44"/>
            <p:cNvSpPr/>
            <p:nvPr/>
          </p:nvSpPr>
          <p:spPr>
            <a:xfrm>
              <a:off x="6950909" y="2569932"/>
              <a:ext cx="1088227" cy="1146925"/>
            </a:xfrm>
            <a:prstGeom prst="ellipse">
              <a:avLst/>
            </a:prstGeom>
            <a:noFill/>
            <a:ln w="76200">
              <a:solidFill>
                <a:srgbClr val="00B05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cxnSp>
          <p:nvCxnSpPr>
            <p:cNvPr id="46" name="Straight Arrow Connector 45"/>
            <p:cNvCxnSpPr/>
            <p:nvPr/>
          </p:nvCxnSpPr>
          <p:spPr>
            <a:xfrm flipH="1">
              <a:off x="7487090" y="3716857"/>
              <a:ext cx="37185" cy="758075"/>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42474" y="1882378"/>
            <a:ext cx="2915126" cy="2804424"/>
            <a:chOff x="6000275" y="2588242"/>
            <a:chExt cx="2915126" cy="2804424"/>
          </a:xfrm>
        </p:grpSpPr>
        <p:sp>
          <p:nvSpPr>
            <p:cNvPr id="48" name="TextBox 47"/>
            <p:cNvSpPr txBox="1"/>
            <p:nvPr/>
          </p:nvSpPr>
          <p:spPr>
            <a:xfrm>
              <a:off x="6000275" y="4779732"/>
              <a:ext cx="2915126" cy="612934"/>
            </a:xfrm>
            <a:prstGeom prst="flowChartAlternateProcess">
              <a:avLst/>
            </a:prstGeom>
            <a:solidFill>
              <a:srgbClr val="00B050"/>
            </a:solidFill>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r>
                <a:rPr lang="en-US" b="1" dirty="0">
                  <a:solidFill>
                    <a:srgbClr val="FFFF00"/>
                  </a:solidFill>
                </a:rPr>
                <a:t>C</a:t>
              </a:r>
              <a:r>
                <a:rPr lang="en-US" b="1" dirty="0" smtClean="0">
                  <a:solidFill>
                    <a:srgbClr val="FFFF00"/>
                  </a:solidFill>
                </a:rPr>
                <a:t>loud </a:t>
              </a:r>
              <a:r>
                <a:rPr lang="en-US" b="1" dirty="0">
                  <a:solidFill>
                    <a:srgbClr val="FFFF00"/>
                  </a:solidFill>
                </a:rPr>
                <a:t>agents accomplish all </a:t>
              </a:r>
              <a:r>
                <a:rPr lang="en-US" b="1" dirty="0" smtClean="0">
                  <a:solidFill>
                    <a:srgbClr val="FFFF00"/>
                  </a:solidFill>
                </a:rPr>
                <a:t>resource-intensive tasks</a:t>
              </a:r>
              <a:r>
                <a:rPr lang="en-US" b="1" dirty="0">
                  <a:solidFill>
                    <a:srgbClr val="FFFF00"/>
                  </a:solidFill>
                </a:rPr>
                <a:t>.</a:t>
              </a:r>
            </a:p>
          </p:txBody>
        </p:sp>
        <p:sp>
          <p:nvSpPr>
            <p:cNvPr id="49" name="Oval 48"/>
            <p:cNvSpPr/>
            <p:nvPr/>
          </p:nvSpPr>
          <p:spPr>
            <a:xfrm>
              <a:off x="6836645" y="2588242"/>
              <a:ext cx="1316755" cy="1526558"/>
            </a:xfrm>
            <a:prstGeom prst="ellipse">
              <a:avLst/>
            </a:prstGeom>
            <a:noFill/>
            <a:ln w="76200">
              <a:solidFill>
                <a:srgbClr val="00B050"/>
              </a:soli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en-US" sz="3000" b="1" dirty="0"/>
            </a:p>
          </p:txBody>
        </p:sp>
        <p:cxnSp>
          <p:nvCxnSpPr>
            <p:cNvPr id="50" name="Straight Arrow Connector 49"/>
            <p:cNvCxnSpPr>
              <a:stCxn id="49" idx="4"/>
            </p:cNvCxnSpPr>
            <p:nvPr/>
          </p:nvCxnSpPr>
          <p:spPr>
            <a:xfrm>
              <a:off x="7495023" y="4114800"/>
              <a:ext cx="0" cy="664932"/>
            </a:xfrm>
            <a:prstGeom prst="straightConnector1">
              <a:avLst/>
            </a:prstGeom>
            <a:ln w="50800">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874032" y="5526881"/>
            <a:ext cx="7812768" cy="807121"/>
            <a:chOff x="874032" y="5526881"/>
            <a:chExt cx="7812768" cy="807121"/>
          </a:xfrm>
        </p:grpSpPr>
        <p:sp>
          <p:nvSpPr>
            <p:cNvPr id="41" name="TextBox 40"/>
            <p:cNvSpPr txBox="1"/>
            <p:nvPr/>
          </p:nvSpPr>
          <p:spPr>
            <a:xfrm>
              <a:off x="1303948" y="5526881"/>
              <a:ext cx="7382852" cy="34051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just"/>
              <a:r>
                <a:rPr lang="en-US" sz="2000" b="1" dirty="0"/>
                <a:t>High demand</a:t>
              </a:r>
              <a:r>
                <a:rPr lang="en-US" sz="2000" dirty="0"/>
                <a:t>: by moving the tasks into the agents</a:t>
              </a:r>
              <a:endParaRPr lang="en-US" sz="2000" b="1" dirty="0"/>
            </a:p>
          </p:txBody>
        </p:sp>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032" y="5553198"/>
              <a:ext cx="421368" cy="390402"/>
            </a:xfrm>
            <a:prstGeom prst="rect">
              <a:avLst/>
            </a:prstGeom>
          </p:spPr>
        </p:pic>
        <p:sp>
          <p:nvSpPr>
            <p:cNvPr id="43" name="TextBox 42"/>
            <p:cNvSpPr txBox="1"/>
            <p:nvPr/>
          </p:nvSpPr>
          <p:spPr>
            <a:xfrm>
              <a:off x="1303948" y="5943600"/>
              <a:ext cx="7382852" cy="340519"/>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r>
                <a:rPr lang="en-US" sz="2000" b="1" dirty="0"/>
                <a:t>Delay requirement</a:t>
              </a:r>
              <a:r>
                <a:rPr lang="en-US" sz="2000" dirty="0"/>
                <a:t>: by reliable and dedicated backbone</a:t>
              </a:r>
            </a:p>
          </p:txBody>
        </p:sp>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032" y="5943600"/>
              <a:ext cx="421368" cy="390402"/>
            </a:xfrm>
            <a:prstGeom prst="rect">
              <a:avLst/>
            </a:prstGeom>
          </p:spPr>
        </p:pic>
      </p:grpSp>
    </p:spTree>
    <p:extLst>
      <p:ext uri="{BB962C8B-B14F-4D97-AF65-F5344CB8AC3E}">
        <p14:creationId xmlns:p14="http://schemas.microsoft.com/office/powerpoint/2010/main" val="46116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right)">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up)">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up)">
                                      <p:cBhvr>
                                        <p:cTn id="58" dur="500"/>
                                        <p:tgtEl>
                                          <p:spTgt spid="15">
                                            <p:txEl>
                                              <p:pRg st="0" end="0"/>
                                            </p:txEl>
                                          </p:spTgt>
                                        </p:tgtEl>
                                      </p:cBhvr>
                                    </p:animEffec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wipe(up)">
                                      <p:cBhvr>
                                        <p:cTn id="6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35644"/>
            <a:ext cx="2133600" cy="365125"/>
          </a:xfrm>
        </p:spPr>
        <p:txBody>
          <a:bodyPr/>
          <a:lstStyle/>
          <a:p>
            <a:fld id="{709E9E0E-39DE-4B56-9702-6F1BDCF62750}" type="slidenum">
              <a:rPr lang="en-US" smtClean="0"/>
              <a:pPr/>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144000" cy="62562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522494"/>
            <a:ext cx="1219200" cy="1219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699660"/>
            <a:ext cx="812699" cy="8126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3992916"/>
            <a:ext cx="1219200" cy="12192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557985" y="636059"/>
            <a:ext cx="661988" cy="876300"/>
          </a:xfrm>
          <a:prstGeom prst="rect">
            <a:avLst/>
          </a:prstGeom>
        </p:spPr>
      </p:pic>
      <p:sp>
        <p:nvSpPr>
          <p:cNvPr id="22" name="TextBox 21"/>
          <p:cNvSpPr txBox="1"/>
          <p:nvPr/>
        </p:nvSpPr>
        <p:spPr>
          <a:xfrm>
            <a:off x="685800" y="762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Operational costs of the service provider</a:t>
            </a:r>
            <a:endParaRPr lang="en-US" sz="2400" b="1" dirty="0">
              <a:solidFill>
                <a:schemeClr val="accent2">
                  <a:lumMod val="75000"/>
                </a:schemeClr>
              </a:solidFill>
              <a:latin typeface="+mj-lt"/>
              <a:ea typeface="+mj-ea"/>
              <a:cs typeface="+mj-cs"/>
            </a:endParaRPr>
          </a:p>
        </p:txBody>
      </p:sp>
      <p:sp>
        <p:nvSpPr>
          <p:cNvPr id="2" name="Left-Right Arrow 1"/>
          <p:cNvSpPr/>
          <p:nvPr/>
        </p:nvSpPr>
        <p:spPr>
          <a:xfrm>
            <a:off x="2673524" y="2184122"/>
            <a:ext cx="1618642"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 name="Left-Right Arrow 19"/>
          <p:cNvSpPr/>
          <p:nvPr/>
        </p:nvSpPr>
        <p:spPr>
          <a:xfrm rot="4645688">
            <a:off x="2118580" y="3210425"/>
            <a:ext cx="799076"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Left-Right Arrow 22"/>
          <p:cNvSpPr/>
          <p:nvPr/>
        </p:nvSpPr>
        <p:spPr>
          <a:xfrm rot="3015747">
            <a:off x="4775021" y="2722070"/>
            <a:ext cx="944474"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Left-Right Arrow 23"/>
          <p:cNvSpPr/>
          <p:nvPr/>
        </p:nvSpPr>
        <p:spPr>
          <a:xfrm rot="10800000">
            <a:off x="3557125" y="3599061"/>
            <a:ext cx="2029750"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Left-Right Arrow 24"/>
          <p:cNvSpPr/>
          <p:nvPr/>
        </p:nvSpPr>
        <p:spPr>
          <a:xfrm rot="8332768">
            <a:off x="3323556" y="2967215"/>
            <a:ext cx="1125287"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8936" y="2025998"/>
            <a:ext cx="975360" cy="97536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46629" y="1627061"/>
            <a:ext cx="975360" cy="97536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2594" y="3099637"/>
            <a:ext cx="975360" cy="97536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3524" y="3351325"/>
            <a:ext cx="975360" cy="975360"/>
          </a:xfrm>
          <a:prstGeom prst="rect">
            <a:avLst/>
          </a:prstGeom>
        </p:spPr>
      </p:pic>
      <p:sp>
        <p:nvSpPr>
          <p:cNvPr id="31" name="Left-Right Arrow 30"/>
          <p:cNvSpPr/>
          <p:nvPr/>
        </p:nvSpPr>
        <p:spPr>
          <a:xfrm rot="885535">
            <a:off x="2629860" y="2999715"/>
            <a:ext cx="2659131" cy="285265"/>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2" name="Up Arrow 31"/>
          <p:cNvSpPr/>
          <p:nvPr/>
        </p:nvSpPr>
        <p:spPr>
          <a:xfrm rot="9141767">
            <a:off x="1688513" y="1477920"/>
            <a:ext cx="182282" cy="554589"/>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Up Arrow 33"/>
          <p:cNvSpPr/>
          <p:nvPr/>
        </p:nvSpPr>
        <p:spPr>
          <a:xfrm rot="2281523">
            <a:off x="2432317" y="3838420"/>
            <a:ext cx="171444" cy="517296"/>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Up Arrow 34"/>
          <p:cNvSpPr/>
          <p:nvPr/>
        </p:nvSpPr>
        <p:spPr>
          <a:xfrm rot="15789758">
            <a:off x="6581493" y="2865643"/>
            <a:ext cx="156597" cy="8183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Up Arrow 35"/>
          <p:cNvSpPr/>
          <p:nvPr/>
        </p:nvSpPr>
        <p:spPr>
          <a:xfrm rot="14369801">
            <a:off x="5232533" y="1292522"/>
            <a:ext cx="197485" cy="669079"/>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26126" y="5477470"/>
            <a:ext cx="9170126" cy="923330"/>
          </a:xfrm>
          <a:prstGeom prst="rect">
            <a:avLst/>
          </a:prstGeom>
          <a:ln>
            <a:noFill/>
          </a:ln>
        </p:spPr>
        <p:txBody>
          <a:bodyPr wrap="square">
            <a:spAutoFit/>
          </a:bodyPr>
          <a:lstStyle/>
          <a:p>
            <a:pPr marL="285750" indent="-285750">
              <a:buFont typeface="Wingdings" panose="05000000000000000000" pitchFamily="2" charset="2"/>
              <a:buChar char="Ø"/>
            </a:pPr>
            <a:r>
              <a:rPr lang="en-US" b="1" dirty="0" smtClean="0"/>
              <a:t>Cost of using the cloud can be </a:t>
            </a:r>
            <a:r>
              <a:rPr lang="en-US" b="1" dirty="0" smtClean="0">
                <a:solidFill>
                  <a:srgbClr val="FF0000"/>
                </a:solidFill>
              </a:rPr>
              <a:t>high</a:t>
            </a:r>
            <a:r>
              <a:rPr lang="en-US" b="1" dirty="0" smtClean="0"/>
              <a:t> </a:t>
            </a:r>
            <a:r>
              <a:rPr lang="en-US" dirty="0" smtClean="0"/>
              <a:t>(processing and data transfer)</a:t>
            </a:r>
          </a:p>
          <a:p>
            <a:pPr marL="742950" lvl="1" indent="-285750">
              <a:buFont typeface="Wingdings" panose="05000000000000000000" pitchFamily="2" charset="2"/>
              <a:buChar char="Ø"/>
            </a:pPr>
            <a:r>
              <a:rPr lang="en-US" dirty="0" smtClean="0"/>
              <a:t>According to our estimate, if </a:t>
            </a:r>
            <a:r>
              <a:rPr lang="en-US" b="1" dirty="0" smtClean="0"/>
              <a:t>Skype</a:t>
            </a:r>
            <a:r>
              <a:rPr lang="en-US" dirty="0" smtClean="0"/>
              <a:t> moves to cloud and just 20% of its traffic requires data transfer between agents, then </a:t>
            </a:r>
            <a:r>
              <a:rPr lang="en-US" dirty="0" smtClean="0">
                <a:solidFill>
                  <a:srgbClr val="FF0000"/>
                </a:solidFill>
              </a:rPr>
              <a:t>the monthly bill will be about 2 million USD</a:t>
            </a:r>
            <a:r>
              <a:rPr lang="en-US" dirty="0" smtClean="0"/>
              <a:t>. </a:t>
            </a:r>
          </a:p>
        </p:txBody>
      </p:sp>
    </p:spTree>
    <p:extLst>
      <p:ext uri="{BB962C8B-B14F-4D97-AF65-F5344CB8AC3E}">
        <p14:creationId xmlns:p14="http://schemas.microsoft.com/office/powerpoint/2010/main" val="152306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wipe(up)">
                                      <p:cBhvr>
                                        <p:cTn id="1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loud Callout 106"/>
          <p:cNvSpPr/>
          <p:nvPr/>
        </p:nvSpPr>
        <p:spPr>
          <a:xfrm>
            <a:off x="874320" y="1503071"/>
            <a:ext cx="7135769" cy="4694266"/>
          </a:xfrm>
          <a:prstGeom prst="cloudCallout">
            <a:avLst>
              <a:gd name="adj1" fmla="val -18209"/>
              <a:gd name="adj2" fmla="val 28471"/>
            </a:avLst>
          </a:prstGeom>
          <a:gradFill>
            <a:gsLst>
              <a:gs pos="0">
                <a:schemeClr val="accent5">
                  <a:tint val="50000"/>
                  <a:satMod val="300000"/>
                </a:schemeClr>
              </a:gs>
              <a:gs pos="100000">
                <a:schemeClr val="accent5">
                  <a:tint val="37000"/>
                  <a:satMod val="300000"/>
                  <a:alpha val="0"/>
                </a:schemeClr>
              </a:gs>
              <a:gs pos="100000">
                <a:schemeClr val="accent5">
                  <a:tint val="15000"/>
                  <a:satMod val="35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a:xfrm>
            <a:off x="6553200" y="6846713"/>
            <a:ext cx="2133600" cy="365125"/>
          </a:xfrm>
        </p:spPr>
        <p:txBody>
          <a:bodyPr/>
          <a:lstStyle/>
          <a:p>
            <a:fld id="{709E9E0E-39DE-4B56-9702-6F1BDCF62750}" type="slidenum">
              <a:rPr lang="en-US" smtClean="0"/>
              <a:pPr/>
              <a:t>8</a:t>
            </a:fld>
            <a:endParaRPr lang="en-US"/>
          </a:p>
        </p:txBody>
      </p:sp>
      <p:grpSp>
        <p:nvGrpSpPr>
          <p:cNvPr id="9" name="Group 8"/>
          <p:cNvGrpSpPr/>
          <p:nvPr/>
        </p:nvGrpSpPr>
        <p:grpSpPr>
          <a:xfrm>
            <a:off x="1828800" y="2090563"/>
            <a:ext cx="5506212" cy="3753612"/>
            <a:chOff x="1828800" y="1600200"/>
            <a:chExt cx="5506212" cy="3753612"/>
          </a:xfrm>
        </p:grpSpPr>
        <p:sp>
          <p:nvSpPr>
            <p:cNvPr id="5" name="Flowchart: Decision 4"/>
            <p:cNvSpPr/>
            <p:nvPr/>
          </p:nvSpPr>
          <p:spPr>
            <a:xfrm>
              <a:off x="1828800" y="1600200"/>
              <a:ext cx="914400" cy="914400"/>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b="1" dirty="0" smtClean="0"/>
                <a:t>OR</a:t>
              </a:r>
              <a:endParaRPr lang="en-US" sz="2800" b="1" dirty="0"/>
            </a:p>
          </p:txBody>
        </p:sp>
        <p:sp>
          <p:nvSpPr>
            <p:cNvPr id="6" name="Flowchart: Decision 5"/>
            <p:cNvSpPr/>
            <p:nvPr/>
          </p:nvSpPr>
          <p:spPr>
            <a:xfrm>
              <a:off x="1828800" y="4343400"/>
              <a:ext cx="914400" cy="914400"/>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b="1" dirty="0" smtClean="0"/>
                <a:t>SP</a:t>
              </a:r>
              <a:endParaRPr lang="en-US" sz="2800" b="1" dirty="0"/>
            </a:p>
          </p:txBody>
        </p:sp>
        <p:sp>
          <p:nvSpPr>
            <p:cNvPr id="7" name="Flowchart: Decision 6"/>
            <p:cNvSpPr/>
            <p:nvPr/>
          </p:nvSpPr>
          <p:spPr>
            <a:xfrm>
              <a:off x="5108549" y="1679549"/>
              <a:ext cx="755703" cy="755703"/>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400" b="1" dirty="0" smtClean="0"/>
                <a:t>TO</a:t>
              </a:r>
              <a:endParaRPr lang="en-US" sz="2400" b="1" dirty="0"/>
            </a:p>
          </p:txBody>
        </p:sp>
        <p:sp>
          <p:nvSpPr>
            <p:cNvPr id="8" name="Flowchart: Decision 7"/>
            <p:cNvSpPr/>
            <p:nvPr/>
          </p:nvSpPr>
          <p:spPr>
            <a:xfrm>
              <a:off x="6228588" y="4247388"/>
              <a:ext cx="1106424" cy="1106424"/>
            </a:xfrm>
            <a:prstGeom prst="flowChartDecision">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b="1" dirty="0" smtClean="0"/>
                <a:t>SG</a:t>
              </a:r>
              <a:endParaRPr lang="en-US" sz="2800" b="1" dirty="0"/>
            </a:p>
          </p:txBody>
        </p:sp>
      </p:grpSp>
      <p:grpSp>
        <p:nvGrpSpPr>
          <p:cNvPr id="46" name="Group 45"/>
          <p:cNvGrpSpPr/>
          <p:nvPr/>
        </p:nvGrpSpPr>
        <p:grpSpPr>
          <a:xfrm>
            <a:off x="1905000" y="2220796"/>
            <a:ext cx="4876800" cy="3461266"/>
            <a:chOff x="1905000" y="1730433"/>
            <a:chExt cx="4876800" cy="3461266"/>
          </a:xfrm>
        </p:grpSpPr>
        <p:grpSp>
          <p:nvGrpSpPr>
            <p:cNvPr id="39" name="Group 38"/>
            <p:cNvGrpSpPr/>
            <p:nvPr/>
          </p:nvGrpSpPr>
          <p:grpSpPr>
            <a:xfrm>
              <a:off x="2286000" y="2057400"/>
              <a:ext cx="4495800" cy="2743200"/>
              <a:chOff x="2286000" y="2057400"/>
              <a:chExt cx="4495800" cy="2743200"/>
            </a:xfrm>
          </p:grpSpPr>
          <p:cxnSp>
            <p:nvCxnSpPr>
              <p:cNvPr id="11" name="Straight Connector 10"/>
              <p:cNvCxnSpPr>
                <a:stCxn id="5" idx="3"/>
                <a:endCxn id="7" idx="1"/>
              </p:cNvCxnSpPr>
              <p:nvPr/>
            </p:nvCxnSpPr>
            <p:spPr>
              <a:xfrm>
                <a:off x="2743200" y="2057400"/>
                <a:ext cx="2365349" cy="1"/>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2"/>
                <a:endCxn id="6" idx="0"/>
              </p:cNvCxnSpPr>
              <p:nvPr/>
            </p:nvCxnSpPr>
            <p:spPr>
              <a:xfrm>
                <a:off x="2286000" y="2514600"/>
                <a:ext cx="0" cy="182880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a:endCxn id="8" idx="0"/>
              </p:cNvCxnSpPr>
              <p:nvPr/>
            </p:nvCxnSpPr>
            <p:spPr>
              <a:xfrm>
                <a:off x="5486401" y="2435252"/>
                <a:ext cx="1295399" cy="1812136"/>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a:endCxn id="8" idx="1"/>
              </p:cNvCxnSpPr>
              <p:nvPr/>
            </p:nvCxnSpPr>
            <p:spPr>
              <a:xfrm>
                <a:off x="2743200" y="4800600"/>
                <a:ext cx="3485388" cy="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14600" y="2209800"/>
                <a:ext cx="2743200" cy="236220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38400" y="2362200"/>
                <a:ext cx="4114800" cy="2133600"/>
              </a:xfrm>
              <a:prstGeom prst="line">
                <a:avLst/>
              </a:prstGeom>
              <a:ln w="38100">
                <a:solidFill>
                  <a:schemeClr val="tx2">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716522" y="1730433"/>
              <a:ext cx="418704" cy="369332"/>
            </a:xfrm>
            <a:prstGeom prst="rect">
              <a:avLst/>
            </a:prstGeom>
            <a:noFill/>
          </p:spPr>
          <p:txBody>
            <a:bodyPr wrap="none" rtlCol="0">
              <a:spAutoFit/>
            </a:bodyPr>
            <a:lstStyle/>
            <a:p>
              <a:r>
                <a:rPr lang="en-US" dirty="0" smtClean="0"/>
                <a:t>67</a:t>
              </a:r>
              <a:endParaRPr lang="en-US" dirty="0"/>
            </a:p>
          </p:txBody>
        </p:sp>
        <p:sp>
          <p:nvSpPr>
            <p:cNvPr id="41" name="TextBox 40"/>
            <p:cNvSpPr txBox="1"/>
            <p:nvPr/>
          </p:nvSpPr>
          <p:spPr>
            <a:xfrm>
              <a:off x="3200400" y="2514600"/>
              <a:ext cx="535724" cy="369332"/>
            </a:xfrm>
            <a:prstGeom prst="rect">
              <a:avLst/>
            </a:prstGeom>
            <a:noFill/>
          </p:spPr>
          <p:txBody>
            <a:bodyPr wrap="none" rtlCol="0">
              <a:spAutoFit/>
            </a:bodyPr>
            <a:lstStyle/>
            <a:p>
              <a:r>
                <a:rPr lang="en-US" dirty="0" smtClean="0"/>
                <a:t>117</a:t>
              </a:r>
              <a:endParaRPr lang="en-US" dirty="0"/>
            </a:p>
          </p:txBody>
        </p:sp>
        <p:sp>
          <p:nvSpPr>
            <p:cNvPr id="42" name="TextBox 41"/>
            <p:cNvSpPr txBox="1"/>
            <p:nvPr/>
          </p:nvSpPr>
          <p:spPr>
            <a:xfrm>
              <a:off x="2893276" y="3593068"/>
              <a:ext cx="535724" cy="369332"/>
            </a:xfrm>
            <a:prstGeom prst="rect">
              <a:avLst/>
            </a:prstGeom>
            <a:noFill/>
          </p:spPr>
          <p:txBody>
            <a:bodyPr wrap="none" rtlCol="0">
              <a:spAutoFit/>
            </a:bodyPr>
            <a:lstStyle/>
            <a:p>
              <a:r>
                <a:rPr lang="en-US" dirty="0" smtClean="0"/>
                <a:t>150</a:t>
              </a:r>
              <a:endParaRPr lang="en-US" dirty="0"/>
            </a:p>
          </p:txBody>
        </p:sp>
        <p:sp>
          <p:nvSpPr>
            <p:cNvPr id="43" name="TextBox 42"/>
            <p:cNvSpPr txBox="1"/>
            <p:nvPr/>
          </p:nvSpPr>
          <p:spPr>
            <a:xfrm>
              <a:off x="4135226" y="4822367"/>
              <a:ext cx="535724" cy="369332"/>
            </a:xfrm>
            <a:prstGeom prst="rect">
              <a:avLst/>
            </a:prstGeom>
            <a:noFill/>
          </p:spPr>
          <p:txBody>
            <a:bodyPr wrap="none" rtlCol="0">
              <a:spAutoFit/>
            </a:bodyPr>
            <a:lstStyle/>
            <a:p>
              <a:r>
                <a:rPr lang="en-US" dirty="0" smtClean="0"/>
                <a:t>181</a:t>
              </a:r>
              <a:endParaRPr lang="en-US" dirty="0"/>
            </a:p>
          </p:txBody>
        </p:sp>
        <p:sp>
          <p:nvSpPr>
            <p:cNvPr id="44" name="TextBox 43"/>
            <p:cNvSpPr txBox="1"/>
            <p:nvPr/>
          </p:nvSpPr>
          <p:spPr>
            <a:xfrm>
              <a:off x="1905000" y="3276600"/>
              <a:ext cx="418704" cy="369332"/>
            </a:xfrm>
            <a:prstGeom prst="rect">
              <a:avLst/>
            </a:prstGeom>
            <a:noFill/>
          </p:spPr>
          <p:txBody>
            <a:bodyPr wrap="none" rtlCol="0">
              <a:spAutoFit/>
            </a:bodyPr>
            <a:lstStyle/>
            <a:p>
              <a:r>
                <a:rPr lang="en-US" dirty="0" smtClean="0"/>
                <a:t>81</a:t>
              </a:r>
              <a:endParaRPr lang="en-US" dirty="0"/>
            </a:p>
          </p:txBody>
        </p:sp>
        <p:sp>
          <p:nvSpPr>
            <p:cNvPr id="45" name="TextBox 44"/>
            <p:cNvSpPr txBox="1"/>
            <p:nvPr/>
          </p:nvSpPr>
          <p:spPr>
            <a:xfrm>
              <a:off x="5753496" y="3276600"/>
              <a:ext cx="418704" cy="369332"/>
            </a:xfrm>
            <a:prstGeom prst="rect">
              <a:avLst/>
            </a:prstGeom>
            <a:noFill/>
          </p:spPr>
          <p:txBody>
            <a:bodyPr wrap="none" rtlCol="0">
              <a:spAutoFit/>
            </a:bodyPr>
            <a:lstStyle/>
            <a:p>
              <a:r>
                <a:rPr lang="en-US" dirty="0" smtClean="0"/>
                <a:t>45</a:t>
              </a:r>
              <a:endParaRPr lang="en-US" dirty="0"/>
            </a:p>
          </p:txBody>
        </p:sp>
      </p:grpSp>
      <p:grpSp>
        <p:nvGrpSpPr>
          <p:cNvPr id="89" name="Group 88"/>
          <p:cNvGrpSpPr/>
          <p:nvPr/>
        </p:nvGrpSpPr>
        <p:grpSpPr>
          <a:xfrm>
            <a:off x="894588" y="1355883"/>
            <a:ext cx="5284370" cy="5001880"/>
            <a:chOff x="894588" y="865520"/>
            <a:chExt cx="5284370" cy="5001880"/>
          </a:xfrm>
        </p:grpSpPr>
        <p:sp>
          <p:nvSpPr>
            <p:cNvPr id="72" name="Oval 71"/>
            <p:cNvSpPr/>
            <p:nvPr/>
          </p:nvSpPr>
          <p:spPr>
            <a:xfrm>
              <a:off x="5549546" y="865520"/>
              <a:ext cx="629412" cy="609600"/>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2400" b="1" dirty="0" smtClean="0"/>
                <a:t>JP</a:t>
              </a:r>
              <a:endParaRPr lang="en-US" sz="2400" b="1" dirty="0"/>
            </a:p>
          </p:txBody>
        </p:sp>
        <p:sp>
          <p:nvSpPr>
            <p:cNvPr id="73" name="Oval 72"/>
            <p:cNvSpPr/>
            <p:nvPr/>
          </p:nvSpPr>
          <p:spPr>
            <a:xfrm>
              <a:off x="914400" y="1109837"/>
              <a:ext cx="629412" cy="609600"/>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b="1" dirty="0" smtClean="0"/>
                <a:t>SFU</a:t>
              </a:r>
              <a:endParaRPr lang="en-US" b="1" dirty="0"/>
            </a:p>
          </p:txBody>
        </p:sp>
        <p:sp>
          <p:nvSpPr>
            <p:cNvPr id="74" name="Oval 73"/>
            <p:cNvSpPr/>
            <p:nvPr/>
          </p:nvSpPr>
          <p:spPr>
            <a:xfrm>
              <a:off x="894588" y="5257800"/>
              <a:ext cx="629412" cy="609600"/>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2400" b="1" dirty="0" smtClean="0"/>
                <a:t>BR</a:t>
              </a:r>
              <a:endParaRPr lang="en-US" sz="2400" b="1" dirty="0"/>
            </a:p>
          </p:txBody>
        </p:sp>
        <p:cxnSp>
          <p:nvCxnSpPr>
            <p:cNvPr id="75" name="Straight Connector 74"/>
            <p:cNvCxnSpPr>
              <a:endCxn id="74" idx="7"/>
            </p:cNvCxnSpPr>
            <p:nvPr/>
          </p:nvCxnSpPr>
          <p:spPr>
            <a:xfrm flipH="1">
              <a:off x="1431825" y="5105400"/>
              <a:ext cx="682527" cy="241674"/>
            </a:xfrm>
            <a:prstGeom prst="line">
              <a:avLst/>
            </a:prstGeom>
            <a:ln w="381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3" idx="5"/>
            </p:cNvCxnSpPr>
            <p:nvPr/>
          </p:nvCxnSpPr>
          <p:spPr>
            <a:xfrm flipH="1" flipV="1">
              <a:off x="1451637" y="1630163"/>
              <a:ext cx="662716" cy="169520"/>
            </a:xfrm>
            <a:prstGeom prst="line">
              <a:avLst/>
            </a:prstGeom>
            <a:ln w="381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2" idx="3"/>
              <a:endCxn id="7" idx="0"/>
            </p:cNvCxnSpPr>
            <p:nvPr/>
          </p:nvCxnSpPr>
          <p:spPr>
            <a:xfrm flipH="1">
              <a:off x="5486401" y="1385846"/>
              <a:ext cx="155320" cy="293703"/>
            </a:xfrm>
            <a:prstGeom prst="line">
              <a:avLst/>
            </a:prstGeom>
            <a:ln w="381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90" name="Oval 89"/>
          <p:cNvSpPr/>
          <p:nvPr/>
        </p:nvSpPr>
        <p:spPr>
          <a:xfrm>
            <a:off x="8291826" y="3390553"/>
            <a:ext cx="629412" cy="609600"/>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400" b="1" dirty="0" smtClean="0"/>
              <a:t>CUHK</a:t>
            </a:r>
            <a:endParaRPr lang="en-US" sz="1400" b="1" dirty="0"/>
          </a:p>
        </p:txBody>
      </p:sp>
      <p:grpSp>
        <p:nvGrpSpPr>
          <p:cNvPr id="105" name="Group 104"/>
          <p:cNvGrpSpPr/>
          <p:nvPr/>
        </p:nvGrpSpPr>
        <p:grpSpPr>
          <a:xfrm>
            <a:off x="7075790" y="3928282"/>
            <a:ext cx="1363695" cy="1075284"/>
            <a:chOff x="7020306" y="3910879"/>
            <a:chExt cx="1363695" cy="1075284"/>
          </a:xfrm>
        </p:grpSpPr>
        <p:cxnSp>
          <p:nvCxnSpPr>
            <p:cNvPr id="100" name="Straight Connector 99"/>
            <p:cNvCxnSpPr>
              <a:stCxn id="90" idx="3"/>
            </p:cNvCxnSpPr>
            <p:nvPr/>
          </p:nvCxnSpPr>
          <p:spPr>
            <a:xfrm flipH="1">
              <a:off x="7020306" y="3910879"/>
              <a:ext cx="1363695" cy="1075284"/>
            </a:xfrm>
            <a:prstGeom prst="line">
              <a:avLst/>
            </a:prstGeom>
            <a:ln w="38100">
              <a:solidFill>
                <a:schemeClr val="accent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374412" y="4185265"/>
              <a:ext cx="418704" cy="369332"/>
            </a:xfrm>
            <a:prstGeom prst="rect">
              <a:avLst/>
            </a:prstGeom>
            <a:noFill/>
          </p:spPr>
          <p:txBody>
            <a:bodyPr wrap="none" rtlCol="0">
              <a:spAutoFit/>
            </a:bodyPr>
            <a:lstStyle/>
            <a:p>
              <a:r>
                <a:rPr lang="en-US" dirty="0" smtClean="0"/>
                <a:t>20</a:t>
              </a:r>
              <a:endParaRPr lang="en-US" dirty="0"/>
            </a:p>
          </p:txBody>
        </p:sp>
      </p:grpSp>
      <p:grpSp>
        <p:nvGrpSpPr>
          <p:cNvPr id="106" name="Group 105"/>
          <p:cNvGrpSpPr/>
          <p:nvPr/>
        </p:nvGrpSpPr>
        <p:grpSpPr>
          <a:xfrm>
            <a:off x="5751141" y="2662132"/>
            <a:ext cx="2538330" cy="995190"/>
            <a:chOff x="5753496" y="2700163"/>
            <a:chExt cx="2538330" cy="995190"/>
          </a:xfrm>
        </p:grpSpPr>
        <p:cxnSp>
          <p:nvCxnSpPr>
            <p:cNvPr id="91" name="Straight Connector 90"/>
            <p:cNvCxnSpPr>
              <a:stCxn id="90" idx="2"/>
            </p:cNvCxnSpPr>
            <p:nvPr/>
          </p:nvCxnSpPr>
          <p:spPr>
            <a:xfrm flipH="1" flipV="1">
              <a:off x="5753496" y="2700163"/>
              <a:ext cx="2538330" cy="995190"/>
            </a:xfrm>
            <a:prstGeom prst="line">
              <a:avLst/>
            </a:prstGeom>
            <a:ln w="381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520560" y="3086031"/>
              <a:ext cx="418704" cy="369332"/>
            </a:xfrm>
            <a:prstGeom prst="rect">
              <a:avLst/>
            </a:prstGeom>
            <a:noFill/>
          </p:spPr>
          <p:txBody>
            <a:bodyPr wrap="none" rtlCol="0">
              <a:spAutoFit/>
            </a:bodyPr>
            <a:lstStyle/>
            <a:p>
              <a:r>
                <a:rPr lang="en-US" dirty="0" smtClean="0"/>
                <a:t>27</a:t>
              </a:r>
              <a:endParaRPr lang="en-US" dirty="0"/>
            </a:p>
          </p:txBody>
        </p:sp>
      </p:grpSp>
      <p:sp>
        <p:nvSpPr>
          <p:cNvPr id="54" name="Rectangle 53"/>
          <p:cNvSpPr/>
          <p:nvPr/>
        </p:nvSpPr>
        <p:spPr>
          <a:xfrm>
            <a:off x="-76200" y="67270"/>
            <a:ext cx="9372600" cy="369332"/>
          </a:xfrm>
          <a:prstGeom prst="rect">
            <a:avLst/>
          </a:prstGeom>
          <a:ln>
            <a:noFill/>
          </a:ln>
        </p:spPr>
        <p:txBody>
          <a:bodyPr wrap="square">
            <a:spAutoFit/>
          </a:bodyPr>
          <a:lstStyle/>
          <a:p>
            <a:pPr marL="285750" indent="-285750">
              <a:buFont typeface="Wingdings" panose="05000000000000000000" pitchFamily="2" charset="2"/>
              <a:buChar char="Ø"/>
            </a:pPr>
            <a:endParaRPr lang="en-US" b="1" dirty="0" smtClean="0"/>
          </a:p>
        </p:txBody>
      </p:sp>
      <p:sp>
        <p:nvSpPr>
          <p:cNvPr id="51" name="TextBox 50"/>
          <p:cNvSpPr txBox="1"/>
          <p:nvPr/>
        </p:nvSpPr>
        <p:spPr>
          <a:xfrm>
            <a:off x="533400" y="76200"/>
            <a:ext cx="8001000" cy="1191816"/>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3200" b="1" dirty="0" smtClean="0">
                <a:solidFill>
                  <a:schemeClr val="accent2">
                    <a:lumMod val="75000"/>
                  </a:schemeClr>
                </a:solidFill>
                <a:latin typeface="+mj-lt"/>
                <a:ea typeface="+mj-ea"/>
                <a:cs typeface="+mj-cs"/>
              </a:rPr>
              <a:t>Subscription </a:t>
            </a:r>
            <a:r>
              <a:rPr lang="en-US" sz="3200" b="1" dirty="0">
                <a:solidFill>
                  <a:schemeClr val="accent2">
                    <a:lumMod val="75000"/>
                  </a:schemeClr>
                </a:solidFill>
                <a:latin typeface="+mj-lt"/>
                <a:ea typeface="+mj-ea"/>
                <a:cs typeface="+mj-cs"/>
              </a:rPr>
              <a:t>policy is the key mechanism that can make a big difference in delay and </a:t>
            </a:r>
            <a:r>
              <a:rPr lang="en-US" sz="3200" b="1" dirty="0" smtClean="0">
                <a:solidFill>
                  <a:schemeClr val="accent2">
                    <a:lumMod val="75000"/>
                  </a:schemeClr>
                </a:solidFill>
                <a:latin typeface="+mj-lt"/>
                <a:ea typeface="+mj-ea"/>
                <a:cs typeface="+mj-cs"/>
              </a:rPr>
              <a:t>cost</a:t>
            </a:r>
            <a:endParaRPr lang="en-US" sz="32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4385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E9E0E-39DE-4B56-9702-6F1BDCF62750}" type="slidenum">
              <a:rPr lang="en-US" smtClean="0"/>
              <a:pPr/>
              <a:t>9</a:t>
            </a:fld>
            <a:endParaRPr lang="en-US"/>
          </a:p>
        </p:txBody>
      </p:sp>
      <p:sp>
        <p:nvSpPr>
          <p:cNvPr id="5" name="Flowchart: Alternate Process 4"/>
          <p:cNvSpPr/>
          <p:nvPr/>
        </p:nvSpPr>
        <p:spPr>
          <a:xfrm>
            <a:off x="304800" y="933688"/>
            <a:ext cx="8382000" cy="11237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000" b="1" dirty="0"/>
              <a:t>What is the </a:t>
            </a:r>
            <a:r>
              <a:rPr lang="en-US" sz="3000" b="1" dirty="0">
                <a:solidFill>
                  <a:srgbClr val="FF0000"/>
                </a:solidFill>
              </a:rPr>
              <a:t>optimal </a:t>
            </a:r>
            <a:r>
              <a:rPr lang="en-US" sz="3000" b="1" dirty="0" smtClean="0">
                <a:solidFill>
                  <a:srgbClr val="FF0000"/>
                </a:solidFill>
              </a:rPr>
              <a:t>user-transcoding </a:t>
            </a:r>
            <a:r>
              <a:rPr lang="en-US" sz="3000" b="1" dirty="0">
                <a:solidFill>
                  <a:srgbClr val="FF0000"/>
                </a:solidFill>
              </a:rPr>
              <a:t>subscription </a:t>
            </a:r>
            <a:r>
              <a:rPr lang="en-US" sz="3000" b="1" dirty="0"/>
              <a:t>that </a:t>
            </a:r>
            <a:r>
              <a:rPr lang="en-US" sz="3000" b="1" dirty="0" smtClean="0"/>
              <a:t>minimizes </a:t>
            </a:r>
            <a:r>
              <a:rPr lang="en-US" sz="3000" b="1" dirty="0">
                <a:solidFill>
                  <a:srgbClr val="FF0000"/>
                </a:solidFill>
              </a:rPr>
              <a:t>the delay</a:t>
            </a:r>
            <a:r>
              <a:rPr lang="en-US" sz="3000" b="1" dirty="0"/>
              <a:t> and </a:t>
            </a:r>
            <a:r>
              <a:rPr lang="en-US" sz="3000" b="1" dirty="0">
                <a:solidFill>
                  <a:srgbClr val="FF0000"/>
                </a:solidFill>
              </a:rPr>
              <a:t>the costs</a:t>
            </a:r>
            <a:r>
              <a:rPr lang="en-US" sz="3000" b="1"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11" y="2541151"/>
            <a:ext cx="1475232" cy="1475232"/>
          </a:xfrm>
          <a:prstGeom prst="rect">
            <a:avLst/>
          </a:prstGeom>
        </p:spPr>
      </p:pic>
      <p:grpSp>
        <p:nvGrpSpPr>
          <p:cNvPr id="9" name="Group 8"/>
          <p:cNvGrpSpPr/>
          <p:nvPr/>
        </p:nvGrpSpPr>
        <p:grpSpPr>
          <a:xfrm>
            <a:off x="885673" y="4280788"/>
            <a:ext cx="1434883" cy="1434212"/>
            <a:chOff x="762000" y="4125817"/>
            <a:chExt cx="1434883" cy="143421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259549"/>
              <a:ext cx="1300480" cy="13004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4978" y="4125817"/>
              <a:ext cx="761905" cy="761905"/>
            </a:xfrm>
            <a:prstGeom prst="rect">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455" y="3512015"/>
            <a:ext cx="1537545" cy="1537545"/>
          </a:xfrm>
          <a:prstGeom prst="rect">
            <a:avLst/>
          </a:prstGeom>
        </p:spPr>
      </p:pic>
      <p:sp>
        <p:nvSpPr>
          <p:cNvPr id="11" name="Right Arrow 10"/>
          <p:cNvSpPr/>
          <p:nvPr/>
        </p:nvSpPr>
        <p:spPr>
          <a:xfrm rot="1889526">
            <a:off x="2392363" y="3264950"/>
            <a:ext cx="685800" cy="533400"/>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0076045">
            <a:off x="2370393" y="4551197"/>
            <a:ext cx="685800" cy="533400"/>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uble Brace 12"/>
          <p:cNvSpPr/>
          <p:nvPr/>
        </p:nvSpPr>
        <p:spPr>
          <a:xfrm>
            <a:off x="304800" y="2541150"/>
            <a:ext cx="4572000" cy="3173849"/>
          </a:xfrm>
          <a:prstGeom prst="bracePair">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Alternate Process 14"/>
          <p:cNvSpPr/>
          <p:nvPr/>
        </p:nvSpPr>
        <p:spPr>
          <a:xfrm>
            <a:off x="5029200" y="2371618"/>
            <a:ext cx="3352800" cy="1123712"/>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000" b="1" dirty="0" smtClean="0">
                <a:solidFill>
                  <a:srgbClr val="FFFF00"/>
                </a:solidFill>
              </a:rPr>
              <a:t>User/Transcoding Subscription (UTS)</a:t>
            </a:r>
            <a:endParaRPr lang="en-US" sz="3000" b="1" dirty="0">
              <a:solidFill>
                <a:srgbClr val="FFFF00"/>
              </a:solidFill>
            </a:endParaRPr>
          </a:p>
        </p:txBody>
      </p:sp>
      <p:sp>
        <p:nvSpPr>
          <p:cNvPr id="16" name="TextBox 15"/>
          <p:cNvSpPr txBox="1"/>
          <p:nvPr/>
        </p:nvSpPr>
        <p:spPr>
          <a:xfrm>
            <a:off x="914400" y="2096869"/>
            <a:ext cx="1614497" cy="646331"/>
          </a:xfrm>
          <a:prstGeom prst="rect">
            <a:avLst/>
          </a:prstGeom>
          <a:noFill/>
        </p:spPr>
        <p:txBody>
          <a:bodyPr wrap="square" rtlCol="0">
            <a:spAutoFit/>
          </a:bodyPr>
          <a:lstStyle/>
          <a:p>
            <a:r>
              <a:rPr lang="en-US" dirty="0" smtClean="0"/>
              <a:t>U: the total no. of users</a:t>
            </a:r>
            <a:endParaRPr lang="en-US" dirty="0"/>
          </a:p>
        </p:txBody>
      </p:sp>
      <mc:AlternateContent xmlns:mc="http://schemas.openxmlformats.org/markup-compatibility/2006" xmlns:a14="http://schemas.microsoft.com/office/drawing/2010/main">
        <mc:Choice Requires="a14">
          <p:sp>
            <p:nvSpPr>
              <p:cNvPr id="18" name="TextBox 17"/>
              <p:cNvSpPr txBox="1"/>
              <p:nvPr/>
            </p:nvSpPr>
            <p:spPr>
              <a:xfrm>
                <a:off x="838200" y="5602069"/>
                <a:ext cx="226696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𝜃</m:t>
                          </m:r>
                        </m:e>
                        <m:sup>
                          <m:r>
                            <a:rPr lang="en-US" b="0" i="1" smtClean="0">
                              <a:latin typeface="Cambria Math"/>
                            </a:rPr>
                            <m:t>𝑠𝑢𝑚</m:t>
                          </m:r>
                        </m:sup>
                      </m:sSup>
                      <m:r>
                        <a:rPr lang="en-US" b="0" i="1" smtClean="0">
                          <a:latin typeface="Cambria Math"/>
                        </a:rPr>
                        <m:t>:</m:t>
                      </m:r>
                      <m:r>
                        <m:rPr>
                          <m:sty m:val="p"/>
                        </m:rPr>
                        <a:rPr lang="en-US" b="0" i="0" smtClean="0">
                          <a:latin typeface="Cambria Math"/>
                        </a:rPr>
                        <m:t>the</m:t>
                      </m:r>
                      <m:r>
                        <a:rPr lang="en-US" b="0" i="0" smtClean="0">
                          <a:latin typeface="Cambria Math"/>
                        </a:rPr>
                        <m:t> </m:t>
                      </m:r>
                      <m:r>
                        <m:rPr>
                          <m:sty m:val="p"/>
                        </m:rPr>
                        <a:rPr lang="en-US" b="0" i="0" smtClean="0">
                          <a:latin typeface="Cambria Math"/>
                        </a:rPr>
                        <m:t>total</m:t>
                      </m:r>
                      <m:r>
                        <a:rPr lang="en-US" b="0" i="0" smtClean="0">
                          <a:latin typeface="Cambria Math"/>
                        </a:rPr>
                        <m:t> </m:t>
                      </m:r>
                      <m:r>
                        <m:rPr>
                          <m:sty m:val="p"/>
                        </m:rPr>
                        <a:rPr lang="en-US" b="0" i="0" smtClean="0">
                          <a:latin typeface="Cambria Math"/>
                        </a:rPr>
                        <m:t>no</m:t>
                      </m:r>
                      <m:r>
                        <a:rPr lang="en-US" b="0" i="0" smtClean="0">
                          <a:latin typeface="Cambria Math"/>
                        </a:rPr>
                        <m:t>.</m:t>
                      </m:r>
                    </m:oMath>
                  </m:oMathPara>
                </a14:m>
                <a:endParaRPr lang="en-US" b="0" dirty="0" smtClean="0">
                  <a:latin typeface="Cambria Math"/>
                </a:endParaRPr>
              </a:p>
              <a:p>
                <a:pPr/>
                <a14:m>
                  <m:oMathPara xmlns:m="http://schemas.openxmlformats.org/officeDocument/2006/math">
                    <m:oMathParaPr>
                      <m:jc m:val="centerGroup"/>
                    </m:oMathParaPr>
                    <m:oMath xmlns:m="http://schemas.openxmlformats.org/officeDocument/2006/math">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transcoding</m:t>
                      </m:r>
                      <m:r>
                        <a:rPr lang="en-US" b="0" i="0" smtClean="0">
                          <a:latin typeface="Cambria Math"/>
                        </a:rPr>
                        <m:t> </m:t>
                      </m:r>
                      <m:r>
                        <m:rPr>
                          <m:sty m:val="p"/>
                        </m:rPr>
                        <a:rPr lang="en-US" b="0" i="0" smtClean="0">
                          <a:latin typeface="Cambria Math"/>
                        </a:rPr>
                        <m:t>tasks</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38200" y="5602069"/>
                <a:ext cx="2266967" cy="646331"/>
              </a:xfrm>
              <a:prstGeom prst="rect">
                <a:avLst/>
              </a:prstGeom>
              <a:blipFill rotWithShape="1">
                <a:blip r:embed="rId7"/>
                <a:stretch>
                  <a:fillRect b="-6604"/>
                </a:stretch>
              </a:blipFill>
            </p:spPr>
            <p:txBody>
              <a:bodyPr/>
              <a:lstStyle/>
              <a:p>
                <a:r>
                  <a:rPr lang="en-US">
                    <a:noFill/>
                  </a:rPr>
                  <a:t> </a:t>
                </a:r>
              </a:p>
            </p:txBody>
          </p:sp>
        </mc:Fallback>
      </mc:AlternateContent>
      <p:sp>
        <p:nvSpPr>
          <p:cNvPr id="19" name="TextBox 18"/>
          <p:cNvSpPr txBox="1"/>
          <p:nvPr/>
        </p:nvSpPr>
        <p:spPr>
          <a:xfrm>
            <a:off x="2938216" y="2955601"/>
            <a:ext cx="1752599" cy="646331"/>
          </a:xfrm>
          <a:prstGeom prst="rect">
            <a:avLst/>
          </a:prstGeom>
          <a:noFill/>
        </p:spPr>
        <p:txBody>
          <a:bodyPr wrap="square" rtlCol="0">
            <a:spAutoFit/>
          </a:bodyPr>
          <a:lstStyle/>
          <a:p>
            <a:r>
              <a:rPr lang="en-US" dirty="0"/>
              <a:t>L</a:t>
            </a:r>
            <a:r>
              <a:rPr lang="en-US" dirty="0" smtClean="0"/>
              <a:t>: the total no. of cloud agents</a:t>
            </a:r>
            <a:endParaRPr lang="en-US" dirty="0"/>
          </a:p>
        </p:txBody>
      </p:sp>
      <mc:AlternateContent xmlns:mc="http://schemas.openxmlformats.org/markup-compatibility/2006" xmlns:a14="http://schemas.microsoft.com/office/drawing/2010/main">
        <mc:Choice Requires="a14">
          <p:sp>
            <p:nvSpPr>
              <p:cNvPr id="22" name="Flowchart: Alternate Process 21"/>
              <p:cNvSpPr/>
              <p:nvPr/>
            </p:nvSpPr>
            <p:spPr>
              <a:xfrm>
                <a:off x="4953000" y="3823044"/>
                <a:ext cx="4114800" cy="520356"/>
              </a:xfrm>
              <a:prstGeom prst="flowChartAlternateProcess">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0" tIns="0" rIns="0" bIns="0">
                <a:spAutoFit/>
              </a:bodyPr>
              <a:lstStyle/>
              <a:p>
                <a:r>
                  <a:rPr lang="en-US" sz="2800" b="1" dirty="0" smtClean="0">
                    <a:solidFill>
                      <a:srgbClr val="FFFF00"/>
                    </a:solidFill>
                  </a:rPr>
                  <a:t>State Space: </a:t>
                </a:r>
                <a14:m>
                  <m:oMath xmlns:m="http://schemas.openxmlformats.org/officeDocument/2006/math">
                    <m:r>
                      <a:rPr lang="en-US" sz="2800" i="1">
                        <a:solidFill>
                          <a:srgbClr val="FFFF00"/>
                        </a:solidFill>
                        <a:latin typeface="Cambria Math"/>
                      </a:rPr>
                      <m:t>𝑂</m:t>
                    </m:r>
                    <m:r>
                      <a:rPr lang="en-US" sz="2800" i="1">
                        <a:solidFill>
                          <a:srgbClr val="FFFF00"/>
                        </a:solidFill>
                        <a:latin typeface="Cambria Math"/>
                      </a:rPr>
                      <m:t>(</m:t>
                    </m:r>
                    <m:sSup>
                      <m:sSupPr>
                        <m:ctrlPr>
                          <a:rPr lang="en-US" sz="2800" i="1">
                            <a:solidFill>
                              <a:srgbClr val="FFFF00"/>
                            </a:solidFill>
                            <a:latin typeface="Cambria Math"/>
                          </a:rPr>
                        </m:ctrlPr>
                      </m:sSupPr>
                      <m:e>
                        <m:r>
                          <a:rPr lang="en-US" sz="2800" i="1">
                            <a:solidFill>
                              <a:srgbClr val="FFFF00"/>
                            </a:solidFill>
                            <a:latin typeface="Cambria Math"/>
                          </a:rPr>
                          <m:t>𝐿</m:t>
                        </m:r>
                      </m:e>
                      <m:sup>
                        <m:r>
                          <a:rPr lang="en-US" sz="2800" i="1">
                            <a:solidFill>
                              <a:srgbClr val="FFFF00"/>
                            </a:solidFill>
                            <a:latin typeface="Cambria Math"/>
                          </a:rPr>
                          <m:t>𝑈</m:t>
                        </m:r>
                        <m:r>
                          <a:rPr lang="en-US" sz="2800" i="1">
                            <a:solidFill>
                              <a:srgbClr val="FFFF00"/>
                            </a:solidFill>
                            <a:latin typeface="Cambria Math"/>
                          </a:rPr>
                          <m:t>+</m:t>
                        </m:r>
                        <m:sSup>
                          <m:sSupPr>
                            <m:ctrlPr>
                              <a:rPr lang="en-US" sz="2800" i="1">
                                <a:solidFill>
                                  <a:srgbClr val="FFFF00"/>
                                </a:solidFill>
                                <a:latin typeface="Cambria Math"/>
                              </a:rPr>
                            </m:ctrlPr>
                          </m:sSupPr>
                          <m:e>
                            <m:r>
                              <a:rPr lang="en-US" sz="2800" i="1">
                                <a:solidFill>
                                  <a:srgbClr val="FFFF00"/>
                                </a:solidFill>
                                <a:latin typeface="Cambria Math"/>
                              </a:rPr>
                              <m:t>𝜃</m:t>
                            </m:r>
                          </m:e>
                          <m:sup>
                            <m:r>
                              <a:rPr lang="en-US" sz="2800" i="1">
                                <a:solidFill>
                                  <a:srgbClr val="FFFF00"/>
                                </a:solidFill>
                                <a:latin typeface="Cambria Math"/>
                              </a:rPr>
                              <m:t>𝑠𝑢𝑚</m:t>
                            </m:r>
                          </m:sup>
                        </m:sSup>
                      </m:sup>
                    </m:sSup>
                    <m:r>
                      <a:rPr lang="en-US" sz="2800" i="1">
                        <a:solidFill>
                          <a:srgbClr val="FFFF00"/>
                        </a:solidFill>
                        <a:latin typeface="Cambria Math"/>
                      </a:rPr>
                      <m:t>)</m:t>
                    </m:r>
                  </m:oMath>
                </a14:m>
                <a:endParaRPr lang="en-US" sz="2800" dirty="0">
                  <a:solidFill>
                    <a:srgbClr val="FFFF00"/>
                  </a:solidFill>
                </a:endParaRPr>
              </a:p>
            </p:txBody>
          </p:sp>
        </mc:Choice>
        <mc:Fallback xmlns="">
          <p:sp>
            <p:nvSpPr>
              <p:cNvPr id="22" name="Flowchart: Alternate Process 21"/>
              <p:cNvSpPr>
                <a:spLocks noRot="1" noChangeAspect="1" noMove="1" noResize="1" noEditPoints="1" noAdjustHandles="1" noChangeArrowheads="1" noChangeShapeType="1" noTextEdit="1"/>
              </p:cNvSpPr>
              <p:nvPr/>
            </p:nvSpPr>
            <p:spPr>
              <a:xfrm>
                <a:off x="4953000" y="3823044"/>
                <a:ext cx="4114800" cy="520356"/>
              </a:xfrm>
              <a:prstGeom prst="flowChartAlternateProcess">
                <a:avLst/>
              </a:prstGeom>
              <a:blipFill rotWithShape="1">
                <a:blip r:embed="rId8"/>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
        <p:nvSpPr>
          <p:cNvPr id="23" name="Flowchart: Alternate Process 22"/>
          <p:cNvSpPr/>
          <p:nvPr/>
        </p:nvSpPr>
        <p:spPr>
          <a:xfrm>
            <a:off x="5664532" y="4591287"/>
            <a:ext cx="2691736" cy="510778"/>
          </a:xfrm>
          <a:prstGeom prst="flowChartAlternateProcess">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0" tIns="0" rIns="0" bIns="0">
            <a:spAutoFit/>
          </a:bodyPr>
          <a:lstStyle/>
          <a:p>
            <a:r>
              <a:rPr lang="en-US" sz="3000" b="1" dirty="0" smtClean="0">
                <a:solidFill>
                  <a:srgbClr val="FFFF00"/>
                </a:solidFill>
              </a:rPr>
              <a:t>Delay Constraint</a:t>
            </a:r>
            <a:endParaRPr lang="en-US" sz="3000" b="1" dirty="0">
              <a:solidFill>
                <a:srgbClr val="FFFF00"/>
              </a:solidFill>
            </a:endParaRPr>
          </a:p>
        </p:txBody>
      </p:sp>
      <p:sp>
        <p:nvSpPr>
          <p:cNvPr id="24" name="Flowchart: Alternate Process 23"/>
          <p:cNvSpPr/>
          <p:nvPr/>
        </p:nvSpPr>
        <p:spPr>
          <a:xfrm>
            <a:off x="5450647" y="5408533"/>
            <a:ext cx="3119506" cy="476726"/>
          </a:xfrm>
          <a:prstGeom prst="flowChartAlternateProcess">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0" tIns="0" rIns="0" bIns="0">
            <a:spAutoFit/>
          </a:bodyPr>
          <a:lstStyle/>
          <a:p>
            <a:r>
              <a:rPr lang="en-US" sz="2800" b="1" dirty="0" smtClean="0">
                <a:solidFill>
                  <a:srgbClr val="FFFF00"/>
                </a:solidFill>
              </a:rPr>
              <a:t>Capacity Constraint</a:t>
            </a:r>
            <a:endParaRPr lang="en-US" sz="2800" b="1" dirty="0">
              <a:solidFill>
                <a:srgbClr val="FFFF00"/>
              </a:solidFill>
            </a:endParaRPr>
          </a:p>
        </p:txBody>
      </p:sp>
      <p:sp>
        <p:nvSpPr>
          <p:cNvPr id="20" name="TextBox 19"/>
          <p:cNvSpPr txBox="1"/>
          <p:nvPr/>
        </p:nvSpPr>
        <p:spPr>
          <a:xfrm>
            <a:off x="652096" y="152400"/>
            <a:ext cx="8001000" cy="510778"/>
          </a:xfrm>
          <a:prstGeom prst="flowChartAlternateProcess">
            <a:avLst/>
          </a:prstGeom>
          <a:no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ct val="0"/>
              </a:spcBef>
            </a:pPr>
            <a:r>
              <a:rPr lang="en-US" sz="2400" b="1" dirty="0" smtClean="0">
                <a:solidFill>
                  <a:schemeClr val="accent2">
                    <a:lumMod val="75000"/>
                  </a:schemeClr>
                </a:solidFill>
                <a:latin typeface="+mj-lt"/>
                <a:ea typeface="+mj-ea"/>
                <a:cs typeface="+mj-cs"/>
              </a:rPr>
              <a:t>Key question</a:t>
            </a:r>
            <a:endParaRPr lang="en-US" sz="24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403393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3000" b="1" dirty="0"/>
        </a:defPPr>
      </a:lstStyle>
      <a:style>
        <a:lnRef idx="1">
          <a:schemeClr val="accent3"/>
        </a:lnRef>
        <a:fillRef idx="2">
          <a:schemeClr val="accent3"/>
        </a:fillRef>
        <a:effectRef idx="1">
          <a:schemeClr val="accent3"/>
        </a:effectRef>
        <a:fontRef idx="minor">
          <a:schemeClr val="dk1"/>
        </a:fontRef>
      </a:style>
    </a:spDef>
    <a:lnDef>
      <a:spPr>
        <a:ln w="50800">
          <a:solidFill>
            <a:schemeClr val="accent6">
              <a:lumMod val="75000"/>
            </a:schemeClr>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10150</TotalTime>
  <Words>5730</Words>
  <Application>Microsoft Office PowerPoint</Application>
  <PresentationFormat>On-screen Show (4:3)</PresentationFormat>
  <Paragraphs>425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Towards Cost-Effective Low-Delay Cloud-Assisted Video Conferencing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mohammad@ie.cuhk.edu.hk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Multi-Party Video Conferencing on the Air</dc:title>
  <dc:creator>mhhe</dc:creator>
  <cp:lastModifiedBy>lklun</cp:lastModifiedBy>
  <cp:revision>1515</cp:revision>
  <dcterms:created xsi:type="dcterms:W3CDTF">2013-11-10T02:02:06Z</dcterms:created>
  <dcterms:modified xsi:type="dcterms:W3CDTF">2015-01-22T03:06:37Z</dcterms:modified>
</cp:coreProperties>
</file>